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9"/>
  </p:handoutMasterIdLst>
  <p:sldIdLst>
    <p:sldId id="256" r:id="rId2"/>
    <p:sldId id="257" r:id="rId3"/>
    <p:sldId id="261" r:id="rId4"/>
    <p:sldId id="265" r:id="rId5"/>
    <p:sldId id="260" r:id="rId6"/>
    <p:sldId id="262" r:id="rId7"/>
    <p:sldId id="258" r:id="rId8"/>
  </p:sldIdLst>
  <p:sldSz cx="9144000" cy="6858000" type="screen4x3"/>
  <p:notesSz cx="6858000" cy="9144000"/>
  <p:embeddedFontLst>
    <p:embeddedFont>
      <p:font typeface="Calibri" panose="020F0502020204030204" pitchFamily="34" charset="0"/>
      <p:regular r:id="rId10"/>
      <p:bold r:id="rId11"/>
      <p:italic r:id="rId12"/>
      <p:boldItalic r:id="rId13"/>
    </p:embeddedFont>
    <p:embeddedFont>
      <p:font typeface="Adobe Gothic Std B" panose="020B0800000000000000" pitchFamily="34" charset="-128"/>
      <p:bold r:id="rId14"/>
    </p:embeddedFont>
    <p:embeddedFont>
      <p:font typeface="Open Sans" panose="020B0606030504020204" pitchFamily="34" charset="0"/>
      <p:regular r:id="rId15"/>
      <p:bold r:id="rId16"/>
      <p:italic r:id="rId17"/>
      <p:boldItalic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8041"/>
    <a:srgbClr val="7F8440"/>
    <a:srgbClr val="7E893B"/>
    <a:srgbClr val="71893B"/>
    <a:srgbClr val="42452F"/>
    <a:srgbClr val="9C842E"/>
    <a:srgbClr val="7E6E4C"/>
    <a:srgbClr val="333366"/>
    <a:srgbClr val="9E2C2C"/>
    <a:srgbClr val="9F2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5" d="100"/>
          <a:sy n="75" d="100"/>
        </p:scale>
        <p:origin x="84" y="924"/>
      </p:cViewPr>
      <p:guideLst>
        <p:guide orient="horz" pos="459"/>
        <p:guide pos="2880"/>
        <p:guide pos="5488"/>
        <p:guide pos="272"/>
        <p:guide orient="horz" pos="2160"/>
        <p:guide orient="horz" pos="4042"/>
        <p:guide/>
        <p:guide pos="5760"/>
        <p:guide orient="horz"/>
        <p:guide orient="horz" pos="4320"/>
        <p:guide orient="horz" pos="686"/>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21/06/2019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21/06/2019</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555874" y="2636253"/>
            <a:ext cx="4032251" cy="87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2600" dirty="0">
                <a:solidFill>
                  <a:schemeClr val="bg1"/>
                </a:solidFill>
                <a:latin typeface="Open Sans" panose="020B0606030504020204" pitchFamily="34" charset="0"/>
                <a:cs typeface="Open Sans" panose="020B0606030504020204" pitchFamily="34" charset="0"/>
              </a:rPr>
              <a:t>Zoos Are Cruel and All the Animals Should Be Released into the Wild.</a:t>
            </a:r>
          </a:p>
        </p:txBody>
      </p:sp>
      <p:sp>
        <p:nvSpPr>
          <p:cNvPr id="6" name="Title 1"/>
          <p:cNvSpPr txBox="1">
            <a:spLocks/>
          </p:cNvSpPr>
          <p:nvPr/>
        </p:nvSpPr>
        <p:spPr bwMode="auto">
          <a:xfrm>
            <a:off x="2417763" y="2116188"/>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Topic</a:t>
            </a:r>
          </a:p>
        </p:txBody>
      </p:sp>
      <p:cxnSp>
        <p:nvCxnSpPr>
          <p:cNvPr id="7" name="Straight Connector 6"/>
          <p:cNvCxnSpPr/>
          <p:nvPr/>
        </p:nvCxnSpPr>
        <p:spPr>
          <a:xfrm>
            <a:off x="4110681" y="2560320"/>
            <a:ext cx="9638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728663"/>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The Context</a:t>
            </a:r>
          </a:p>
        </p:txBody>
      </p:sp>
      <p:sp>
        <p:nvSpPr>
          <p:cNvPr id="8" name="Title 1"/>
          <p:cNvSpPr txBox="1">
            <a:spLocks/>
          </p:cNvSpPr>
          <p:nvPr/>
        </p:nvSpPr>
        <p:spPr>
          <a:xfrm>
            <a:off x="3835324" y="1516813"/>
            <a:ext cx="4868563" cy="426270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In May, 2019 a Canadian zoo owner in Quebec was charged with animal cruelty when a member of the public reported that the animals were kept in poor conditions and expressed concern for their welfare.</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Zoos began their life as ‘menageries’, typically an enclosed space used to keep exotic animals in captivity. Menageries often belonged to rich aristocrats and royalty as a sign of their wealth </a:t>
            </a:r>
            <a:br>
              <a:rPr lang="en-GB" sz="1600" dirty="0">
                <a:solidFill>
                  <a:schemeClr val="tx1">
                    <a:lumMod val="85000"/>
                    <a:lumOff val="15000"/>
                  </a:schemeClr>
                </a:solidFill>
                <a:latin typeface="Open Sans" pitchFamily="34" charset="0"/>
                <a:ea typeface="Open Sans" pitchFamily="34" charset="0"/>
                <a:cs typeface="Open Sans" pitchFamily="34" charset="0"/>
              </a:rPr>
            </a:br>
            <a:r>
              <a:rPr lang="en-GB" sz="1600" dirty="0">
                <a:solidFill>
                  <a:schemeClr val="tx1">
                    <a:lumMod val="85000"/>
                    <a:lumOff val="15000"/>
                  </a:schemeClr>
                </a:solidFill>
                <a:latin typeface="Open Sans" pitchFamily="34" charset="0"/>
                <a:ea typeface="Open Sans" pitchFamily="34" charset="0"/>
                <a:cs typeface="Open Sans" pitchFamily="34" charset="0"/>
              </a:rPr>
              <a:t>and power.</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Modern zoos often incorporate scientific research, educational exhibits and conservation efforts but many activists argue that zoos are unnatural, cause unnecessary stress to animals and argue that animals are simply kept for human entertainment.</a:t>
            </a:r>
          </a:p>
          <a:p>
            <a:pPr algn="l" fontAlgn="auto">
              <a:spcAft>
                <a:spcPts val="600"/>
              </a:spcAft>
              <a:defRPr/>
            </a:pPr>
            <a:r>
              <a:rPr lang="en-GB" sz="1600" b="1" dirty="0">
                <a:solidFill>
                  <a:schemeClr val="tx1">
                    <a:lumMod val="85000"/>
                    <a:lumOff val="15000"/>
                  </a:schemeClr>
                </a:solidFill>
                <a:latin typeface="Open Sans" pitchFamily="34" charset="0"/>
                <a:ea typeface="Open Sans" pitchFamily="34" charset="0"/>
                <a:cs typeface="Open Sans" pitchFamily="34" charset="0"/>
              </a:rPr>
              <a:t>Do you think zoos should be closed down and their animals released into the wild?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603" r="35788"/>
          <a:stretch/>
        </p:blipFill>
        <p:spPr>
          <a:xfrm>
            <a:off x="431800" y="1516813"/>
            <a:ext cx="3176373" cy="41837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773113" y="2600325"/>
            <a:ext cx="7559675" cy="128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b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a:t>
            </a:r>
            <a:br>
              <a:rPr lang="en-GB" sz="2400" b="1" dirty="0">
                <a:solidFill>
                  <a:schemeClr val="tx1">
                    <a:lumMod val="75000"/>
                    <a:lumOff val="25000"/>
                  </a:schemeClr>
                </a:solidFill>
                <a:latin typeface="Open Sans" pitchFamily="34" charset="0"/>
                <a:ea typeface="Open Sans" pitchFamily="34" charset="0"/>
                <a:cs typeface="Open Sans"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with? Why?</a:t>
            </a:r>
            <a:r>
              <a:rPr lang="en-GB" sz="2400" b="1" dirty="0">
                <a:solidFill>
                  <a:srgbClr val="809141"/>
                </a:solidFill>
                <a:latin typeface="Open Sans" pitchFamily="34" charset="0"/>
                <a:ea typeface="Open Sans" pitchFamily="34" charset="0"/>
                <a:cs typeface="Open Sans" pitchFamily="34" charset="0"/>
              </a:rPr>
              <a:t> </a:t>
            </a:r>
            <a:br>
              <a:rPr lang="en-GB" sz="3600" b="1" dirty="0">
                <a:solidFill>
                  <a:srgbClr val="809141"/>
                </a:solidFill>
                <a:latin typeface="Open Sans" pitchFamily="34" charset="0"/>
                <a:ea typeface="Open Sans" pitchFamily="34" charset="0"/>
                <a:cs typeface="Open Sans" pitchFamily="34" charset="0"/>
              </a:rPr>
            </a:br>
            <a:endPar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sp>
        <p:nvSpPr>
          <p:cNvPr id="5" name="Title 1"/>
          <p:cNvSpPr txBox="1">
            <a:spLocks/>
          </p:cNvSpPr>
          <p:nvPr/>
        </p:nvSpPr>
        <p:spPr bwMode="auto">
          <a:xfrm>
            <a:off x="773113" y="5083695"/>
            <a:ext cx="7561262" cy="11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p>
          <a:p>
            <a:pPr algn="ctr" eaLnBrk="1" hangingPunct="1"/>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with? Why? </a:t>
            </a:r>
          </a:p>
          <a:p>
            <a:pPr algn="ctr" eaLnBrk="1" hangingPunct="1"/>
            <a:endParaRPr lang="en-GB" altLang="en-US" sz="3600" b="1" dirty="0">
              <a:solidFill>
                <a:srgbClr val="DBA139"/>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grpSp>
        <p:nvGrpSpPr>
          <p:cNvPr id="9" name="Group 8"/>
          <p:cNvGrpSpPr/>
          <p:nvPr/>
        </p:nvGrpSpPr>
        <p:grpSpPr>
          <a:xfrm>
            <a:off x="556755" y="873760"/>
            <a:ext cx="8235434" cy="4091710"/>
            <a:chOff x="556755" y="873760"/>
            <a:chExt cx="8235434" cy="4091710"/>
          </a:xfrm>
        </p:grpSpPr>
        <p:sp>
          <p:nvSpPr>
            <p:cNvPr id="12" name="Rectangle 11"/>
            <p:cNvSpPr/>
            <p:nvPr/>
          </p:nvSpPr>
          <p:spPr>
            <a:xfrm>
              <a:off x="4231859" y="1141615"/>
              <a:ext cx="4560330"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“These horrendous places should stop kidding themselves by suggesting that zoo visits are educational. Most visitors don’t spend much time reading the information boards – they just look at the animals and move on. Animals often show signs of stress at being forced to live in captivity, many are made to live in unnatural climates and there’s just something wrong about forcing animals to live a life where people stare at them all day for entertainment.”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089" t="12730" r="57223" b="27588"/>
            <a:stretch/>
          </p:blipFill>
          <p:spPr>
            <a:xfrm>
              <a:off x="556755" y="873760"/>
              <a:ext cx="3354844" cy="4091710"/>
            </a:xfrm>
            <a:prstGeom prst="ellipse">
              <a:avLst/>
            </a:prstGeom>
          </p:spPr>
        </p:pic>
      </p:grpSp>
      <p:grpSp>
        <p:nvGrpSpPr>
          <p:cNvPr id="10" name="Group 9"/>
          <p:cNvGrpSpPr/>
          <p:nvPr/>
        </p:nvGrpSpPr>
        <p:grpSpPr>
          <a:xfrm>
            <a:off x="431800" y="873760"/>
            <a:ext cx="8117346" cy="4091710"/>
            <a:chOff x="431800" y="873760"/>
            <a:chExt cx="8117346" cy="4091710"/>
          </a:xfrm>
        </p:grpSpPr>
        <p:sp>
          <p:nvSpPr>
            <p:cNvPr id="6" name="Rectangle 5"/>
            <p:cNvSpPr/>
            <p:nvPr/>
          </p:nvSpPr>
          <p:spPr>
            <a:xfrm>
              <a:off x="431800" y="1141615"/>
              <a:ext cx="4542811"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“People don’t understand the good that a zoo does. There are education centres for school visits that provide people with a chance to see animals that they’d otherwise never see in the wild. Zoos are also really important for research and conservation efforts too. A lot of money is invested in preserving natural habitats and zoos play an important role in looking after endangered animals.” </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56931" t="12730" r="6381" b="27588"/>
            <a:stretch/>
          </p:blipFill>
          <p:spPr>
            <a:xfrm>
              <a:off x="5194302" y="873760"/>
              <a:ext cx="3354844" cy="4091710"/>
            </a:xfrm>
            <a:prstGeom prst="ellipse">
              <a:avLst/>
            </a:prstGeom>
          </p:spPr>
        </p:pic>
      </p:grpSp>
    </p:spTree>
    <p:extLst>
      <p:ext uri="{BB962C8B-B14F-4D97-AF65-F5344CB8AC3E}">
        <p14:creationId xmlns:p14="http://schemas.microsoft.com/office/powerpoint/2010/main" val="29157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335038" y="2077970"/>
            <a:ext cx="4360530" cy="792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GB" altLang="en-US" sz="3600" b="1" dirty="0">
                <a:solidFill>
                  <a:srgbClr val="838041"/>
                </a:solidFill>
                <a:latin typeface="Adobe Gothic Std B" panose="020B0800000000000000" pitchFamily="34" charset="-128"/>
                <a:ea typeface="Adobe Gothic Std B" panose="020B0800000000000000" pitchFamily="34" charset="-128"/>
                <a:cs typeface="Open Sans" panose="020B0606030504020204" pitchFamily="34" charset="0"/>
              </a:rPr>
              <a:t>For and Against</a:t>
            </a:r>
          </a:p>
        </p:txBody>
      </p:sp>
      <p:sp>
        <p:nvSpPr>
          <p:cNvPr id="9" name="Title 1"/>
          <p:cNvSpPr txBox="1">
            <a:spLocks/>
          </p:cNvSpPr>
          <p:nvPr/>
        </p:nvSpPr>
        <p:spPr>
          <a:xfrm>
            <a:off x="335039" y="2708208"/>
            <a:ext cx="4360530" cy="121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2000" dirty="0">
                <a:solidFill>
                  <a:schemeClr val="tx1">
                    <a:lumMod val="85000"/>
                    <a:lumOff val="15000"/>
                  </a:schemeClr>
                </a:solidFill>
                <a:latin typeface="Open Sans" pitchFamily="34" charset="0"/>
                <a:ea typeface="Open Sans" pitchFamily="34" charset="0"/>
                <a:cs typeface="Open Sans" pitchFamily="34" charset="0"/>
              </a:rPr>
              <a:t>Considering different points of view as well as your own, consider why some people would want to keep zoos open while others would want them to close permanently.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spTree>
    <p:extLst>
      <p:ext uri="{BB962C8B-B14F-4D97-AF65-F5344CB8AC3E}">
        <p14:creationId xmlns:p14="http://schemas.microsoft.com/office/powerpoint/2010/main" val="365442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1974678" y="1491693"/>
            <a:ext cx="5194643"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Research Activity</a:t>
            </a:r>
          </a:p>
        </p:txBody>
      </p:sp>
      <p:sp>
        <p:nvSpPr>
          <p:cNvPr id="8" name="Title 1"/>
          <p:cNvSpPr txBox="1">
            <a:spLocks/>
          </p:cNvSpPr>
          <p:nvPr/>
        </p:nvSpPr>
        <p:spPr>
          <a:xfrm>
            <a:off x="1974678" y="2112406"/>
            <a:ext cx="5194643" cy="317009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Many zoos now include educational facilities, researchers and attempt to preserve endangered species. Find and research a zoo on the Internet or by using your phone and answer the following questions.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How many animals does this zoo contain?</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Does this zoo offer educational facilities?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Does this zoo attempt to conserve endangered species? </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What endangered species does this zoo keep?</a:t>
            </a:r>
          </a:p>
        </p:txBody>
      </p:sp>
    </p:spTree>
    <p:extLst>
      <p:ext uri="{BB962C8B-B14F-4D97-AF65-F5344CB8AC3E}">
        <p14:creationId xmlns:p14="http://schemas.microsoft.com/office/powerpoint/2010/main" val="423092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860854" y="2034205"/>
            <a:ext cx="7422292"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The Big Question: </a:t>
            </a:r>
            <a:b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Are Cruel and All the Animals Should Be Released into the Wild.</a:t>
            </a:r>
            <a:b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br>
            <a:endPar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1714499" y="3560805"/>
            <a:ext cx="5715001" cy="120032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Working with your group, prepare a speech or presentation to tackle </a:t>
            </a:r>
            <a:r>
              <a:rPr lang="en-GB" sz="1800">
                <a:solidFill>
                  <a:schemeClr val="tx1">
                    <a:lumMod val="85000"/>
                    <a:lumOff val="15000"/>
                  </a:schemeClr>
                </a:solidFill>
                <a:latin typeface="Open Sans" pitchFamily="34" charset="0"/>
                <a:ea typeface="Open Sans" pitchFamily="34" charset="0"/>
                <a:cs typeface="Open Sans" pitchFamily="34" charset="0"/>
              </a:rPr>
              <a:t>the statement </a:t>
            </a:r>
            <a:r>
              <a:rPr lang="en-GB" sz="1800" dirty="0">
                <a:solidFill>
                  <a:schemeClr val="tx1">
                    <a:lumMod val="85000"/>
                    <a:lumOff val="15000"/>
                  </a:schemeClr>
                </a:solidFill>
                <a:latin typeface="Open Sans" pitchFamily="34" charset="0"/>
                <a:ea typeface="Open Sans" pitchFamily="34" charset="0"/>
                <a:cs typeface="Open Sans" pitchFamily="34" charset="0"/>
              </a:rPr>
              <a:t>above. Consider the pros and cons and come to a conclusion that you can present to the rest of your class.</a:t>
            </a:r>
          </a:p>
        </p:txBody>
      </p:sp>
    </p:spTree>
    <p:extLst>
      <p:ext uri="{BB962C8B-B14F-4D97-AF65-F5344CB8AC3E}">
        <p14:creationId xmlns:p14="http://schemas.microsoft.com/office/powerpoint/2010/main" val="216377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Debate PowerPoint Template.pptx" id="{30448F45-DA48-40AE-868D-A96382622756}" vid="{6D0B319D-50FA-4C37-8FF2-BC9C82F6D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312</TotalTime>
  <Words>401</Words>
  <Application>Microsoft Office PowerPoint</Application>
  <PresentationFormat>On-screen Show (4:3)</PresentationFormat>
  <Paragraphs>22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Adobe Gothic Std B</vt:lpstr>
      <vt:lpstr>Arial</vt:lpstr>
      <vt:lpstr>Open Sans</vt:lpstr>
      <vt:lpstr>Office Theme</vt:lpstr>
      <vt:lpstr>PowerPoint Presentation</vt:lpstr>
      <vt:lpstr>Zoos: The Context</vt:lpstr>
      <vt:lpstr>PowerPoint Presentation</vt:lpstr>
      <vt:lpstr>For and Against</vt:lpstr>
      <vt:lpstr>Research Activity</vt:lpstr>
      <vt:lpstr>The Big Question:  Zoos Are Cruel and All the Animals Should Be Released into the Wild.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Robertshaw</dc:creator>
  <cp:lastModifiedBy>Joe Robertshaw</cp:lastModifiedBy>
  <cp:revision>22</cp:revision>
  <dcterms:created xsi:type="dcterms:W3CDTF">2019-05-02T10:09:24Z</dcterms:created>
  <dcterms:modified xsi:type="dcterms:W3CDTF">2019-06-21T09:28:25Z</dcterms:modified>
</cp:coreProperties>
</file>