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256" r:id="rId2"/>
    <p:sldId id="281" r:id="rId3"/>
    <p:sldId id="297" r:id="rId4"/>
    <p:sldId id="290" r:id="rId5"/>
    <p:sldId id="282" r:id="rId6"/>
    <p:sldId id="283" r:id="rId7"/>
    <p:sldId id="294" r:id="rId8"/>
    <p:sldId id="284" r:id="rId9"/>
    <p:sldId id="285" r:id="rId10"/>
    <p:sldId id="286" r:id="rId11"/>
    <p:sldId id="287" r:id="rId12"/>
    <p:sldId id="296" r:id="rId13"/>
    <p:sldId id="277" r:id="rId14"/>
    <p:sldId id="265" r:id="rId15"/>
    <p:sldId id="266" r:id="rId16"/>
    <p:sldId id="267" r:id="rId17"/>
    <p:sldId id="268" r:id="rId18"/>
    <p:sldId id="269" r:id="rId19"/>
    <p:sldId id="270" r:id="rId20"/>
    <p:sldId id="271" r:id="rId21"/>
    <p:sldId id="289" r:id="rId22"/>
    <p:sldId id="291" r:id="rId23"/>
    <p:sldId id="272" r:id="rId24"/>
    <p:sldId id="273" r:id="rId25"/>
    <p:sldId id="274" r:id="rId26"/>
    <p:sldId id="275" r:id="rId27"/>
    <p:sldId id="292" r:id="rId28"/>
    <p:sldId id="293" r:id="rId29"/>
    <p:sldId id="295" r:id="rId30"/>
    <p:sldId id="276" r:id="rId31"/>
    <p:sldId id="288" r:id="rId32"/>
    <p:sldId id="29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39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DAB265-52F2-4873-B925-BCC40F1E5E32}" type="datetimeFigureOut">
              <a:rPr lang="en-GB" smtClean="0"/>
              <a:t>10/12/2020</a:t>
            </a:fld>
            <a:endParaRPr lang="en-GB"/>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4CB03-7CB0-40BC-BBDD-A492477D4605}" type="slidenum">
              <a:rPr lang="en-GB" smtClean="0"/>
              <a:t>‹#›</a:t>
            </a:fld>
            <a:endParaRPr lang="en-GB"/>
          </a:p>
        </p:txBody>
      </p:sp>
    </p:spTree>
    <p:extLst>
      <p:ext uri="{BB962C8B-B14F-4D97-AF65-F5344CB8AC3E}">
        <p14:creationId xmlns:p14="http://schemas.microsoft.com/office/powerpoint/2010/main" val="223700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i-FI"/>
              <a:t>Muokkaa ots. perustyyl. napsautt.</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672AF66-0BE7-423D-A1D1-0E9F1936AD3A}" type="datetimeFigureOut">
              <a:rPr lang="fi-FI" smtClean="0"/>
              <a:t>10.12.2020</a:t>
            </a:fld>
            <a:endParaRPr lang="fi-FI"/>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fi-FI"/>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8F91F16-78E2-4C6D-9D0C-86236917104C}" type="slidenum">
              <a:rPr lang="fi-FI" smtClean="0"/>
              <a:t>‹#›</a:t>
            </a:fld>
            <a:endParaRPr lang="fi-FI"/>
          </a:p>
        </p:txBody>
      </p:sp>
    </p:spTree>
    <p:extLst>
      <p:ext uri="{BB962C8B-B14F-4D97-AF65-F5344CB8AC3E}">
        <p14:creationId xmlns:p14="http://schemas.microsoft.com/office/powerpoint/2010/main" val="412668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672AF66-0BE7-423D-A1D1-0E9F1936AD3A}" type="datetimeFigureOut">
              <a:rPr lang="fi-FI" smtClean="0"/>
              <a:t>10.12.2020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8F91F16-78E2-4C6D-9D0C-86236917104C}" type="slidenum">
              <a:rPr lang="fi-FI" smtClean="0"/>
              <a:t>‹#›</a:t>
            </a:fld>
            <a:endParaRPr lang="fi-FI"/>
          </a:p>
        </p:txBody>
      </p:sp>
    </p:spTree>
    <p:extLst>
      <p:ext uri="{BB962C8B-B14F-4D97-AF65-F5344CB8AC3E}">
        <p14:creationId xmlns:p14="http://schemas.microsoft.com/office/powerpoint/2010/main" val="303686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672AF66-0BE7-423D-A1D1-0E9F1936AD3A}" type="datetimeFigureOut">
              <a:rPr lang="fi-FI" smtClean="0"/>
              <a:t>10.12.2020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8F91F16-78E2-4C6D-9D0C-86236917104C}" type="slidenum">
              <a:rPr lang="fi-FI" smtClean="0"/>
              <a:t>‹#›</a:t>
            </a:fld>
            <a:endParaRPr lang="fi-FI"/>
          </a:p>
        </p:txBody>
      </p:sp>
    </p:spTree>
    <p:extLst>
      <p:ext uri="{BB962C8B-B14F-4D97-AF65-F5344CB8AC3E}">
        <p14:creationId xmlns:p14="http://schemas.microsoft.com/office/powerpoint/2010/main" val="88844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672AF66-0BE7-423D-A1D1-0E9F1936AD3A}" type="datetimeFigureOut">
              <a:rPr lang="fi-FI" smtClean="0"/>
              <a:t>10.12.2020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8F91F16-78E2-4C6D-9D0C-86236917104C}" type="slidenum">
              <a:rPr lang="fi-FI" smtClean="0"/>
              <a:t>‹#›</a:t>
            </a:fld>
            <a:endParaRPr lang="fi-FI"/>
          </a:p>
        </p:txBody>
      </p:sp>
    </p:spTree>
    <p:extLst>
      <p:ext uri="{BB962C8B-B14F-4D97-AF65-F5344CB8AC3E}">
        <p14:creationId xmlns:p14="http://schemas.microsoft.com/office/powerpoint/2010/main" val="425848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fi-FI"/>
              <a:t>Muokkaa ots. perustyyl. napsautt.</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D672AF66-0BE7-423D-A1D1-0E9F1936AD3A}" type="datetimeFigureOut">
              <a:rPr lang="fi-FI" smtClean="0"/>
              <a:t>10.12.2020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8F91F16-78E2-4C6D-9D0C-86236917104C}" type="slidenum">
              <a:rPr lang="fi-FI" smtClean="0"/>
              <a:t>‹#›</a:t>
            </a:fld>
            <a:endParaRPr lang="fi-FI"/>
          </a:p>
        </p:txBody>
      </p:sp>
    </p:spTree>
    <p:extLst>
      <p:ext uri="{BB962C8B-B14F-4D97-AF65-F5344CB8AC3E}">
        <p14:creationId xmlns:p14="http://schemas.microsoft.com/office/powerpoint/2010/main" val="624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D672AF66-0BE7-423D-A1D1-0E9F1936AD3A}" type="datetimeFigureOut">
              <a:rPr lang="fi-FI" smtClean="0"/>
              <a:t>10.12.2020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8F91F16-78E2-4C6D-9D0C-86236917104C}" type="slidenum">
              <a:rPr lang="fi-FI" smtClean="0"/>
              <a:t>‹#›</a:t>
            </a:fld>
            <a:endParaRPr lang="fi-FI"/>
          </a:p>
        </p:txBody>
      </p:sp>
    </p:spTree>
    <p:extLst>
      <p:ext uri="{BB962C8B-B14F-4D97-AF65-F5344CB8AC3E}">
        <p14:creationId xmlns:p14="http://schemas.microsoft.com/office/powerpoint/2010/main" val="340901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D672AF66-0BE7-423D-A1D1-0E9F1936AD3A}" type="datetimeFigureOut">
              <a:rPr lang="fi-FI" smtClean="0"/>
              <a:t>10.12.2020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8F91F16-78E2-4C6D-9D0C-86236917104C}" type="slidenum">
              <a:rPr lang="fi-FI" smtClean="0"/>
              <a:t>‹#›</a:t>
            </a:fld>
            <a:endParaRPr lang="fi-FI"/>
          </a:p>
        </p:txBody>
      </p:sp>
    </p:spTree>
    <p:extLst>
      <p:ext uri="{BB962C8B-B14F-4D97-AF65-F5344CB8AC3E}">
        <p14:creationId xmlns:p14="http://schemas.microsoft.com/office/powerpoint/2010/main" val="367092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D672AF66-0BE7-423D-A1D1-0E9F1936AD3A}" type="datetimeFigureOut">
              <a:rPr lang="fi-FI" smtClean="0"/>
              <a:t>10.12.2020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8F91F16-78E2-4C6D-9D0C-86236917104C}" type="slidenum">
              <a:rPr lang="fi-FI" smtClean="0"/>
              <a:t>‹#›</a:t>
            </a:fld>
            <a:endParaRPr lang="fi-FI"/>
          </a:p>
        </p:txBody>
      </p:sp>
    </p:spTree>
    <p:extLst>
      <p:ext uri="{BB962C8B-B14F-4D97-AF65-F5344CB8AC3E}">
        <p14:creationId xmlns:p14="http://schemas.microsoft.com/office/powerpoint/2010/main" val="398569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2AF66-0BE7-423D-A1D1-0E9F1936AD3A}" type="datetimeFigureOut">
              <a:rPr lang="fi-FI" smtClean="0"/>
              <a:t>10.12.2020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8F91F16-78E2-4C6D-9D0C-86236917104C}" type="slidenum">
              <a:rPr lang="fi-FI" smtClean="0"/>
              <a:t>‹#›</a:t>
            </a:fld>
            <a:endParaRPr lang="fi-FI"/>
          </a:p>
        </p:txBody>
      </p:sp>
    </p:spTree>
    <p:extLst>
      <p:ext uri="{BB962C8B-B14F-4D97-AF65-F5344CB8AC3E}">
        <p14:creationId xmlns:p14="http://schemas.microsoft.com/office/powerpoint/2010/main" val="359991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i-FI"/>
              <a:t>Muokkaa ots. perustyyl. napsautt.</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i-FI"/>
              <a:t>Muokkaa tekstin perustyylejä</a:t>
            </a:r>
          </a:p>
        </p:txBody>
      </p:sp>
      <p:sp>
        <p:nvSpPr>
          <p:cNvPr id="5" name="Date Placeholder 4"/>
          <p:cNvSpPr>
            <a:spLocks noGrp="1"/>
          </p:cNvSpPr>
          <p:nvPr>
            <p:ph type="dt" sz="half" idx="10"/>
          </p:nvPr>
        </p:nvSpPr>
        <p:spPr/>
        <p:txBody>
          <a:bodyPr/>
          <a:lstStyle/>
          <a:p>
            <a:fld id="{D672AF66-0BE7-423D-A1D1-0E9F1936AD3A}" type="datetimeFigureOut">
              <a:rPr lang="fi-FI" smtClean="0"/>
              <a:t>10.12.2020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8F91F16-78E2-4C6D-9D0C-86236917104C}" type="slidenum">
              <a:rPr lang="fi-FI" smtClean="0"/>
              <a:t>‹#›</a:t>
            </a:fld>
            <a:endParaRPr lang="fi-FI"/>
          </a:p>
        </p:txBody>
      </p:sp>
    </p:spTree>
    <p:extLst>
      <p:ext uri="{BB962C8B-B14F-4D97-AF65-F5344CB8AC3E}">
        <p14:creationId xmlns:p14="http://schemas.microsoft.com/office/powerpoint/2010/main" val="246849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D672AF66-0BE7-423D-A1D1-0E9F1936AD3A}" type="datetimeFigureOut">
              <a:rPr lang="fi-FI" smtClean="0"/>
              <a:t>10.12.2020</a:t>
            </a:fld>
            <a:endParaRPr lang="fi-FI"/>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fi-FI"/>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8F91F16-78E2-4C6D-9D0C-86236917104C}" type="slidenum">
              <a:rPr lang="fi-FI" smtClean="0"/>
              <a:t>‹#›</a:t>
            </a:fld>
            <a:endParaRPr lang="fi-FI"/>
          </a:p>
        </p:txBody>
      </p:sp>
    </p:spTree>
    <p:extLst>
      <p:ext uri="{BB962C8B-B14F-4D97-AF65-F5344CB8AC3E}">
        <p14:creationId xmlns:p14="http://schemas.microsoft.com/office/powerpoint/2010/main" val="18720346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672AF66-0BE7-423D-A1D1-0E9F1936AD3A}" type="datetimeFigureOut">
              <a:rPr lang="fi-FI" smtClean="0"/>
              <a:t>10.12.2020</a:t>
            </a:fld>
            <a:endParaRPr lang="fi-FI"/>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fi-FI"/>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8F91F16-78E2-4C6D-9D0C-86236917104C}" type="slidenum">
              <a:rPr lang="fi-FI" smtClean="0"/>
              <a:t>‹#›</a:t>
            </a:fld>
            <a:endParaRPr lang="fi-FI"/>
          </a:p>
        </p:txBody>
      </p:sp>
    </p:spTree>
    <p:extLst>
      <p:ext uri="{BB962C8B-B14F-4D97-AF65-F5344CB8AC3E}">
        <p14:creationId xmlns:p14="http://schemas.microsoft.com/office/powerpoint/2010/main" val="17638047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bc.co.uk/programmes/b01n0xp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us.cnn.com/specials/space-science" TargetMode="External"/><Relationship Id="rId2" Type="http://schemas.openxmlformats.org/officeDocument/2006/relationships/hyperlink" Target="https://www.bbc.com/news/science_and_environme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AGvGQSazaTM?t=454" TargetMode="External"/><Relationship Id="rId2" Type="http://schemas.openxmlformats.org/officeDocument/2006/relationships/hyperlink" Target="https://youtu.be/AGvGQSazaTM?t=49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ons.wikimedia.org/w/index.php?curid=37841715" TargetMode="External"/><Relationship Id="rId2" Type="http://schemas.openxmlformats.org/officeDocument/2006/relationships/hyperlink" Target="https://commons.wikimedia.org/w/index.php?curid=47776728" TargetMode="External"/><Relationship Id="rId1" Type="http://schemas.openxmlformats.org/officeDocument/2006/relationships/slideLayout" Target="../slideLayouts/slideLayout2.xml"/><Relationship Id="rId5" Type="http://schemas.openxmlformats.org/officeDocument/2006/relationships/hyperlink" Target="https://commons.wikimedia.org/w/index.php?curid=19021198" TargetMode="External"/><Relationship Id="rId4" Type="http://schemas.openxmlformats.org/officeDocument/2006/relationships/hyperlink" Target="https://commons.wikimedia.org/w/index.php?curid=1243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207568" y="980728"/>
            <a:ext cx="7774632" cy="2448272"/>
          </a:xfrm>
        </p:spPr>
        <p:txBody>
          <a:bodyPr>
            <a:normAutofit fontScale="90000"/>
          </a:bodyPr>
          <a:lstStyle/>
          <a:p>
            <a:r>
              <a:rPr lang="en-GB" dirty="0">
                <a:latin typeface="Bookman Old Style" panose="02050604050505020204" pitchFamily="18" charset="0"/>
              </a:rPr>
              <a:t>DISCOURSE &amp; LITERACY </a:t>
            </a:r>
          </a:p>
        </p:txBody>
      </p:sp>
      <p:sp>
        <p:nvSpPr>
          <p:cNvPr id="3" name="Alaotsikko 2"/>
          <p:cNvSpPr>
            <a:spLocks noGrp="1"/>
          </p:cNvSpPr>
          <p:nvPr>
            <p:ph type="subTitle" idx="1"/>
          </p:nvPr>
        </p:nvSpPr>
        <p:spPr/>
        <p:txBody>
          <a:bodyPr>
            <a:normAutofit/>
          </a:bodyPr>
          <a:lstStyle/>
          <a:p>
            <a:r>
              <a:rPr lang="en-GB" sz="2000" dirty="0">
                <a:latin typeface="Book Antiqua" panose="02040602050305030304" pitchFamily="18" charset="0"/>
              </a:rPr>
              <a:t>		</a:t>
            </a:r>
            <a:r>
              <a:rPr lang="en-GB" sz="2400" dirty="0">
                <a:latin typeface="Book Antiqua" panose="02040602050305030304" pitchFamily="18" charset="0"/>
              </a:rPr>
              <a:t>               12 December 2020 </a:t>
            </a:r>
          </a:p>
          <a:p>
            <a:r>
              <a:rPr lang="en-GB" sz="2400" dirty="0">
                <a:latin typeface="Book Antiqua" panose="02040602050305030304" pitchFamily="18" charset="0"/>
              </a:rPr>
              <a:t>			   karppinen.anne.m@gmail.com</a:t>
            </a:r>
          </a:p>
        </p:txBody>
      </p:sp>
      <p:pic>
        <p:nvPicPr>
          <p:cNvPr id="4" name="Kuva 3">
            <a:extLst>
              <a:ext uri="{FF2B5EF4-FFF2-40B4-BE49-F238E27FC236}">
                <a16:creationId xmlns:a16="http://schemas.microsoft.com/office/drawing/2014/main" id="{7725A202-F2F2-4BB5-93D3-0663C66F7EF3}"/>
              </a:ext>
            </a:extLst>
          </p:cNvPr>
          <p:cNvPicPr>
            <a:picLocks noChangeAspect="1"/>
          </p:cNvPicPr>
          <p:nvPr/>
        </p:nvPicPr>
        <p:blipFill>
          <a:blip r:embed="rId2"/>
          <a:stretch>
            <a:fillRect/>
          </a:stretch>
        </p:blipFill>
        <p:spPr>
          <a:xfrm>
            <a:off x="9696400" y="3140968"/>
            <a:ext cx="2126215" cy="2852936"/>
          </a:xfrm>
          <a:prstGeom prst="rect">
            <a:avLst/>
          </a:prstGeom>
        </p:spPr>
      </p:pic>
    </p:spTree>
    <p:extLst>
      <p:ext uri="{BB962C8B-B14F-4D97-AF65-F5344CB8AC3E}">
        <p14:creationId xmlns:p14="http://schemas.microsoft.com/office/powerpoint/2010/main" val="588921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4615" y="116632"/>
            <a:ext cx="9361040" cy="1274856"/>
          </a:xfrm>
        </p:spPr>
        <p:txBody>
          <a:bodyPr>
            <a:noAutofit/>
          </a:bodyPr>
          <a:lstStyle/>
          <a:p>
            <a:r>
              <a:rPr lang="en-GB" sz="4400" dirty="0">
                <a:latin typeface="Book Antiqua" panose="02040602050305030304" pitchFamily="18" charset="0"/>
              </a:rPr>
              <a:t>Theories of Cultural Imperialism  </a:t>
            </a:r>
          </a:p>
        </p:txBody>
      </p:sp>
      <p:sp>
        <p:nvSpPr>
          <p:cNvPr id="3" name="Sisällön paikkamerkki 2"/>
          <p:cNvSpPr>
            <a:spLocks noGrp="1"/>
          </p:cNvSpPr>
          <p:nvPr>
            <p:ph idx="1"/>
          </p:nvPr>
        </p:nvSpPr>
        <p:spPr>
          <a:xfrm>
            <a:off x="479376" y="1412776"/>
            <a:ext cx="8784976" cy="5184576"/>
          </a:xfrm>
        </p:spPr>
        <p:txBody>
          <a:bodyPr>
            <a:normAutofit/>
          </a:bodyPr>
          <a:lstStyle/>
          <a:p>
            <a:pPr algn="just">
              <a:buFont typeface="Arial" panose="020B0604020202020204" pitchFamily="34" charset="0"/>
              <a:buChar char="•"/>
            </a:pPr>
            <a:r>
              <a:rPr lang="en-GB" sz="2600" dirty="0">
                <a:solidFill>
                  <a:schemeClr val="tx1"/>
                </a:solidFill>
                <a:latin typeface="Book Antiqua" panose="02040602050305030304" pitchFamily="18" charset="0"/>
              </a:rPr>
              <a:t>  Focus on the globalisation of culture as a highly unequal 	process dominated by powerful capitalist interests 	based in wealthy countries</a:t>
            </a:r>
          </a:p>
          <a:p>
            <a:pPr algn="just">
              <a:buFont typeface="Arial" panose="020B0604020202020204" pitchFamily="34" charset="0"/>
              <a:buChar char="•"/>
            </a:pPr>
            <a:r>
              <a:rPr lang="en-GB" sz="2600" dirty="0">
                <a:solidFill>
                  <a:schemeClr val="tx1"/>
                </a:solidFill>
                <a:latin typeface="Book Antiqua" panose="02040602050305030304" pitchFamily="18" charset="0"/>
              </a:rPr>
              <a:t> Transnational companies distribute standardised forms 	of international media culture to as many countries 	as possible</a:t>
            </a:r>
          </a:p>
          <a:p>
            <a:pPr algn="just">
              <a:buFont typeface="Arial" panose="020B0604020202020204" pitchFamily="34" charset="0"/>
              <a:buChar char="•"/>
            </a:pPr>
            <a:r>
              <a:rPr lang="en-GB" sz="2600" dirty="0">
                <a:solidFill>
                  <a:schemeClr val="tx1"/>
                </a:solidFill>
                <a:latin typeface="Book Antiqua" panose="02040602050305030304" pitchFamily="18" charset="0"/>
              </a:rPr>
              <a:t>  Domestic media in smaller countries are forced to rely 	on cheap, imported products </a:t>
            </a:r>
          </a:p>
          <a:p>
            <a:pPr marL="0" indent="0" algn="just">
              <a:buNone/>
            </a:pPr>
            <a:r>
              <a:rPr lang="en-GB" sz="2600" dirty="0">
                <a:solidFill>
                  <a:schemeClr val="tx1"/>
                </a:solidFill>
                <a:latin typeface="Book Antiqua" panose="02040602050305030304" pitchFamily="18" charset="0"/>
              </a:rPr>
              <a:t>    -&gt; money flows out of the small countries to the big 	companies </a:t>
            </a:r>
          </a:p>
          <a:p>
            <a:pPr algn="just">
              <a:buFont typeface="Arial" panose="020B0604020202020204" pitchFamily="34" charset="0"/>
              <a:buChar char="•"/>
            </a:pPr>
            <a:r>
              <a:rPr lang="en-GB" sz="2600" dirty="0">
                <a:solidFill>
                  <a:schemeClr val="tx1"/>
                </a:solidFill>
                <a:latin typeface="Book Antiqua" panose="02040602050305030304" pitchFamily="18" charset="0"/>
              </a:rPr>
              <a:t> The broadcasting of capitalist social relations and the 	normalising of the American way of life </a:t>
            </a:r>
          </a:p>
        </p:txBody>
      </p:sp>
      <p:pic>
        <p:nvPicPr>
          <p:cNvPr id="5" name="Kuva 4">
            <a:extLst>
              <a:ext uri="{FF2B5EF4-FFF2-40B4-BE49-F238E27FC236}">
                <a16:creationId xmlns:a16="http://schemas.microsoft.com/office/drawing/2014/main" id="{D035C6FD-9A37-404E-A715-583750A5E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5400" y="0"/>
            <a:ext cx="2396600" cy="3394553"/>
          </a:xfrm>
          <a:prstGeom prst="rect">
            <a:avLst/>
          </a:prstGeom>
        </p:spPr>
      </p:pic>
    </p:spTree>
    <p:extLst>
      <p:ext uri="{BB962C8B-B14F-4D97-AF65-F5344CB8AC3E}">
        <p14:creationId xmlns:p14="http://schemas.microsoft.com/office/powerpoint/2010/main" val="33334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79376" y="332656"/>
            <a:ext cx="11377264" cy="6192688"/>
          </a:xfrm>
        </p:spPr>
        <p:txBody>
          <a:bodyPr/>
          <a:lstStyle/>
          <a:p>
            <a:pPr algn="just">
              <a:buFont typeface="Arial" panose="020B0604020202020204" pitchFamily="34" charset="0"/>
              <a:buChar char="•"/>
            </a:pPr>
            <a:r>
              <a:rPr lang="en-GB" sz="2600" dirty="0">
                <a:latin typeface="Book Antiqua" panose="02040602050305030304" pitchFamily="18" charset="0"/>
              </a:rPr>
              <a:t>  However, these theories fail to take into account the range and complexity 	of cultural products that are transferred around the globe </a:t>
            </a:r>
          </a:p>
          <a:p>
            <a:pPr algn="just">
              <a:buFont typeface="Arial" panose="020B0604020202020204" pitchFamily="34" charset="0"/>
              <a:buChar char="•"/>
            </a:pPr>
            <a:r>
              <a:rPr lang="en-GB" sz="2600" dirty="0">
                <a:latin typeface="Book Antiqua" panose="02040602050305030304" pitchFamily="18" charset="0"/>
              </a:rPr>
              <a:t>Also, countries such as Brazil, Mexico and India have their own media 	industries which create counter-flows with the European and 	American ones </a:t>
            </a:r>
          </a:p>
          <a:p>
            <a:pPr algn="just">
              <a:buFont typeface="Arial" panose="020B0604020202020204" pitchFamily="34" charset="0"/>
              <a:buChar char="•"/>
            </a:pPr>
            <a:r>
              <a:rPr lang="en-GB" sz="2600" dirty="0">
                <a:latin typeface="Book Antiqua" panose="02040602050305030304" pitchFamily="18" charset="0"/>
              </a:rPr>
              <a:t> The Internet and social media have changed the distribution of cultural 	texts </a:t>
            </a:r>
          </a:p>
          <a:p>
            <a:pPr marL="0" indent="0" algn="just">
              <a:buNone/>
            </a:pPr>
            <a:r>
              <a:rPr lang="en-GB" sz="2600" dirty="0">
                <a:latin typeface="Book Antiqua" panose="02040602050305030304" pitchFamily="18" charset="0"/>
                <a:hlinkClick r:id="rId2"/>
              </a:rPr>
              <a:t>http://www.bbc.co.uk/programmes/b01n0xps</a:t>
            </a:r>
            <a:endParaRPr lang="en-GB" sz="2600" dirty="0">
              <a:latin typeface="Book Antiqua" panose="02040602050305030304" pitchFamily="18" charset="0"/>
            </a:endParaRPr>
          </a:p>
          <a:p>
            <a:pPr marL="0" indent="0" algn="just">
              <a:buNone/>
            </a:pPr>
            <a:endParaRPr lang="en-GB" dirty="0">
              <a:latin typeface="Book Antiqua" panose="02040602050305030304" pitchFamily="18" charset="0"/>
            </a:endParaRPr>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718" y="3789040"/>
            <a:ext cx="6121640"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710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57A1381-4568-46CF-9C6D-948B637ECC1F}"/>
              </a:ext>
            </a:extLst>
          </p:cNvPr>
          <p:cNvSpPr>
            <a:spLocks noGrp="1"/>
          </p:cNvSpPr>
          <p:nvPr>
            <p:ph idx="1"/>
          </p:nvPr>
        </p:nvSpPr>
        <p:spPr>
          <a:xfrm>
            <a:off x="263352" y="548680"/>
            <a:ext cx="11521280" cy="5229185"/>
          </a:xfrm>
        </p:spPr>
        <p:txBody>
          <a:bodyPr>
            <a:normAutofit/>
          </a:bodyPr>
          <a:lstStyle/>
          <a:p>
            <a:pPr algn="just">
              <a:buFont typeface="Arial" panose="020B0604020202020204" pitchFamily="34" charset="0"/>
              <a:buChar char="•"/>
            </a:pPr>
            <a:r>
              <a:rPr lang="en-GB" sz="2600" dirty="0">
                <a:solidFill>
                  <a:schemeClr val="tx1"/>
                </a:solidFill>
                <a:latin typeface="Book Antiqua" panose="02040602050305030304" pitchFamily="18" charset="0"/>
              </a:rPr>
              <a:t> From the 1980s on, many countries have established bi- and multilateral 	international media co-production treaties</a:t>
            </a:r>
          </a:p>
          <a:p>
            <a:pPr marL="0" indent="0" algn="just">
              <a:buNone/>
            </a:pPr>
            <a:r>
              <a:rPr lang="en-GB" sz="2600" dirty="0">
                <a:solidFill>
                  <a:schemeClr val="tx1"/>
                </a:solidFill>
                <a:latin typeface="Book Antiqua" panose="02040602050305030304" pitchFamily="18" charset="0"/>
              </a:rPr>
              <a:t>  	-&gt; supporting the collaboration of media production companies and, 		crucially, the sharing of financial and production resources </a:t>
            </a:r>
          </a:p>
          <a:p>
            <a:pPr algn="just">
              <a:buFont typeface="Arial" panose="020B0604020202020204" pitchFamily="34" charset="0"/>
              <a:buChar char="•"/>
            </a:pPr>
            <a:r>
              <a:rPr lang="en-GB" sz="2600" dirty="0">
                <a:solidFill>
                  <a:schemeClr val="tx1"/>
                </a:solidFill>
                <a:latin typeface="Book Antiqua" panose="02040602050305030304" pitchFamily="18" charset="0"/>
              </a:rPr>
              <a:t> The largest treaties are (unsurprisingly) within the EU</a:t>
            </a:r>
          </a:p>
          <a:p>
            <a:pPr marL="0" indent="0" algn="just">
              <a:buNone/>
            </a:pPr>
            <a:r>
              <a:rPr lang="en-GB" sz="2600" dirty="0">
                <a:solidFill>
                  <a:schemeClr val="tx1"/>
                </a:solidFill>
                <a:latin typeface="Book Antiqua" panose="02040602050305030304" pitchFamily="18" charset="0"/>
              </a:rPr>
              <a:t>   - Canada is also an active partner, the US not so much</a:t>
            </a:r>
          </a:p>
          <a:p>
            <a:pPr algn="just">
              <a:buFont typeface="Arial" panose="020B0604020202020204" pitchFamily="34" charset="0"/>
              <a:buChar char="•"/>
            </a:pPr>
            <a:r>
              <a:rPr lang="en-GB" sz="2600" dirty="0">
                <a:solidFill>
                  <a:schemeClr val="tx1"/>
                </a:solidFill>
                <a:latin typeface="Book Antiqua" panose="02040602050305030304" pitchFamily="18" charset="0"/>
              </a:rPr>
              <a:t> International co-productions can provide important creative ‘local content’ 	benefits </a:t>
            </a:r>
          </a:p>
          <a:p>
            <a:pPr marL="0" indent="0" algn="just">
              <a:buNone/>
            </a:pPr>
            <a:r>
              <a:rPr lang="en-GB" sz="2600" dirty="0">
                <a:solidFill>
                  <a:schemeClr val="tx1"/>
                </a:solidFill>
                <a:latin typeface="Book Antiqua" panose="02040602050305030304" pitchFamily="18" charset="0"/>
              </a:rPr>
              <a:t>	-&gt; can add to the creativity and multicultural, multimarket appeal of 		the product, but can also add many layers of business and 			logistical complexities </a:t>
            </a:r>
          </a:p>
        </p:txBody>
      </p:sp>
    </p:spTree>
    <p:extLst>
      <p:ext uri="{BB962C8B-B14F-4D97-AF65-F5344CB8AC3E}">
        <p14:creationId xmlns:p14="http://schemas.microsoft.com/office/powerpoint/2010/main" val="14876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75520" y="274638"/>
            <a:ext cx="7673280" cy="778098"/>
          </a:xfrm>
        </p:spPr>
        <p:txBody>
          <a:bodyPr>
            <a:normAutofit/>
          </a:bodyPr>
          <a:lstStyle/>
          <a:p>
            <a:r>
              <a:rPr lang="en-GB" sz="4000" dirty="0">
                <a:latin typeface="Book Antiqua" panose="02040602050305030304" pitchFamily="18" charset="0"/>
              </a:rPr>
              <a:t>Activity: Ideology in the press </a:t>
            </a:r>
          </a:p>
        </p:txBody>
      </p:sp>
      <p:sp>
        <p:nvSpPr>
          <p:cNvPr id="3" name="Sisällön paikkamerkki 2"/>
          <p:cNvSpPr>
            <a:spLocks noGrp="1"/>
          </p:cNvSpPr>
          <p:nvPr>
            <p:ph idx="1"/>
          </p:nvPr>
        </p:nvSpPr>
        <p:spPr>
          <a:xfrm>
            <a:off x="119336" y="1700808"/>
            <a:ext cx="9721080" cy="4773144"/>
          </a:xfrm>
        </p:spPr>
        <p:txBody>
          <a:bodyPr>
            <a:normAutofit/>
          </a:bodyPr>
          <a:lstStyle/>
          <a:p>
            <a:pPr algn="just">
              <a:lnSpc>
                <a:spcPct val="100000"/>
              </a:lnSpc>
              <a:spcBef>
                <a:spcPts val="0"/>
              </a:spcBef>
              <a:buFont typeface="Arial" panose="020B0604020202020204" pitchFamily="34" charset="0"/>
              <a:buChar char="•"/>
            </a:pPr>
            <a:r>
              <a:rPr lang="en-GB" sz="2600" dirty="0">
                <a:latin typeface="Book Antiqua" panose="02040602050305030304" pitchFamily="18" charset="0"/>
              </a:rPr>
              <a:t> </a:t>
            </a:r>
            <a:r>
              <a:rPr lang="en-GB" sz="2600" dirty="0">
                <a:solidFill>
                  <a:schemeClr val="tx1"/>
                </a:solidFill>
                <a:latin typeface="Book Antiqua" panose="02040602050305030304" pitchFamily="18" charset="0"/>
              </a:rPr>
              <a:t>Read the two news items and discuss:</a:t>
            </a:r>
          </a:p>
          <a:p>
            <a:pPr marL="0" indent="0" algn="just">
              <a:lnSpc>
                <a:spcPct val="100000"/>
              </a:lnSpc>
              <a:spcBef>
                <a:spcPts val="0"/>
              </a:spcBef>
              <a:buNone/>
            </a:pPr>
            <a:r>
              <a:rPr lang="en-GB" sz="2600" dirty="0">
                <a:solidFill>
                  <a:schemeClr val="tx1"/>
                </a:solidFill>
                <a:latin typeface="Book Antiqua" panose="02040602050305030304" pitchFamily="18" charset="0"/>
              </a:rPr>
              <a:t>- What seems to be the main message of the text?</a:t>
            </a:r>
          </a:p>
          <a:p>
            <a:pPr marL="0" indent="0" algn="just">
              <a:lnSpc>
                <a:spcPct val="100000"/>
              </a:lnSpc>
              <a:spcBef>
                <a:spcPts val="0"/>
              </a:spcBef>
              <a:buNone/>
            </a:pPr>
            <a:r>
              <a:rPr lang="en-GB" sz="2600" dirty="0">
                <a:solidFill>
                  <a:schemeClr val="tx1"/>
                </a:solidFill>
                <a:latin typeface="Book Antiqua" panose="02040602050305030304" pitchFamily="18" charset="0"/>
              </a:rPr>
              <a:t>- Do you think something has been left out / is not being 	reported?   </a:t>
            </a:r>
          </a:p>
          <a:p>
            <a:pPr marL="0" indent="0" algn="just">
              <a:lnSpc>
                <a:spcPct val="100000"/>
              </a:lnSpc>
              <a:spcBef>
                <a:spcPts val="0"/>
              </a:spcBef>
              <a:buNone/>
            </a:pPr>
            <a:r>
              <a:rPr lang="en-GB" sz="2600" dirty="0">
                <a:solidFill>
                  <a:schemeClr val="tx1"/>
                </a:solidFill>
                <a:latin typeface="Book Antiqua" panose="02040602050305030304" pitchFamily="18" charset="0"/>
              </a:rPr>
              <a:t>- How is the news item structured? What kind of information is 	foregrounded (i.e. reported first)? </a:t>
            </a:r>
          </a:p>
          <a:p>
            <a:pPr marL="0" indent="0" algn="just">
              <a:buNone/>
            </a:pPr>
            <a:r>
              <a:rPr lang="en-GB" sz="2600" dirty="0">
                <a:solidFill>
                  <a:schemeClr val="tx1"/>
                </a:solidFill>
                <a:latin typeface="Book Antiqua" panose="02040602050305030304" pitchFamily="18" charset="0"/>
              </a:rPr>
              <a:t>- How is the audience constructed? I.e. who do you think is 	supposed to read / agree with this piece? What kind of 	knowledge is assumed from the readers?</a:t>
            </a:r>
          </a:p>
          <a:p>
            <a:pPr marL="0" indent="0" algn="just">
              <a:buNone/>
            </a:pPr>
            <a:r>
              <a:rPr lang="en-GB" sz="2600" dirty="0">
                <a:solidFill>
                  <a:schemeClr val="tx1"/>
                </a:solidFill>
                <a:latin typeface="Book Antiqua" panose="02040602050305030304" pitchFamily="18" charset="0"/>
              </a:rPr>
              <a:t>- What do you think these news items tell about the society 	they were written in?</a:t>
            </a:r>
          </a:p>
          <a:p>
            <a:pPr marL="0" indent="0" algn="just">
              <a:buNone/>
            </a:pPr>
            <a:endParaRPr lang="en-GB" dirty="0">
              <a:latin typeface="Book Antiqua" panose="0204060205030503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9309" y="0"/>
            <a:ext cx="2246191" cy="285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10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188640"/>
            <a:ext cx="7467600" cy="1008112"/>
          </a:xfrm>
        </p:spPr>
        <p:txBody>
          <a:bodyPr>
            <a:normAutofit/>
          </a:bodyPr>
          <a:lstStyle/>
          <a:p>
            <a:r>
              <a:rPr lang="en-GB" sz="5000" dirty="0">
                <a:latin typeface="Book Antiqua" panose="02040602050305030304" pitchFamily="18" charset="0"/>
              </a:rPr>
              <a:t>Scientific literacy</a:t>
            </a:r>
          </a:p>
        </p:txBody>
      </p:sp>
      <p:sp>
        <p:nvSpPr>
          <p:cNvPr id="3" name="Sisällön paikkamerkki 2"/>
          <p:cNvSpPr>
            <a:spLocks noGrp="1"/>
          </p:cNvSpPr>
          <p:nvPr>
            <p:ph idx="1"/>
          </p:nvPr>
        </p:nvSpPr>
        <p:spPr>
          <a:xfrm>
            <a:off x="263352" y="1628800"/>
            <a:ext cx="11521280" cy="4917160"/>
          </a:xfrm>
        </p:spPr>
        <p:txBody>
          <a:bodyPr/>
          <a:lstStyle/>
          <a:p>
            <a:pPr marL="0" indent="0" algn="just">
              <a:buNone/>
            </a:pPr>
            <a:r>
              <a:rPr lang="en-GB" sz="2600" dirty="0">
                <a:solidFill>
                  <a:schemeClr val="tx1"/>
                </a:solidFill>
                <a:latin typeface="Book Antiqua" panose="02040602050305030304" pitchFamily="18" charset="0"/>
              </a:rPr>
              <a:t>Scientific literacy is the knowledge and understanding of scientific concepts and processes required for personal decision-making, participation in civic and cultural affairs, and economic productivity.</a:t>
            </a:r>
          </a:p>
          <a:p>
            <a:pPr marL="0" indent="0" algn="just">
              <a:buNone/>
            </a:pPr>
            <a:r>
              <a:rPr lang="en-GB" sz="2600" dirty="0">
                <a:solidFill>
                  <a:schemeClr val="tx1"/>
                </a:solidFill>
                <a:latin typeface="Book Antiqua" panose="02040602050305030304" pitchFamily="18" charset="0"/>
              </a:rPr>
              <a:t>	                                      - US National Science Education Standards, 1996</a:t>
            </a:r>
          </a:p>
          <a:p>
            <a:pPr marL="0" indent="0" algn="just">
              <a:buNone/>
            </a:pPr>
            <a:endParaRPr lang="en-GB" sz="2600" dirty="0">
              <a:solidFill>
                <a:schemeClr val="tx1"/>
              </a:solidFill>
              <a:latin typeface="Book Antiqua" panose="02040602050305030304" pitchFamily="18" charset="0"/>
            </a:endParaRPr>
          </a:p>
          <a:p>
            <a:pPr algn="just">
              <a:buFont typeface="Arial" panose="020B0604020202020204" pitchFamily="34" charset="0"/>
              <a:buChar char="•"/>
            </a:pPr>
            <a:r>
              <a:rPr lang="en-GB" sz="2600" dirty="0">
                <a:solidFill>
                  <a:schemeClr val="tx1"/>
                </a:solidFill>
                <a:latin typeface="Book Antiqua" panose="02040602050305030304" pitchFamily="18" charset="0"/>
              </a:rPr>
              <a:t>   Scientific literacy comprises or calls for some understanding of:</a:t>
            </a:r>
          </a:p>
          <a:p>
            <a:pPr marL="0" indent="0" algn="just">
              <a:buNone/>
            </a:pPr>
            <a:r>
              <a:rPr lang="en-GB" sz="2600" dirty="0">
                <a:solidFill>
                  <a:schemeClr val="tx1"/>
                </a:solidFill>
                <a:latin typeface="Book Antiqua" panose="02040602050305030304" pitchFamily="18" charset="0"/>
              </a:rPr>
              <a:t>	- scientific terminology and concepts </a:t>
            </a:r>
          </a:p>
          <a:p>
            <a:pPr marL="0" indent="0" algn="just">
              <a:buNone/>
            </a:pPr>
            <a:r>
              <a:rPr lang="en-GB" sz="2600" dirty="0">
                <a:solidFill>
                  <a:schemeClr val="tx1"/>
                </a:solidFill>
                <a:latin typeface="Book Antiqua" panose="02040602050305030304" pitchFamily="18" charset="0"/>
              </a:rPr>
              <a:t>	- scientific enquiry and practice</a:t>
            </a:r>
          </a:p>
          <a:p>
            <a:pPr marL="0" indent="0" algn="just">
              <a:buNone/>
            </a:pPr>
            <a:r>
              <a:rPr lang="en-GB" sz="2600" dirty="0">
                <a:solidFill>
                  <a:schemeClr val="tx1"/>
                </a:solidFill>
                <a:latin typeface="Book Antiqua" panose="02040602050305030304" pitchFamily="18" charset="0"/>
              </a:rPr>
              <a:t>	- the interactions of science, technology and society.</a:t>
            </a:r>
          </a:p>
          <a:p>
            <a:pPr marL="0" indent="0" algn="just">
              <a:buNone/>
            </a:pPr>
            <a:endParaRPr lang="en-GB" dirty="0"/>
          </a:p>
        </p:txBody>
      </p:sp>
    </p:spTree>
    <p:extLst>
      <p:ext uri="{BB962C8B-B14F-4D97-AF65-F5344CB8AC3E}">
        <p14:creationId xmlns:p14="http://schemas.microsoft.com/office/powerpoint/2010/main" val="237547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07368" y="404664"/>
            <a:ext cx="11305256" cy="6069288"/>
          </a:xfrm>
        </p:spPr>
        <p:txBody>
          <a:bodyPr>
            <a:normAutofit/>
          </a:bodyPr>
          <a:lstStyle/>
          <a:p>
            <a:pPr algn="just">
              <a:buFont typeface="Arial" panose="020B0604020202020204" pitchFamily="34" charset="0"/>
              <a:buChar char="•"/>
            </a:pPr>
            <a:r>
              <a:rPr lang="en-GB" sz="2600" dirty="0">
                <a:latin typeface="Book Antiqua" panose="02040602050305030304" pitchFamily="18" charset="0"/>
              </a:rPr>
              <a:t>  Individuals don’t simply appropriate scientific knowledge and apply it in 	the solution of their science-related problems. </a:t>
            </a:r>
          </a:p>
          <a:p>
            <a:pPr marL="0" indent="0" algn="just">
              <a:buNone/>
            </a:pPr>
            <a:r>
              <a:rPr lang="en-GB" sz="2600" dirty="0">
                <a:latin typeface="Book Antiqua" panose="02040602050305030304" pitchFamily="18" charset="0"/>
              </a:rPr>
              <a:t>-&gt; for science to become useful in our everyday lives, it must be 	“</a:t>
            </a:r>
            <a:r>
              <a:rPr lang="en-GB" sz="2600" dirty="0" err="1">
                <a:latin typeface="Book Antiqua" panose="02040602050305030304" pitchFamily="18" charset="0"/>
              </a:rPr>
              <a:t>restructur</a:t>
            </a:r>
            <a:r>
              <a:rPr lang="en-GB" sz="2600" dirty="0">
                <a:latin typeface="Book Antiqua" panose="02040602050305030304" pitchFamily="18" charset="0"/>
              </a:rPr>
              <a:t>(ed), rework(ed) and transform(ed) … into forms which 	serve 	the purpose in hand”.</a:t>
            </a:r>
          </a:p>
          <a:p>
            <a:pPr algn="just">
              <a:buFont typeface="Arial" panose="020B0604020202020204" pitchFamily="34" charset="0"/>
              <a:buChar char="•"/>
            </a:pPr>
            <a:r>
              <a:rPr lang="en-GB" sz="2600" dirty="0">
                <a:latin typeface="Book Antiqua" panose="02040602050305030304" pitchFamily="18" charset="0"/>
              </a:rPr>
              <a:t>  For the vast majority of adults, the media constitute their main source of 	information about science and, significantly, about science-related 	matters that have an impact on society</a:t>
            </a:r>
          </a:p>
          <a:p>
            <a:pPr algn="just">
              <a:buFont typeface="Arial" panose="020B0604020202020204" pitchFamily="34" charset="0"/>
              <a:buChar char="•"/>
            </a:pPr>
            <a:r>
              <a:rPr lang="en-GB" sz="2600" dirty="0">
                <a:latin typeface="Book Antiqua" panose="02040602050305030304" pitchFamily="18" charset="0"/>
              </a:rPr>
              <a:t>  What is shown, spoken or written may influence the opinions and actions 	of individuals and communities in respect of these socio-scientific 	issues. </a:t>
            </a:r>
          </a:p>
          <a:p>
            <a:pPr marL="0" indent="0" algn="just">
              <a:buNone/>
            </a:pPr>
            <a:r>
              <a:rPr lang="en-US" sz="2600" dirty="0">
                <a:latin typeface="Book Antiqua" panose="02040602050305030304" pitchFamily="18" charset="0"/>
              </a:rPr>
              <a:t>-&gt; f.ex. a person will start using dietary supplements based on what they’ve 	seen on TV</a:t>
            </a:r>
          </a:p>
          <a:p>
            <a:pPr marL="0" indent="0" algn="just">
              <a:buNone/>
            </a:pPr>
            <a:endParaRPr lang="en-GB" dirty="0">
              <a:latin typeface="Book Antiqua" panose="02040602050305030304" pitchFamily="18" charset="0"/>
            </a:endParaRPr>
          </a:p>
        </p:txBody>
      </p:sp>
    </p:spTree>
    <p:extLst>
      <p:ext uri="{BB962C8B-B14F-4D97-AF65-F5344CB8AC3E}">
        <p14:creationId xmlns:p14="http://schemas.microsoft.com/office/powerpoint/2010/main" val="242837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35360" y="548680"/>
            <a:ext cx="11521280" cy="6048672"/>
          </a:xfrm>
        </p:spPr>
        <p:txBody>
          <a:bodyPr>
            <a:normAutofit/>
          </a:bodyPr>
          <a:lstStyle/>
          <a:p>
            <a:pPr algn="just">
              <a:buFont typeface="Arial" panose="020B0604020202020204" pitchFamily="34" charset="0"/>
              <a:buChar char="•"/>
            </a:pPr>
            <a:r>
              <a:rPr lang="en-GB" sz="2600" dirty="0">
                <a:solidFill>
                  <a:schemeClr val="tx1"/>
                </a:solidFill>
                <a:latin typeface="Book Antiqua" panose="02040602050305030304" pitchFamily="18" charset="0"/>
              </a:rPr>
              <a:t>  Science in the news is by no means the only mechanism for illustrating the 	relevance of science in everyday life, but it is arguably one of the more 	powerful.</a:t>
            </a:r>
          </a:p>
          <a:p>
            <a:pPr marL="0" indent="0" algn="just">
              <a:buNone/>
            </a:pPr>
            <a:endParaRPr lang="en-GB" sz="2600" dirty="0">
              <a:solidFill>
                <a:schemeClr val="tx1"/>
              </a:solidFill>
              <a:latin typeface="Book Antiqua" panose="02040602050305030304" pitchFamily="18" charset="0"/>
            </a:endParaRPr>
          </a:p>
          <a:p>
            <a:pPr marL="0" indent="0" algn="just">
              <a:buNone/>
            </a:pPr>
            <a:r>
              <a:rPr lang="en-GB" sz="2600" dirty="0">
                <a:solidFill>
                  <a:schemeClr val="tx1"/>
                </a:solidFill>
                <a:latin typeface="Book Antiqua" panose="02040602050305030304" pitchFamily="18" charset="0"/>
              </a:rPr>
              <a:t>“-- understanding science-in-the-media has something to do with 	understanding media science, but mostly it is about understanding 	media.”</a:t>
            </a:r>
          </a:p>
          <a:p>
            <a:pPr marL="0" indent="0" algn="just">
              <a:buNone/>
            </a:pPr>
            <a:r>
              <a:rPr lang="en-GB" sz="2600" dirty="0">
                <a:solidFill>
                  <a:schemeClr val="tx1"/>
                </a:solidFill>
                <a:latin typeface="Book Antiqua" panose="02040602050305030304" pitchFamily="18" charset="0"/>
              </a:rPr>
              <a:t>                                                           Gregory and Miller: </a:t>
            </a:r>
            <a:r>
              <a:rPr lang="en-GB" sz="2600" i="1" dirty="0">
                <a:solidFill>
                  <a:schemeClr val="tx1"/>
                </a:solidFill>
                <a:latin typeface="Book Antiqua" panose="02040602050305030304" pitchFamily="18" charset="0"/>
              </a:rPr>
              <a:t>Science in Public </a:t>
            </a:r>
            <a:r>
              <a:rPr lang="en-GB" sz="2600" dirty="0">
                <a:solidFill>
                  <a:schemeClr val="tx1"/>
                </a:solidFill>
                <a:latin typeface="Book Antiqua" panose="02040602050305030304" pitchFamily="18" charset="0"/>
              </a:rPr>
              <a:t>(1998)</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4293096"/>
            <a:ext cx="4500826" cy="246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895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116632"/>
            <a:ext cx="7467600" cy="1080120"/>
          </a:xfrm>
        </p:spPr>
        <p:txBody>
          <a:bodyPr>
            <a:normAutofit/>
          </a:bodyPr>
          <a:lstStyle/>
          <a:p>
            <a:r>
              <a:rPr lang="en-GB" sz="5000" dirty="0">
                <a:latin typeface="Book Antiqua" panose="02040602050305030304" pitchFamily="18" charset="0"/>
              </a:rPr>
              <a:t>Science in the News</a:t>
            </a:r>
          </a:p>
        </p:txBody>
      </p:sp>
      <p:sp>
        <p:nvSpPr>
          <p:cNvPr id="3" name="Sisällön paikkamerkki 2"/>
          <p:cNvSpPr>
            <a:spLocks noGrp="1"/>
          </p:cNvSpPr>
          <p:nvPr>
            <p:ph idx="1"/>
          </p:nvPr>
        </p:nvSpPr>
        <p:spPr>
          <a:xfrm>
            <a:off x="263352" y="1340768"/>
            <a:ext cx="11593288" cy="5078316"/>
          </a:xfrm>
        </p:spPr>
        <p:txBody>
          <a:bodyPr>
            <a:normAutofit/>
          </a:bodyPr>
          <a:lstStyle/>
          <a:p>
            <a:pPr marL="0" indent="0" algn="just">
              <a:buNone/>
            </a:pPr>
            <a:r>
              <a:rPr lang="en-GB" sz="2600" dirty="0">
                <a:solidFill>
                  <a:schemeClr val="tx1"/>
                </a:solidFill>
                <a:latin typeface="Book Antiqua" panose="02040602050305030304" pitchFamily="18" charset="0"/>
              </a:rPr>
              <a:t>“News on television and in the press is not self-defining. News is not ‘found’ 	or even gathered so much as made. It is a creation of a journalistic 	process, an artefact, a commodity even.”  (Philo 1983)</a:t>
            </a:r>
          </a:p>
          <a:p>
            <a:pPr algn="just">
              <a:buFont typeface="Arial" panose="020B0604020202020204" pitchFamily="34" charset="0"/>
              <a:buChar char="•"/>
            </a:pPr>
            <a:r>
              <a:rPr lang="en-GB" sz="2600" dirty="0">
                <a:solidFill>
                  <a:schemeClr val="tx1"/>
                </a:solidFill>
                <a:latin typeface="Book Antiqua" panose="02040602050305030304" pitchFamily="18" charset="0"/>
              </a:rPr>
              <a:t>  Journalists and editors decide what counts as news on a particular day</a:t>
            </a:r>
          </a:p>
          <a:p>
            <a:pPr algn="just">
              <a:buFont typeface="Arial" panose="020B0604020202020204" pitchFamily="34" charset="0"/>
              <a:buChar char="•"/>
            </a:pPr>
            <a:r>
              <a:rPr lang="en-GB" sz="2600" dirty="0">
                <a:solidFill>
                  <a:schemeClr val="tx1"/>
                </a:solidFill>
                <a:latin typeface="Book Antiqua" panose="02040602050305030304" pitchFamily="18" charset="0"/>
              </a:rPr>
              <a:t>  Science journalism is first and foremost journalism </a:t>
            </a:r>
          </a:p>
          <a:p>
            <a:pPr marL="0" indent="0" algn="just">
              <a:buNone/>
            </a:pPr>
            <a:r>
              <a:rPr lang="en-GB" sz="2600" dirty="0">
                <a:solidFill>
                  <a:schemeClr val="tx1"/>
                </a:solidFill>
                <a:latin typeface="Book Antiqua" panose="02040602050305030304" pitchFamily="18" charset="0"/>
              </a:rPr>
              <a:t>   -&gt; the priorities are the same as for any other story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360" y="3408522"/>
            <a:ext cx="2754052" cy="341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7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35360" y="404664"/>
            <a:ext cx="11521280" cy="6069288"/>
          </a:xfrm>
        </p:spPr>
        <p:txBody>
          <a:bodyPr/>
          <a:lstStyle/>
          <a:p>
            <a:pPr algn="just">
              <a:buFont typeface="Arial" panose="020B0604020202020204" pitchFamily="34" charset="0"/>
              <a:buChar char="•"/>
            </a:pPr>
            <a:r>
              <a:rPr lang="en-GB" sz="2600" dirty="0">
                <a:latin typeface="Book Antiqua" panose="02040602050305030304" pitchFamily="18" charset="0"/>
              </a:rPr>
              <a:t> </a:t>
            </a:r>
            <a:r>
              <a:rPr lang="en-GB" sz="2600" dirty="0">
                <a:solidFill>
                  <a:schemeClr val="tx1"/>
                </a:solidFill>
                <a:latin typeface="Book Antiqua" panose="02040602050305030304" pitchFamily="18" charset="0"/>
              </a:rPr>
              <a:t>Stories are rarely selected on the basis of their scientific value, but rather on 	the basis of their newsworthiness. </a:t>
            </a:r>
          </a:p>
          <a:p>
            <a:pPr algn="just">
              <a:buFont typeface="Arial" panose="020B0604020202020204" pitchFamily="34" charset="0"/>
              <a:buChar char="•"/>
            </a:pPr>
            <a:r>
              <a:rPr lang="en-GB" sz="2600" dirty="0">
                <a:solidFill>
                  <a:schemeClr val="tx1"/>
                </a:solidFill>
                <a:latin typeface="Book Antiqua" panose="02040602050305030304" pitchFamily="18" charset="0"/>
              </a:rPr>
              <a:t>Emphasis on the ‘nowness’ of science reporting - a lot of science-in-the-	media is science in the making, not ‘core’ science</a:t>
            </a:r>
          </a:p>
          <a:p>
            <a:pPr marL="0" indent="0" algn="just">
              <a:buNone/>
            </a:pPr>
            <a:r>
              <a:rPr lang="en-GB" sz="2600" dirty="0">
                <a:solidFill>
                  <a:schemeClr val="tx1"/>
                </a:solidFill>
                <a:latin typeface="Book Antiqua" panose="02040602050305030304" pitchFamily="18" charset="0"/>
              </a:rPr>
              <a:t>   -&gt; instead of being ‘established’ knowledge, cutting-edge science is often  	tentative and contested</a:t>
            </a:r>
          </a:p>
          <a:p>
            <a:pPr algn="just">
              <a:buFont typeface="Arial" panose="020B0604020202020204" pitchFamily="34" charset="0"/>
              <a:buChar char="•"/>
            </a:pPr>
            <a:r>
              <a:rPr lang="en-GB" sz="2600" dirty="0">
                <a:solidFill>
                  <a:schemeClr val="tx1"/>
                </a:solidFill>
                <a:latin typeface="Book Antiqua" panose="02040602050305030304" pitchFamily="18" charset="0"/>
              </a:rPr>
              <a:t>  Media often highlight the latest study, instead of looking across all studies</a:t>
            </a:r>
          </a:p>
          <a:p>
            <a:pPr marL="0" indent="0">
              <a:buNone/>
            </a:pPr>
            <a:endParaRPr lang="en-GB" dirty="0"/>
          </a:p>
        </p:txBody>
      </p:sp>
      <p:pic>
        <p:nvPicPr>
          <p:cNvPr id="2" name="Kuva 1">
            <a:extLst>
              <a:ext uri="{FF2B5EF4-FFF2-40B4-BE49-F238E27FC236}">
                <a16:creationId xmlns:a16="http://schemas.microsoft.com/office/drawing/2014/main" id="{A3999654-2554-4B0F-9049-1AFD25EA2A8E}"/>
              </a:ext>
            </a:extLst>
          </p:cNvPr>
          <p:cNvPicPr>
            <a:picLocks noChangeAspect="1"/>
          </p:cNvPicPr>
          <p:nvPr/>
        </p:nvPicPr>
        <p:blipFill>
          <a:blip r:embed="rId2"/>
          <a:stretch>
            <a:fillRect/>
          </a:stretch>
        </p:blipFill>
        <p:spPr>
          <a:xfrm>
            <a:off x="4439816" y="4224808"/>
            <a:ext cx="2592288" cy="2633192"/>
          </a:xfrm>
          <a:prstGeom prst="rect">
            <a:avLst/>
          </a:prstGeom>
        </p:spPr>
      </p:pic>
    </p:spTree>
    <p:extLst>
      <p:ext uri="{BB962C8B-B14F-4D97-AF65-F5344CB8AC3E}">
        <p14:creationId xmlns:p14="http://schemas.microsoft.com/office/powerpoint/2010/main" val="215855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07368" y="404664"/>
            <a:ext cx="11377264" cy="6069288"/>
          </a:xfrm>
        </p:spPr>
        <p:txBody>
          <a:bodyPr/>
          <a:lstStyle/>
          <a:p>
            <a:pPr algn="just">
              <a:buFont typeface="Arial" panose="020B0604020202020204" pitchFamily="34" charset="0"/>
              <a:buChar char="•"/>
            </a:pPr>
            <a:r>
              <a:rPr lang="en-GB" sz="2600" dirty="0">
                <a:solidFill>
                  <a:schemeClr val="tx1"/>
                </a:solidFill>
                <a:latin typeface="Book Antiqua" panose="02040602050305030304" pitchFamily="18" charset="0"/>
              </a:rPr>
              <a:t>  Journalists often have to work hard to make complex science simple, but 	not simplistic</a:t>
            </a:r>
          </a:p>
          <a:p>
            <a:pPr algn="just">
              <a:buFont typeface="Arial" panose="020B0604020202020204" pitchFamily="34" charset="0"/>
              <a:buChar char="•"/>
            </a:pPr>
            <a:r>
              <a:rPr lang="en-GB" sz="2600" dirty="0">
                <a:solidFill>
                  <a:schemeClr val="tx1"/>
                </a:solidFill>
                <a:latin typeface="Book Antiqua" panose="02040602050305030304" pitchFamily="18" charset="0"/>
              </a:rPr>
              <a:t>  ‘Personalising’ the story helps the process. If conflict/controversy is 	involved, so much the better. </a:t>
            </a:r>
          </a:p>
          <a:p>
            <a:pPr marL="0" indent="0" algn="just">
              <a:buNone/>
            </a:pPr>
            <a:r>
              <a:rPr lang="en-GB" sz="2600" dirty="0">
                <a:solidFill>
                  <a:schemeClr val="tx1"/>
                </a:solidFill>
                <a:latin typeface="Book Antiqua" panose="02040602050305030304" pitchFamily="18" charset="0"/>
              </a:rPr>
              <a:t>   -&gt; items relating to genetic modification, cloning and climate change are 	common in the media.</a:t>
            </a:r>
          </a:p>
          <a:p>
            <a:pPr algn="just">
              <a:buFont typeface="Arial" panose="020B0604020202020204" pitchFamily="34" charset="0"/>
              <a:buChar char="•"/>
            </a:pPr>
            <a:r>
              <a:rPr lang="en-GB" sz="2600" dirty="0">
                <a:solidFill>
                  <a:schemeClr val="tx1"/>
                </a:solidFill>
                <a:latin typeface="Book Antiqua" panose="02040602050305030304" pitchFamily="18" charset="0"/>
              </a:rPr>
              <a:t>  Journalists look for fascination value:</a:t>
            </a:r>
          </a:p>
          <a:p>
            <a:pPr marL="0" indent="0" algn="just">
              <a:buNone/>
            </a:pPr>
            <a:endParaRPr lang="en-GB" sz="2600" dirty="0">
              <a:solidFill>
                <a:schemeClr val="tx1"/>
              </a:solidFill>
              <a:latin typeface="Book Antiqua" panose="02040602050305030304" pitchFamily="18" charset="0"/>
            </a:endParaRPr>
          </a:p>
          <a:p>
            <a:pPr marL="0" indent="0" algn="just">
              <a:buNone/>
            </a:pPr>
            <a:r>
              <a:rPr lang="en-GB" sz="2600" dirty="0">
                <a:solidFill>
                  <a:schemeClr val="tx1"/>
                </a:solidFill>
                <a:latin typeface="Book Antiqua" panose="02040602050305030304" pitchFamily="18" charset="0"/>
              </a:rPr>
              <a:t>“First, there are ‘awe and wonder’ stories, for example, those relating to the very big, the very small and the generally ingenious. As a consequence, astronomy is well represented in the news. Second there are ‘weird and wacky’ stories, often filling the ‘and finally’ slot.”</a:t>
            </a:r>
          </a:p>
          <a:p>
            <a:pPr marL="0" indent="0" algn="just">
              <a:buNone/>
            </a:pPr>
            <a:endParaRPr lang="en-GB" dirty="0">
              <a:latin typeface="Book Antiqua" panose="02040602050305030304" pitchFamily="18" charset="0"/>
            </a:endParaRPr>
          </a:p>
          <a:p>
            <a:pPr marL="0" indent="0">
              <a:buNone/>
            </a:pPr>
            <a:r>
              <a:rPr lang="en-GB" sz="2000" dirty="0">
                <a:latin typeface="Book Antiqua" panose="02040602050305030304" pitchFamily="18" charset="0"/>
              </a:rPr>
              <a:t>	</a:t>
            </a:r>
            <a:r>
              <a:rPr lang="en-GB" sz="2000" dirty="0" err="1">
                <a:latin typeface="Book Antiqua" panose="02040602050305030304" pitchFamily="18" charset="0"/>
              </a:rPr>
              <a:t>Jarman</a:t>
            </a:r>
            <a:r>
              <a:rPr lang="en-GB" sz="2000" dirty="0">
                <a:latin typeface="Book Antiqua" panose="02040602050305030304" pitchFamily="18" charset="0"/>
              </a:rPr>
              <a:t>, Ruth and Billy </a:t>
            </a:r>
            <a:r>
              <a:rPr lang="en-GB" sz="2000" dirty="0" err="1">
                <a:latin typeface="Book Antiqua" panose="02040602050305030304" pitchFamily="18" charset="0"/>
              </a:rPr>
              <a:t>McLune</a:t>
            </a:r>
            <a:r>
              <a:rPr lang="en-GB" sz="2000" dirty="0">
                <a:latin typeface="Book Antiqua" panose="02040602050305030304" pitchFamily="18" charset="0"/>
              </a:rPr>
              <a:t>. 2007. </a:t>
            </a:r>
            <a:r>
              <a:rPr lang="en-GB" sz="2000" i="1" dirty="0">
                <a:latin typeface="Book Antiqua" panose="02040602050305030304" pitchFamily="18" charset="0"/>
              </a:rPr>
              <a:t>Developing Scientific Literacy: Using News Media 									    in the Classroom. </a:t>
            </a:r>
            <a:endParaRPr lang="en-GB" sz="2000" dirty="0">
              <a:latin typeface="Book Antiqua" panose="02040602050305030304" pitchFamily="18" charset="0"/>
            </a:endParaRPr>
          </a:p>
        </p:txBody>
      </p:sp>
    </p:spTree>
    <p:extLst>
      <p:ext uri="{BB962C8B-B14F-4D97-AF65-F5344CB8AC3E}">
        <p14:creationId xmlns:p14="http://schemas.microsoft.com/office/powerpoint/2010/main" val="149183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67408" y="274638"/>
            <a:ext cx="8681392" cy="1138138"/>
          </a:xfrm>
        </p:spPr>
        <p:txBody>
          <a:bodyPr>
            <a:normAutofit/>
          </a:bodyPr>
          <a:lstStyle/>
          <a:p>
            <a:r>
              <a:rPr lang="en-GB" sz="4800" dirty="0">
                <a:latin typeface="Book Antiqua" panose="02040602050305030304" pitchFamily="18" charset="0"/>
              </a:rPr>
              <a:t>Media and Ideology </a:t>
            </a:r>
          </a:p>
        </p:txBody>
      </p:sp>
      <p:sp>
        <p:nvSpPr>
          <p:cNvPr id="3" name="Sisällön paikkamerkki 2"/>
          <p:cNvSpPr>
            <a:spLocks noGrp="1"/>
          </p:cNvSpPr>
          <p:nvPr>
            <p:ph sz="half" idx="1"/>
          </p:nvPr>
        </p:nvSpPr>
        <p:spPr>
          <a:xfrm>
            <a:off x="767408" y="1844824"/>
            <a:ext cx="6480720" cy="4608512"/>
          </a:xfrm>
        </p:spPr>
        <p:txBody>
          <a:bodyPr/>
          <a:lstStyle/>
          <a:p>
            <a:pPr algn="just">
              <a:buFont typeface="Arial" panose="020B0604020202020204" pitchFamily="34" charset="0"/>
              <a:buChar char="•"/>
            </a:pPr>
            <a:r>
              <a:rPr lang="en-GB" sz="2600" dirty="0">
                <a:solidFill>
                  <a:schemeClr val="tx1"/>
                </a:solidFill>
                <a:latin typeface="Book Antiqua" panose="02040602050305030304" pitchFamily="18" charset="0"/>
              </a:rPr>
              <a:t>  What is the function of media in the  	Western society? How can we tell 	if it’s ideologically charged?</a:t>
            </a:r>
          </a:p>
          <a:p>
            <a:pPr algn="just">
              <a:buFont typeface="Arial" panose="020B0604020202020204" pitchFamily="34" charset="0"/>
              <a:buChar char="•"/>
            </a:pPr>
            <a:r>
              <a:rPr lang="en-GB" sz="2600" dirty="0">
                <a:solidFill>
                  <a:schemeClr val="tx1"/>
                </a:solidFill>
                <a:latin typeface="Book Antiqua" panose="02040602050305030304" pitchFamily="18" charset="0"/>
              </a:rPr>
              <a:t>  Whose interests do media serve?</a:t>
            </a:r>
          </a:p>
          <a:p>
            <a:pPr algn="just">
              <a:buFont typeface="Arial" panose="020B0604020202020204" pitchFamily="34" charset="0"/>
              <a:buChar char="•"/>
            </a:pPr>
            <a:r>
              <a:rPr lang="en-GB" sz="2600" dirty="0">
                <a:solidFill>
                  <a:schemeClr val="tx1"/>
                </a:solidFill>
                <a:latin typeface="Book Antiqua" panose="02040602050305030304" pitchFamily="18" charset="0"/>
              </a:rPr>
              <a:t>  What is the role of the audience?</a:t>
            </a:r>
          </a:p>
          <a:p>
            <a:pPr marL="0" indent="0" algn="just">
              <a:buNone/>
            </a:pPr>
            <a:endParaRPr lang="en-GB"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256240" y="843707"/>
            <a:ext cx="363309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60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95400" y="404664"/>
            <a:ext cx="11161240" cy="6069288"/>
          </a:xfrm>
        </p:spPr>
        <p:txBody>
          <a:bodyPr/>
          <a:lstStyle/>
          <a:p>
            <a:pPr marL="0" indent="0" algn="just">
              <a:buNone/>
            </a:pPr>
            <a:r>
              <a:rPr lang="en-GB" sz="2600" dirty="0">
                <a:solidFill>
                  <a:schemeClr val="tx1"/>
                </a:solidFill>
                <a:latin typeface="Book Antiqua" panose="02040602050305030304" pitchFamily="18" charset="0"/>
              </a:rPr>
              <a:t>Fundamental to both popular and quality press journalists is a clear notion that the primary task of newspaper science coverage is neither to educate the public nor to make the public scientifically literate, but a rather more modest goal of supplying interesting, informative and entertaining coverage. </a:t>
            </a:r>
          </a:p>
          <a:p>
            <a:pPr marL="0" indent="0" algn="just">
              <a:buNone/>
            </a:pPr>
            <a:r>
              <a:rPr lang="en-GB" dirty="0">
                <a:solidFill>
                  <a:schemeClr val="tx1"/>
                </a:solidFill>
                <a:latin typeface="Book Antiqua" panose="02040602050305030304" pitchFamily="18" charset="0"/>
              </a:rPr>
              <a:t>		</a:t>
            </a:r>
            <a:r>
              <a:rPr lang="en-GB" dirty="0">
                <a:latin typeface="Book Antiqua" panose="02040602050305030304" pitchFamily="18" charset="0"/>
              </a:rPr>
              <a:t>					                              (Hansen 1994)</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3039952"/>
            <a:ext cx="6220922" cy="381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54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27448" y="116632"/>
            <a:ext cx="8712968" cy="1440160"/>
          </a:xfrm>
        </p:spPr>
        <p:txBody>
          <a:bodyPr>
            <a:normAutofit/>
          </a:bodyPr>
          <a:lstStyle/>
          <a:p>
            <a:r>
              <a:rPr lang="en-GB" sz="5000" dirty="0">
                <a:latin typeface="Book Antiqua" panose="02040602050305030304" pitchFamily="18" charset="0"/>
              </a:rPr>
              <a:t>Scientific Sources in the Media</a:t>
            </a:r>
          </a:p>
        </p:txBody>
      </p:sp>
      <p:sp>
        <p:nvSpPr>
          <p:cNvPr id="3" name="Sisällön paikkamerkki 2"/>
          <p:cNvSpPr>
            <a:spLocks noGrp="1"/>
          </p:cNvSpPr>
          <p:nvPr>
            <p:ph idx="1"/>
          </p:nvPr>
        </p:nvSpPr>
        <p:spPr>
          <a:xfrm>
            <a:off x="623392" y="1844824"/>
            <a:ext cx="11089232" cy="4629128"/>
          </a:xfrm>
        </p:spPr>
        <p:txBody>
          <a:bodyPr>
            <a:normAutofit/>
          </a:bodyPr>
          <a:lstStyle/>
          <a:p>
            <a:pPr algn="just">
              <a:buFont typeface="Arial" panose="020B0604020202020204" pitchFamily="34" charset="0"/>
              <a:buChar char="•"/>
            </a:pPr>
            <a:r>
              <a:rPr lang="en-GB" dirty="0">
                <a:solidFill>
                  <a:schemeClr val="tx1"/>
                </a:solidFill>
                <a:latin typeface="Book Antiqua" panose="02040602050305030304" pitchFamily="18" charset="0"/>
              </a:rPr>
              <a:t>  </a:t>
            </a:r>
            <a:r>
              <a:rPr lang="en-GB" sz="2600" dirty="0">
                <a:solidFill>
                  <a:schemeClr val="tx1"/>
                </a:solidFill>
                <a:latin typeface="Book Antiqua" panose="02040602050305030304" pitchFamily="18" charset="0"/>
              </a:rPr>
              <a:t>Sources in journalism provide key information, points of view, and 	credibility</a:t>
            </a:r>
          </a:p>
          <a:p>
            <a:pPr algn="just">
              <a:buFont typeface="Arial" panose="020B0604020202020204" pitchFamily="34" charset="0"/>
              <a:buChar char="•"/>
            </a:pPr>
            <a:r>
              <a:rPr lang="en-GB" sz="2600" dirty="0">
                <a:solidFill>
                  <a:schemeClr val="tx1"/>
                </a:solidFill>
                <a:latin typeface="Book Antiqua" panose="02040602050305030304" pitchFamily="18" charset="0"/>
              </a:rPr>
              <a:t> Also give journalists the opportunity to distance themselves from the 	topic </a:t>
            </a:r>
          </a:p>
          <a:p>
            <a:pPr marL="0" indent="0" algn="just">
              <a:buNone/>
            </a:pPr>
            <a:r>
              <a:rPr lang="en-GB" sz="2600" dirty="0">
                <a:solidFill>
                  <a:schemeClr val="tx1"/>
                </a:solidFill>
                <a:latin typeface="Book Antiqua" panose="02040602050305030304" pitchFamily="18" charset="0"/>
              </a:rPr>
              <a:t>-&gt; (semblance of) objectivity and neutrality </a:t>
            </a:r>
          </a:p>
          <a:p>
            <a:pPr algn="just">
              <a:buFont typeface="Arial" panose="020B0604020202020204" pitchFamily="34" charset="0"/>
              <a:buChar char="•"/>
            </a:pPr>
            <a:r>
              <a:rPr lang="en-GB" sz="2600" dirty="0">
                <a:solidFill>
                  <a:schemeClr val="tx1"/>
                </a:solidFill>
                <a:latin typeface="Book Antiqua" panose="02040602050305030304" pitchFamily="18" charset="0"/>
              </a:rPr>
              <a:t>  The elite science and medical journals (</a:t>
            </a:r>
            <a:r>
              <a:rPr lang="en-GB" sz="2600" i="1" dirty="0">
                <a:solidFill>
                  <a:schemeClr val="tx1"/>
                </a:solidFill>
                <a:latin typeface="Book Antiqua" panose="02040602050305030304" pitchFamily="18" charset="0"/>
              </a:rPr>
              <a:t>Nature, Science, The Lancet</a:t>
            </a:r>
            <a:r>
              <a:rPr lang="en-GB" sz="2600" dirty="0">
                <a:solidFill>
                  <a:schemeClr val="tx1"/>
                </a:solidFill>
                <a:latin typeface="Book Antiqua" panose="02040602050305030304" pitchFamily="18" charset="0"/>
              </a:rPr>
              <a:t> etc.) 	are a foremost source of stories </a:t>
            </a:r>
          </a:p>
          <a:p>
            <a:pPr algn="just">
              <a:buFont typeface="Arial" panose="020B0604020202020204" pitchFamily="34" charset="0"/>
              <a:buChar char="•"/>
            </a:pPr>
            <a:r>
              <a:rPr lang="en-GB" sz="2600" dirty="0">
                <a:solidFill>
                  <a:schemeClr val="tx1"/>
                </a:solidFill>
                <a:latin typeface="Book Antiqua" panose="02040602050305030304" pitchFamily="18" charset="0"/>
              </a:rPr>
              <a:t>  The fact that the research is peer reviewed offers the media a warrant 	of reliability</a:t>
            </a:r>
          </a:p>
          <a:p>
            <a:pPr algn="just">
              <a:buFont typeface="Arial" panose="020B0604020202020204" pitchFamily="34" charset="0"/>
              <a:buChar char="•"/>
            </a:pPr>
            <a:endParaRPr lang="en-GB" dirty="0">
              <a:latin typeface="Book Antiqua" panose="02040602050305030304" pitchFamily="18" charset="0"/>
            </a:endParaRPr>
          </a:p>
        </p:txBody>
      </p:sp>
    </p:spTree>
    <p:extLst>
      <p:ext uri="{BB962C8B-B14F-4D97-AF65-F5344CB8AC3E}">
        <p14:creationId xmlns:p14="http://schemas.microsoft.com/office/powerpoint/2010/main" val="65478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flipV="1">
            <a:off x="2346960" y="-1467543"/>
            <a:ext cx="7543800" cy="720079"/>
          </a:xfrm>
        </p:spPr>
        <p:txBody>
          <a:bodyPr/>
          <a:lstStyle/>
          <a:p>
            <a:endParaRPr lang="en-GB" dirty="0"/>
          </a:p>
        </p:txBody>
      </p:sp>
      <p:sp>
        <p:nvSpPr>
          <p:cNvPr id="3" name="Sisällön paikkamerkki 2"/>
          <p:cNvSpPr>
            <a:spLocks noGrp="1"/>
          </p:cNvSpPr>
          <p:nvPr>
            <p:ph idx="1"/>
          </p:nvPr>
        </p:nvSpPr>
        <p:spPr>
          <a:xfrm>
            <a:off x="263352" y="404664"/>
            <a:ext cx="11521280" cy="5832648"/>
          </a:xfrm>
        </p:spPr>
        <p:txBody>
          <a:bodyPr/>
          <a:lstStyle/>
          <a:p>
            <a:pPr lvl="0" algn="just">
              <a:buClr>
                <a:srgbClr val="E48312"/>
              </a:buClr>
              <a:buFont typeface="Arial" panose="020B0604020202020204" pitchFamily="34" charset="0"/>
              <a:buChar char="•"/>
            </a:pPr>
            <a:r>
              <a:rPr lang="en-GB" sz="2600" dirty="0">
                <a:solidFill>
                  <a:schemeClr val="tx1"/>
                </a:solidFill>
                <a:latin typeface="Book Antiqua" panose="02040602050305030304" pitchFamily="18" charset="0"/>
              </a:rPr>
              <a:t>  Major scientific and medical conferences are also a source of stories.</a:t>
            </a:r>
          </a:p>
          <a:p>
            <a:pPr lvl="0" algn="just">
              <a:buClr>
                <a:srgbClr val="E48312"/>
              </a:buClr>
              <a:buFont typeface="Arial" panose="020B0604020202020204" pitchFamily="34" charset="0"/>
              <a:buChar char="•"/>
            </a:pPr>
            <a:r>
              <a:rPr lang="en-GB" sz="2600" dirty="0">
                <a:solidFill>
                  <a:schemeClr val="tx1"/>
                </a:solidFill>
                <a:latin typeface="Book Antiqua" panose="02040602050305030304" pitchFamily="18" charset="0"/>
              </a:rPr>
              <a:t>  Universities have press offices and give press releases and conferences </a:t>
            </a:r>
          </a:p>
          <a:p>
            <a:pPr marL="0" indent="0" algn="just">
              <a:buClr>
                <a:srgbClr val="E48312"/>
              </a:buClr>
              <a:buNone/>
            </a:pPr>
            <a:r>
              <a:rPr lang="en-GB" sz="2600" dirty="0">
                <a:solidFill>
                  <a:schemeClr val="tx1"/>
                </a:solidFill>
                <a:latin typeface="Book Antiqua" panose="02040602050305030304" pitchFamily="18" charset="0"/>
              </a:rPr>
              <a:t>  -&gt; benefit the researchers by giving them visibility </a:t>
            </a:r>
          </a:p>
          <a:p>
            <a:pPr lvl="0" algn="just">
              <a:buClr>
                <a:srgbClr val="E48312"/>
              </a:buClr>
              <a:buFont typeface="Arial" panose="020B0604020202020204" pitchFamily="34" charset="0"/>
              <a:buChar char="•"/>
            </a:pPr>
            <a:r>
              <a:rPr lang="en-GB" sz="2600" dirty="0">
                <a:solidFill>
                  <a:schemeClr val="tx1"/>
                </a:solidFill>
                <a:latin typeface="Book Antiqua" panose="02040602050305030304" pitchFamily="18" charset="0"/>
              </a:rPr>
              <a:t>  News agencies (Reuters, Associated Press) also serve as a source for science 	news </a:t>
            </a:r>
          </a:p>
          <a:p>
            <a:pPr lvl="0" algn="just">
              <a:buClr>
                <a:srgbClr val="E48312"/>
              </a:buClr>
              <a:buFontTx/>
              <a:buChar char="-"/>
            </a:pPr>
            <a:r>
              <a:rPr lang="en-GB" sz="2600" dirty="0">
                <a:solidFill>
                  <a:schemeClr val="tx1"/>
                </a:solidFill>
                <a:latin typeface="Book Antiqua" panose="02040602050305030304" pitchFamily="18" charset="0"/>
              </a:rPr>
              <a:t>&gt; generally a preference for larger, well-known institutes and researchers</a:t>
            </a:r>
          </a:p>
          <a:p>
            <a:pPr marL="0" indent="0" algn="just">
              <a:buClr>
                <a:srgbClr val="E48312"/>
              </a:buClr>
              <a:buNone/>
            </a:pPr>
            <a:r>
              <a:rPr lang="en-GB" sz="2600" dirty="0">
                <a:solidFill>
                  <a:schemeClr val="tx1"/>
                </a:solidFill>
                <a:latin typeface="Book Antiqua" panose="02040602050305030304" pitchFamily="18" charset="0"/>
              </a:rPr>
              <a:t> -&gt; privileging their world view and obscuring alternative results </a:t>
            </a:r>
          </a:p>
          <a:p>
            <a:endParaRPr lang="en-GB" dirty="0"/>
          </a:p>
        </p:txBody>
      </p:sp>
      <p:pic>
        <p:nvPicPr>
          <p:cNvPr id="4" name="Kuva 3">
            <a:extLst>
              <a:ext uri="{FF2B5EF4-FFF2-40B4-BE49-F238E27FC236}">
                <a16:creationId xmlns:a16="http://schemas.microsoft.com/office/drawing/2014/main" id="{9A0D9F42-EF45-42DE-B72F-ECB13FCAF3E8}"/>
              </a:ext>
            </a:extLst>
          </p:cNvPr>
          <p:cNvPicPr>
            <a:picLocks noChangeAspect="1"/>
          </p:cNvPicPr>
          <p:nvPr/>
        </p:nvPicPr>
        <p:blipFill>
          <a:blip r:embed="rId2"/>
          <a:stretch>
            <a:fillRect/>
          </a:stretch>
        </p:blipFill>
        <p:spPr>
          <a:xfrm>
            <a:off x="7824192" y="3995865"/>
            <a:ext cx="4367809" cy="2862136"/>
          </a:xfrm>
          <a:prstGeom prst="rect">
            <a:avLst/>
          </a:prstGeom>
        </p:spPr>
      </p:pic>
    </p:spTree>
    <p:extLst>
      <p:ext uri="{BB962C8B-B14F-4D97-AF65-F5344CB8AC3E}">
        <p14:creationId xmlns:p14="http://schemas.microsoft.com/office/powerpoint/2010/main" val="326603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116632"/>
            <a:ext cx="8075240" cy="1152128"/>
          </a:xfrm>
        </p:spPr>
        <p:txBody>
          <a:bodyPr>
            <a:noAutofit/>
          </a:bodyPr>
          <a:lstStyle/>
          <a:p>
            <a:r>
              <a:rPr lang="en-GB" sz="4400" dirty="0">
                <a:latin typeface="Book Antiqua" panose="02040602050305030304" pitchFamily="18" charset="0"/>
              </a:rPr>
              <a:t>Factors behind science reporting</a:t>
            </a:r>
          </a:p>
        </p:txBody>
      </p:sp>
      <p:sp>
        <p:nvSpPr>
          <p:cNvPr id="3" name="Sisällön paikkamerkki 2"/>
          <p:cNvSpPr>
            <a:spLocks noGrp="1"/>
          </p:cNvSpPr>
          <p:nvPr>
            <p:ph idx="1"/>
          </p:nvPr>
        </p:nvSpPr>
        <p:spPr>
          <a:xfrm>
            <a:off x="335360" y="1268760"/>
            <a:ext cx="11449272" cy="5205192"/>
          </a:xfrm>
        </p:spPr>
        <p:txBody>
          <a:bodyPr/>
          <a:lstStyle/>
          <a:p>
            <a:pPr algn="just">
              <a:buFont typeface="Arial" panose="020B0604020202020204" pitchFamily="34" charset="0"/>
              <a:buChar char="•"/>
            </a:pPr>
            <a:r>
              <a:rPr lang="en-GB" sz="2600" dirty="0">
                <a:solidFill>
                  <a:schemeClr val="tx1"/>
                </a:solidFill>
                <a:latin typeface="Book Antiqua" panose="02040602050305030304" pitchFamily="18" charset="0"/>
              </a:rPr>
              <a:t> </a:t>
            </a:r>
            <a:r>
              <a:rPr lang="en-GB" sz="2600" b="1" dirty="0">
                <a:solidFill>
                  <a:schemeClr val="tx1"/>
                </a:solidFill>
                <a:latin typeface="Book Antiqua" panose="02040602050305030304" pitchFamily="18" charset="0"/>
              </a:rPr>
              <a:t>Expertise</a:t>
            </a:r>
            <a:r>
              <a:rPr lang="en-GB" sz="2600" dirty="0">
                <a:solidFill>
                  <a:schemeClr val="tx1"/>
                </a:solidFill>
                <a:latin typeface="Book Antiqua" panose="02040602050305030304" pitchFamily="18" charset="0"/>
              </a:rPr>
              <a:t>: not all science reporters are experts in the field, or even in any 	science</a:t>
            </a:r>
          </a:p>
          <a:p>
            <a:pPr algn="just">
              <a:buFont typeface="Arial" panose="020B0604020202020204" pitchFamily="34" charset="0"/>
              <a:buChar char="•"/>
            </a:pPr>
            <a:r>
              <a:rPr lang="en-GB" sz="2600" dirty="0">
                <a:solidFill>
                  <a:schemeClr val="tx1"/>
                </a:solidFill>
                <a:latin typeface="Book Antiqua" panose="02040602050305030304" pitchFamily="18" charset="0"/>
              </a:rPr>
              <a:t>  </a:t>
            </a:r>
            <a:r>
              <a:rPr lang="en-GB" sz="2600" b="1" dirty="0">
                <a:solidFill>
                  <a:schemeClr val="tx1"/>
                </a:solidFill>
                <a:latin typeface="Book Antiqua" panose="02040602050305030304" pitchFamily="18" charset="0"/>
              </a:rPr>
              <a:t>Space requirements</a:t>
            </a:r>
            <a:r>
              <a:rPr lang="en-GB" sz="2600" dirty="0">
                <a:solidFill>
                  <a:schemeClr val="tx1"/>
                </a:solidFill>
                <a:latin typeface="Book Antiqua" panose="02040602050305030304" pitchFamily="18" charset="0"/>
              </a:rPr>
              <a:t>: the limitations of airtime or column space -&gt; 	omission of detail</a:t>
            </a:r>
          </a:p>
          <a:p>
            <a:pPr algn="just">
              <a:buFont typeface="Arial" panose="020B0604020202020204" pitchFamily="34" charset="0"/>
              <a:buChar char="•"/>
            </a:pPr>
            <a:r>
              <a:rPr lang="en-GB" sz="2600" dirty="0">
                <a:solidFill>
                  <a:schemeClr val="tx1"/>
                </a:solidFill>
                <a:latin typeface="Book Antiqua" panose="02040602050305030304" pitchFamily="18" charset="0"/>
              </a:rPr>
              <a:t>  </a:t>
            </a:r>
            <a:r>
              <a:rPr lang="en-GB" sz="2600" b="1" dirty="0">
                <a:solidFill>
                  <a:schemeClr val="tx1"/>
                </a:solidFill>
                <a:latin typeface="Book Antiqua" panose="02040602050305030304" pitchFamily="18" charset="0"/>
              </a:rPr>
              <a:t>Time</a:t>
            </a:r>
            <a:r>
              <a:rPr lang="en-GB" sz="2600" dirty="0">
                <a:solidFill>
                  <a:schemeClr val="tx1"/>
                </a:solidFill>
                <a:latin typeface="Book Antiqua" panose="02040602050305030304" pitchFamily="18" charset="0"/>
              </a:rPr>
              <a:t>: journalists work to strict deadlines -&gt; wide-ranging research isn’t 	always possible</a:t>
            </a:r>
          </a:p>
          <a:p>
            <a:pPr algn="just">
              <a:buFont typeface="Arial" panose="020B0604020202020204" pitchFamily="34" charset="0"/>
              <a:buChar char="•"/>
            </a:pPr>
            <a:endParaRPr lang="en-GB" sz="2600" dirty="0">
              <a:solidFill>
                <a:schemeClr val="tx1"/>
              </a:solidFill>
              <a:latin typeface="Book Antiqua" panose="02040602050305030304" pitchFamily="18" charset="0"/>
            </a:endParaRPr>
          </a:p>
          <a:p>
            <a:pPr marL="0" indent="0" algn="just">
              <a:buNone/>
            </a:pPr>
            <a:r>
              <a:rPr lang="en-GB" sz="2600" dirty="0">
                <a:solidFill>
                  <a:schemeClr val="tx1"/>
                </a:solidFill>
                <a:latin typeface="Book Antiqua" panose="02040602050305030304" pitchFamily="18" charset="0"/>
              </a:rPr>
              <a:t>“Do you want it good, or do you want it now? There’s only one answer.”                 		                                    Simon Pearson, Night Editor of </a:t>
            </a:r>
            <a:r>
              <a:rPr lang="en-GB" sz="2600" i="1" dirty="0">
                <a:solidFill>
                  <a:schemeClr val="tx1"/>
                </a:solidFill>
                <a:latin typeface="Book Antiqua" panose="02040602050305030304" pitchFamily="18" charset="0"/>
              </a:rPr>
              <a:t>The Times</a:t>
            </a:r>
          </a:p>
          <a:p>
            <a:pPr marL="0" indent="0" algn="just">
              <a:buNone/>
            </a:pPr>
            <a:endParaRPr lang="en-GB" sz="2600" i="1" dirty="0">
              <a:solidFill>
                <a:schemeClr val="tx1"/>
              </a:solidFill>
              <a:latin typeface="Book Antiqua" panose="02040602050305030304" pitchFamily="18" charset="0"/>
            </a:endParaRPr>
          </a:p>
          <a:p>
            <a:pPr marL="0" indent="0" algn="just">
              <a:buNone/>
            </a:pPr>
            <a:r>
              <a:rPr lang="en-GB" sz="2600" dirty="0">
                <a:solidFill>
                  <a:schemeClr val="tx1"/>
                </a:solidFill>
                <a:latin typeface="Book Antiqua" panose="02040602050305030304" pitchFamily="18" charset="0"/>
              </a:rPr>
              <a:t>-&gt; Science correspondents need to come quickly up-to-speed on a host of 	emerging events or issues as they surface from one day to the 	next.</a:t>
            </a:r>
          </a:p>
          <a:p>
            <a:pPr marL="0" indent="0" algn="just">
              <a:buNone/>
            </a:pPr>
            <a:endParaRPr lang="en-GB" i="1" dirty="0"/>
          </a:p>
        </p:txBody>
      </p:sp>
    </p:spTree>
    <p:extLst>
      <p:ext uri="{BB962C8B-B14F-4D97-AF65-F5344CB8AC3E}">
        <p14:creationId xmlns:p14="http://schemas.microsoft.com/office/powerpoint/2010/main" val="26604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7467600" cy="1412776"/>
          </a:xfrm>
        </p:spPr>
        <p:txBody>
          <a:bodyPr>
            <a:normAutofit/>
          </a:bodyPr>
          <a:lstStyle/>
          <a:p>
            <a:r>
              <a:rPr lang="en-GB" sz="5000" dirty="0">
                <a:latin typeface="Book Antiqua" panose="02040602050305030304" pitchFamily="18" charset="0"/>
              </a:rPr>
              <a:t>Codes and Conventions</a:t>
            </a:r>
          </a:p>
        </p:txBody>
      </p:sp>
      <p:sp>
        <p:nvSpPr>
          <p:cNvPr id="3" name="Sisällön paikkamerkki 2"/>
          <p:cNvSpPr>
            <a:spLocks noGrp="1"/>
          </p:cNvSpPr>
          <p:nvPr>
            <p:ph idx="1"/>
          </p:nvPr>
        </p:nvSpPr>
        <p:spPr>
          <a:xfrm>
            <a:off x="335360" y="1556792"/>
            <a:ext cx="11233248" cy="4917160"/>
          </a:xfrm>
        </p:spPr>
        <p:txBody>
          <a:bodyPr/>
          <a:lstStyle/>
          <a:p>
            <a:pPr algn="just">
              <a:buFont typeface="Arial" panose="020B0604020202020204" pitchFamily="34" charset="0"/>
              <a:buChar char="•"/>
            </a:pPr>
            <a:r>
              <a:rPr lang="en-GB" sz="2600" dirty="0">
                <a:latin typeface="Book Antiqua" panose="02040602050305030304" pitchFamily="18" charset="0"/>
              </a:rPr>
              <a:t>  </a:t>
            </a:r>
            <a:r>
              <a:rPr lang="en-GB" sz="2600" dirty="0">
                <a:solidFill>
                  <a:schemeClr val="tx1"/>
                </a:solidFill>
                <a:latin typeface="Book Antiqua" panose="02040602050305030304" pitchFamily="18" charset="0"/>
              </a:rPr>
              <a:t>The reporting of news, including science news, follows certain codes 	and conventions. </a:t>
            </a:r>
          </a:p>
          <a:p>
            <a:pPr algn="just">
              <a:buFont typeface="Arial" panose="020B0604020202020204" pitchFamily="34" charset="0"/>
              <a:buChar char="•"/>
            </a:pPr>
            <a:r>
              <a:rPr lang="en-GB" sz="2600" dirty="0">
                <a:solidFill>
                  <a:schemeClr val="tx1"/>
                </a:solidFill>
                <a:latin typeface="Book Antiqua" panose="02040602050305030304" pitchFamily="18" charset="0"/>
              </a:rPr>
              <a:t>  These have evolved over time and are shaped substantially by the 	professional and organisational culture, context and constraints 	within which journalists work.</a:t>
            </a:r>
          </a:p>
          <a:p>
            <a:pPr algn="just">
              <a:buFont typeface="Arial" panose="020B0604020202020204" pitchFamily="34" charset="0"/>
              <a:buChar char="•"/>
            </a:pPr>
            <a:r>
              <a:rPr lang="en-GB" sz="2600" dirty="0">
                <a:solidFill>
                  <a:schemeClr val="tx1"/>
                </a:solidFill>
                <a:latin typeface="Book Antiqua" panose="02040602050305030304" pitchFamily="18" charset="0"/>
              </a:rPr>
              <a:t>  Successful science reporting must be</a:t>
            </a:r>
          </a:p>
          <a:p>
            <a:pPr marL="0" indent="0" algn="just">
              <a:buNone/>
            </a:pPr>
            <a:r>
              <a:rPr lang="en-GB" sz="2600" dirty="0">
                <a:solidFill>
                  <a:schemeClr val="tx1"/>
                </a:solidFill>
                <a:latin typeface="Book Antiqua" panose="02040602050305030304" pitchFamily="18" charset="0"/>
              </a:rPr>
              <a:t>    - </a:t>
            </a:r>
            <a:r>
              <a:rPr lang="en-GB" sz="2600" b="1" dirty="0">
                <a:solidFill>
                  <a:schemeClr val="tx1"/>
                </a:solidFill>
                <a:latin typeface="Book Antiqua" panose="02040602050305030304" pitchFamily="18" charset="0"/>
              </a:rPr>
              <a:t>enticing </a:t>
            </a:r>
            <a:r>
              <a:rPr lang="en-GB" sz="2600" dirty="0">
                <a:solidFill>
                  <a:schemeClr val="tx1"/>
                </a:solidFill>
                <a:latin typeface="Book Antiqua" panose="02040602050305030304" pitchFamily="18" charset="0"/>
              </a:rPr>
              <a:t>to catch the attention of readers, viewers and surfers</a:t>
            </a:r>
          </a:p>
          <a:p>
            <a:pPr marL="0" indent="0" algn="just">
              <a:buNone/>
            </a:pPr>
            <a:r>
              <a:rPr lang="en-GB" sz="2600" dirty="0">
                <a:solidFill>
                  <a:schemeClr val="tx1"/>
                </a:solidFill>
                <a:latin typeface="Book Antiqua" panose="02040602050305030304" pitchFamily="18" charset="0"/>
              </a:rPr>
              <a:t>    - </a:t>
            </a:r>
            <a:r>
              <a:rPr lang="en-GB" sz="2600" b="1" dirty="0">
                <a:solidFill>
                  <a:schemeClr val="tx1"/>
                </a:solidFill>
                <a:latin typeface="Book Antiqua" panose="02040602050305030304" pitchFamily="18" charset="0"/>
              </a:rPr>
              <a:t>wide-ranging</a:t>
            </a:r>
            <a:r>
              <a:rPr lang="en-GB" sz="2600" dirty="0">
                <a:solidFill>
                  <a:schemeClr val="tx1"/>
                </a:solidFill>
                <a:latin typeface="Book Antiqua" panose="02040602050305030304" pitchFamily="18" charset="0"/>
              </a:rPr>
              <a:t> to attract a large audience</a:t>
            </a:r>
          </a:p>
          <a:p>
            <a:pPr marL="0" indent="0" algn="just">
              <a:buNone/>
            </a:pPr>
            <a:r>
              <a:rPr lang="en-GB" sz="2600" dirty="0">
                <a:solidFill>
                  <a:schemeClr val="tx1"/>
                </a:solidFill>
                <a:latin typeface="Book Antiqua" panose="02040602050305030304" pitchFamily="18" charset="0"/>
              </a:rPr>
              <a:t>    - </a:t>
            </a:r>
            <a:r>
              <a:rPr lang="en-GB" sz="2600" b="1" dirty="0">
                <a:solidFill>
                  <a:schemeClr val="tx1"/>
                </a:solidFill>
                <a:latin typeface="Book Antiqua" panose="02040602050305030304" pitchFamily="18" charset="0"/>
              </a:rPr>
              <a:t>fast</a:t>
            </a:r>
          </a:p>
          <a:p>
            <a:endParaRPr lang="en-GB" dirty="0"/>
          </a:p>
        </p:txBody>
      </p:sp>
    </p:spTree>
    <p:extLst>
      <p:ext uri="{BB962C8B-B14F-4D97-AF65-F5344CB8AC3E}">
        <p14:creationId xmlns:p14="http://schemas.microsoft.com/office/powerpoint/2010/main" val="421929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675456"/>
            <a:ext cx="7467600" cy="216024"/>
          </a:xfrm>
        </p:spPr>
        <p:txBody>
          <a:bodyPr>
            <a:normAutofit fontScale="90000"/>
          </a:bodyPr>
          <a:lstStyle/>
          <a:p>
            <a:endParaRPr lang="en-GB" dirty="0"/>
          </a:p>
        </p:txBody>
      </p:sp>
      <p:sp>
        <p:nvSpPr>
          <p:cNvPr id="3" name="Sisällön paikkamerkki 2"/>
          <p:cNvSpPr>
            <a:spLocks noGrp="1"/>
          </p:cNvSpPr>
          <p:nvPr>
            <p:ph idx="1"/>
          </p:nvPr>
        </p:nvSpPr>
        <p:spPr>
          <a:xfrm>
            <a:off x="263352" y="260648"/>
            <a:ext cx="11593288" cy="6213304"/>
          </a:xfrm>
        </p:spPr>
        <p:txBody>
          <a:bodyPr/>
          <a:lstStyle/>
          <a:p>
            <a:pPr marL="0" indent="0" algn="just">
              <a:buNone/>
            </a:pPr>
            <a:r>
              <a:rPr lang="en-GB" sz="2600" dirty="0">
                <a:solidFill>
                  <a:schemeClr val="tx1"/>
                </a:solidFill>
                <a:latin typeface="Book Antiqua" panose="02040602050305030304" pitchFamily="18" charset="0"/>
              </a:rPr>
              <a:t>-&gt; ‘Human interest’ stories</a:t>
            </a:r>
          </a:p>
          <a:p>
            <a:pPr algn="just">
              <a:buFont typeface="Arial" panose="020B0604020202020204" pitchFamily="34" charset="0"/>
              <a:buChar char="•"/>
            </a:pPr>
            <a:r>
              <a:rPr lang="en-GB" sz="2600" dirty="0">
                <a:solidFill>
                  <a:schemeClr val="tx1"/>
                </a:solidFill>
                <a:latin typeface="Book Antiqua" panose="02040602050305030304" pitchFamily="18" charset="0"/>
              </a:rPr>
              <a:t>  Story angles and subthemes will be chosen for their perceived relevance 	to 	the audience. </a:t>
            </a:r>
          </a:p>
          <a:p>
            <a:pPr algn="just">
              <a:buFont typeface="Arial" panose="020B0604020202020204" pitchFamily="34" charset="0"/>
              <a:buChar char="•"/>
            </a:pPr>
            <a:r>
              <a:rPr lang="en-GB" sz="2600" dirty="0">
                <a:solidFill>
                  <a:schemeClr val="tx1"/>
                </a:solidFill>
                <a:latin typeface="Book Antiqua" panose="02040602050305030304" pitchFamily="18" charset="0"/>
              </a:rPr>
              <a:t> The report, if possible, will be personalised and presented in narrative form. </a:t>
            </a:r>
          </a:p>
          <a:p>
            <a:pPr marL="0" indent="0" algn="just">
              <a:buNone/>
            </a:pPr>
            <a:endParaRPr lang="en-GB" sz="2600" dirty="0">
              <a:solidFill>
                <a:schemeClr val="tx1"/>
              </a:solidFill>
              <a:latin typeface="Book Antiqua" panose="02040602050305030304" pitchFamily="18" charset="0"/>
            </a:endParaRPr>
          </a:p>
          <a:p>
            <a:pPr marL="0" indent="0" algn="just">
              <a:buNone/>
            </a:pPr>
            <a:r>
              <a:rPr lang="en-GB" sz="2600" dirty="0">
                <a:solidFill>
                  <a:schemeClr val="tx1"/>
                </a:solidFill>
                <a:latin typeface="Book Antiqua" panose="02040602050305030304" pitchFamily="18" charset="0"/>
              </a:rPr>
              <a:t>-&gt; science in the news has its strengths, but also limitations as a source of 	information</a:t>
            </a:r>
          </a:p>
          <a:p>
            <a:pPr marL="0" indent="0" algn="just">
              <a:buNone/>
            </a:pPr>
            <a:r>
              <a:rPr lang="en-GB" sz="2600" dirty="0">
                <a:solidFill>
                  <a:schemeClr val="tx1"/>
                </a:solidFill>
                <a:latin typeface="Book Antiqua" panose="02040602050305030304" pitchFamily="18" charset="0"/>
              </a:rPr>
              <a:t>-&gt; science writing in the context of news shouldn’t be judged by the same 	criteria as science writing in academia</a:t>
            </a:r>
          </a:p>
          <a:p>
            <a:endParaRPr lang="en-GB" dirty="0"/>
          </a:p>
        </p:txBody>
      </p:sp>
      <p:pic>
        <p:nvPicPr>
          <p:cNvPr id="4" name="Kuva 3">
            <a:extLst>
              <a:ext uri="{FF2B5EF4-FFF2-40B4-BE49-F238E27FC236}">
                <a16:creationId xmlns:a16="http://schemas.microsoft.com/office/drawing/2014/main" id="{6990B76E-4A36-4CC3-951B-7D9741E7E8EC}"/>
              </a:ext>
            </a:extLst>
          </p:cNvPr>
          <p:cNvPicPr>
            <a:picLocks noChangeAspect="1"/>
          </p:cNvPicPr>
          <p:nvPr/>
        </p:nvPicPr>
        <p:blipFill>
          <a:blip r:embed="rId2"/>
          <a:stretch>
            <a:fillRect/>
          </a:stretch>
        </p:blipFill>
        <p:spPr>
          <a:xfrm>
            <a:off x="8760296" y="4293150"/>
            <a:ext cx="3431704" cy="2573778"/>
          </a:xfrm>
          <a:prstGeom prst="rect">
            <a:avLst/>
          </a:prstGeom>
        </p:spPr>
      </p:pic>
    </p:spTree>
    <p:extLst>
      <p:ext uri="{BB962C8B-B14F-4D97-AF65-F5344CB8AC3E}">
        <p14:creationId xmlns:p14="http://schemas.microsoft.com/office/powerpoint/2010/main" val="32909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116632"/>
            <a:ext cx="7467600" cy="1080120"/>
          </a:xfrm>
        </p:spPr>
        <p:txBody>
          <a:bodyPr>
            <a:normAutofit/>
          </a:bodyPr>
          <a:lstStyle/>
          <a:p>
            <a:r>
              <a:rPr lang="en-GB" sz="4400" dirty="0">
                <a:latin typeface="Book Antiqua" panose="02040602050305030304" pitchFamily="18" charset="0"/>
              </a:rPr>
              <a:t>Superficial and sensationalist? </a:t>
            </a:r>
          </a:p>
        </p:txBody>
      </p:sp>
      <p:sp>
        <p:nvSpPr>
          <p:cNvPr id="3" name="Sisällön paikkamerkki 2"/>
          <p:cNvSpPr>
            <a:spLocks noGrp="1"/>
          </p:cNvSpPr>
          <p:nvPr>
            <p:ph idx="1"/>
          </p:nvPr>
        </p:nvSpPr>
        <p:spPr>
          <a:xfrm>
            <a:off x="407368" y="1196752"/>
            <a:ext cx="11305256" cy="5277200"/>
          </a:xfrm>
        </p:spPr>
        <p:txBody>
          <a:bodyPr/>
          <a:lstStyle/>
          <a:p>
            <a:pPr algn="just">
              <a:buFont typeface="Arial" panose="020B0604020202020204" pitchFamily="34" charset="0"/>
              <a:buChar char="•"/>
            </a:pPr>
            <a:r>
              <a:rPr lang="en-GB" sz="2600" dirty="0">
                <a:latin typeface="Book Antiqua" panose="02040602050305030304" pitchFamily="18" charset="0"/>
              </a:rPr>
              <a:t>  </a:t>
            </a:r>
            <a:r>
              <a:rPr lang="en-GB" sz="2600" dirty="0">
                <a:solidFill>
                  <a:schemeClr val="tx1"/>
                </a:solidFill>
                <a:latin typeface="Book Antiqua" panose="02040602050305030304" pitchFamily="18" charset="0"/>
              </a:rPr>
              <a:t>Academic researchers are interested in the details, journalists in the 	bigger picture</a:t>
            </a:r>
          </a:p>
          <a:p>
            <a:pPr marL="0" indent="0" algn="just">
              <a:buNone/>
            </a:pPr>
            <a:r>
              <a:rPr lang="en-GB" sz="2600" dirty="0">
                <a:solidFill>
                  <a:schemeClr val="tx1"/>
                </a:solidFill>
                <a:latin typeface="Book Antiqua" panose="02040602050305030304" pitchFamily="18" charset="0"/>
              </a:rPr>
              <a:t>“A news account, by its very nature, is a compromise between the facts and the general impression. Beyond a certain point, what it gains in precision it loses in communication.”</a:t>
            </a:r>
          </a:p>
          <a:p>
            <a:pPr algn="just">
              <a:buFont typeface="Arial" panose="020B0604020202020204" pitchFamily="34" charset="0"/>
              <a:buChar char="•"/>
            </a:pPr>
            <a:r>
              <a:rPr lang="en-GB" sz="2600" dirty="0">
                <a:solidFill>
                  <a:schemeClr val="tx1"/>
                </a:solidFill>
                <a:latin typeface="Book Antiqua" panose="02040602050305030304" pitchFamily="18" charset="0"/>
              </a:rPr>
              <a:t>  Media are accused of overstating certainty, applications and 	implications, 	controversy, and risk.</a:t>
            </a:r>
          </a:p>
          <a:p>
            <a:pPr marL="0" indent="0">
              <a:buNone/>
            </a:pPr>
            <a:r>
              <a:rPr lang="en-GB" sz="2600" dirty="0">
                <a:solidFill>
                  <a:schemeClr val="tx1"/>
                </a:solidFill>
                <a:latin typeface="Book Antiqua" panose="02040602050305030304" pitchFamily="18" charset="0"/>
              </a:rPr>
              <a:t>-&gt; is visibility in the media of more value than accuracy?</a:t>
            </a:r>
          </a:p>
          <a:p>
            <a:pPr marL="0" indent="0">
              <a:buNone/>
            </a:pPr>
            <a:endParaRPr lang="en-GB" dirty="0">
              <a:latin typeface="Book Antiqua" panose="02040602050305030304" pitchFamily="18" charset="0"/>
            </a:endParaRPr>
          </a:p>
          <a:p>
            <a:pPr marL="0" indent="0">
              <a:buNone/>
            </a:pPr>
            <a:r>
              <a:rPr lang="en-GB" dirty="0">
                <a:latin typeface="Book Antiqua" panose="02040602050305030304" pitchFamily="18" charset="0"/>
                <a:hlinkClick r:id="rId2"/>
              </a:rPr>
              <a:t>https://www.bbc.com/news/science_and_environment</a:t>
            </a:r>
            <a:endParaRPr lang="en-GB" dirty="0">
              <a:latin typeface="Book Antiqua" panose="02040602050305030304" pitchFamily="18" charset="0"/>
            </a:endParaRPr>
          </a:p>
          <a:p>
            <a:pPr marL="0" indent="0">
              <a:buNone/>
            </a:pPr>
            <a:r>
              <a:rPr lang="en-GB" dirty="0">
                <a:latin typeface="Book Antiqua" panose="02040602050305030304" pitchFamily="18" charset="0"/>
                <a:hlinkClick r:id="rId3"/>
              </a:rPr>
              <a:t>https://us.cnn.com/specials/space-science</a:t>
            </a:r>
            <a:endParaRPr lang="en-GB" dirty="0">
              <a:latin typeface="Book Antiqua" panose="02040602050305030304" pitchFamily="18" charset="0"/>
            </a:endParaRPr>
          </a:p>
          <a:p>
            <a:pPr marL="0" indent="0">
              <a:buNone/>
            </a:pPr>
            <a:endParaRPr lang="en-GB" dirty="0">
              <a:latin typeface="Book Antiqua" panose="02040602050305030304" pitchFamily="18" charset="0"/>
            </a:endParaRPr>
          </a:p>
          <a:p>
            <a:pPr marL="0" indent="0">
              <a:buNone/>
            </a:pPr>
            <a:endParaRPr lang="en-GB" dirty="0">
              <a:latin typeface="Book Antiqua" panose="02040602050305030304" pitchFamily="18" charset="0"/>
            </a:endParaRPr>
          </a:p>
          <a:p>
            <a:pPr marL="0" indent="0">
              <a:buNone/>
            </a:pPr>
            <a:endParaRPr lang="en-GB" dirty="0">
              <a:latin typeface="Book Antiqua" panose="02040602050305030304" pitchFamily="18" charset="0"/>
            </a:endParaRPr>
          </a:p>
        </p:txBody>
      </p:sp>
    </p:spTree>
    <p:extLst>
      <p:ext uri="{BB962C8B-B14F-4D97-AF65-F5344CB8AC3E}">
        <p14:creationId xmlns:p14="http://schemas.microsoft.com/office/powerpoint/2010/main" val="3898604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46960" y="116632"/>
            <a:ext cx="7543800" cy="1440160"/>
          </a:xfrm>
        </p:spPr>
        <p:txBody>
          <a:bodyPr>
            <a:normAutofit/>
          </a:bodyPr>
          <a:lstStyle/>
          <a:p>
            <a:r>
              <a:rPr lang="en-GB" sz="5000" dirty="0">
                <a:latin typeface="Book Antiqua" panose="02040602050305030304" pitchFamily="18" charset="0"/>
              </a:rPr>
              <a:t>The Language of News </a:t>
            </a:r>
          </a:p>
        </p:txBody>
      </p:sp>
      <p:sp>
        <p:nvSpPr>
          <p:cNvPr id="3" name="Sisällön paikkamerkki 2"/>
          <p:cNvSpPr>
            <a:spLocks noGrp="1"/>
          </p:cNvSpPr>
          <p:nvPr>
            <p:ph idx="1"/>
          </p:nvPr>
        </p:nvSpPr>
        <p:spPr>
          <a:xfrm>
            <a:off x="335360" y="1556792"/>
            <a:ext cx="11449272" cy="4312302"/>
          </a:xfrm>
        </p:spPr>
        <p:txBody>
          <a:bodyPr>
            <a:normAutofit/>
          </a:bodyPr>
          <a:lstStyle/>
          <a:p>
            <a:pPr algn="just">
              <a:buFont typeface="Arial" panose="020B0604020202020204" pitchFamily="34" charset="0"/>
              <a:buChar char="•"/>
            </a:pPr>
            <a:r>
              <a:rPr lang="en-GB" sz="2600" dirty="0">
                <a:latin typeface="Book Antiqua" panose="02040602050305030304" pitchFamily="18" charset="0"/>
              </a:rPr>
              <a:t>  </a:t>
            </a:r>
            <a:r>
              <a:rPr lang="en-GB" sz="2600" dirty="0">
                <a:solidFill>
                  <a:schemeClr val="tx1"/>
                </a:solidFill>
                <a:latin typeface="Book Antiqua" panose="02040602050305030304" pitchFamily="18" charset="0"/>
              </a:rPr>
              <a:t>Media language is never neutral </a:t>
            </a:r>
          </a:p>
          <a:p>
            <a:pPr marL="0" indent="0" algn="just">
              <a:buNone/>
            </a:pPr>
            <a:r>
              <a:rPr lang="en-GB" sz="2600" dirty="0">
                <a:solidFill>
                  <a:schemeClr val="tx1"/>
                </a:solidFill>
                <a:latin typeface="Book Antiqua" panose="02040602050305030304" pitchFamily="18" charset="0"/>
              </a:rPr>
              <a:t>-&gt; follows its own laws and conventions</a:t>
            </a:r>
          </a:p>
          <a:p>
            <a:pPr algn="just">
              <a:buFont typeface="Arial" panose="020B0604020202020204" pitchFamily="34" charset="0"/>
              <a:buChar char="•"/>
            </a:pPr>
            <a:r>
              <a:rPr lang="en-GB" sz="2600" dirty="0">
                <a:solidFill>
                  <a:schemeClr val="tx1"/>
                </a:solidFill>
                <a:latin typeface="Book Antiqua" panose="02040602050305030304" pitchFamily="18" charset="0"/>
              </a:rPr>
              <a:t> Concise, economical language: compressing complex messages into a few 	(key) words</a:t>
            </a:r>
          </a:p>
          <a:p>
            <a:pPr algn="just">
              <a:buFont typeface="Arial" panose="020B0604020202020204" pitchFamily="34" charset="0"/>
              <a:buChar char="•"/>
            </a:pPr>
            <a:r>
              <a:rPr lang="en-GB" sz="2600" dirty="0">
                <a:solidFill>
                  <a:schemeClr val="tx1"/>
                </a:solidFill>
                <a:latin typeface="Book Antiqua" panose="02040602050305030304" pitchFamily="18" charset="0"/>
              </a:rPr>
              <a:t> Immediacy: the use of the present tense &amp; active voice create a sense of 	urgency and drama </a:t>
            </a:r>
          </a:p>
          <a:p>
            <a:pPr algn="just">
              <a:buFont typeface="Arial" panose="020B0604020202020204" pitchFamily="34" charset="0"/>
              <a:buChar char="•"/>
            </a:pPr>
            <a:r>
              <a:rPr lang="en-GB" sz="2600" dirty="0">
                <a:solidFill>
                  <a:schemeClr val="tx1"/>
                </a:solidFill>
                <a:latin typeface="Book Antiqua" panose="02040602050305030304" pitchFamily="18" charset="0"/>
              </a:rPr>
              <a:t> In print, journalistic language tends to be colourful </a:t>
            </a:r>
          </a:p>
          <a:p>
            <a:pPr marL="0" indent="0" algn="just">
              <a:buNone/>
            </a:pPr>
            <a:r>
              <a:rPr lang="en-GB" sz="2600" dirty="0">
                <a:solidFill>
                  <a:schemeClr val="tx1"/>
                </a:solidFill>
                <a:latin typeface="Book Antiqua" panose="02040602050305030304" pitchFamily="18" charset="0"/>
              </a:rPr>
              <a:t>   -&gt; in science articles also metaphorical</a:t>
            </a:r>
          </a:p>
          <a:p>
            <a:pPr algn="just">
              <a:buFont typeface="Arial" panose="020B0604020202020204" pitchFamily="34" charset="0"/>
              <a:buChar char="•"/>
            </a:pPr>
            <a:r>
              <a:rPr lang="en-GB" sz="2600" dirty="0">
                <a:solidFill>
                  <a:schemeClr val="tx1"/>
                </a:solidFill>
                <a:latin typeface="Book Antiqua" panose="02040602050305030304" pitchFamily="18" charset="0"/>
              </a:rPr>
              <a:t> Adventurousness: science news constantly introduce new terminology </a:t>
            </a:r>
          </a:p>
        </p:txBody>
      </p:sp>
    </p:spTree>
    <p:extLst>
      <p:ext uri="{BB962C8B-B14F-4D97-AF65-F5344CB8AC3E}">
        <p14:creationId xmlns:p14="http://schemas.microsoft.com/office/powerpoint/2010/main" val="3437121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flipV="1">
            <a:off x="2346960" y="-1467543"/>
            <a:ext cx="7543800" cy="1008111"/>
          </a:xfrm>
        </p:spPr>
        <p:txBody>
          <a:bodyPr/>
          <a:lstStyle/>
          <a:p>
            <a:endParaRPr lang="en-GB" dirty="0"/>
          </a:p>
        </p:txBody>
      </p:sp>
      <p:sp>
        <p:nvSpPr>
          <p:cNvPr id="3" name="Sisällön paikkamerkki 2"/>
          <p:cNvSpPr>
            <a:spLocks noGrp="1"/>
          </p:cNvSpPr>
          <p:nvPr>
            <p:ph idx="1"/>
          </p:nvPr>
        </p:nvSpPr>
        <p:spPr>
          <a:xfrm>
            <a:off x="551384" y="404664"/>
            <a:ext cx="10945216" cy="5464430"/>
          </a:xfrm>
        </p:spPr>
        <p:txBody>
          <a:bodyPr>
            <a:normAutofit/>
          </a:bodyPr>
          <a:lstStyle/>
          <a:p>
            <a:pPr algn="just">
              <a:buFont typeface="Arial" panose="020B0604020202020204" pitchFamily="34" charset="0"/>
              <a:buChar char="•"/>
            </a:pPr>
            <a:r>
              <a:rPr lang="en-GB" sz="2600" dirty="0">
                <a:latin typeface="Book Antiqua" panose="02040602050305030304" pitchFamily="18" charset="0"/>
              </a:rPr>
              <a:t> </a:t>
            </a:r>
            <a:r>
              <a:rPr lang="en-GB" sz="2600" dirty="0">
                <a:solidFill>
                  <a:schemeClr val="tx1"/>
                </a:solidFill>
                <a:latin typeface="Book Antiqua" panose="02040602050305030304" pitchFamily="18" charset="0"/>
              </a:rPr>
              <a:t>Word choices reinforce certain ideologies:</a:t>
            </a:r>
          </a:p>
          <a:p>
            <a:pPr marL="0" indent="0" algn="just">
              <a:buNone/>
            </a:pPr>
            <a:r>
              <a:rPr lang="en-GB" sz="2600" dirty="0">
                <a:solidFill>
                  <a:schemeClr val="tx1"/>
                </a:solidFill>
                <a:latin typeface="Book Antiqua" panose="02040602050305030304" pitchFamily="18" charset="0"/>
              </a:rPr>
              <a:t>   - ‘</a:t>
            </a:r>
            <a:r>
              <a:rPr lang="en-GB" sz="2600" dirty="0" err="1">
                <a:solidFill>
                  <a:schemeClr val="tx1"/>
                </a:solidFill>
                <a:latin typeface="Book Antiqua" panose="02040602050305030304" pitchFamily="18" charset="0"/>
              </a:rPr>
              <a:t>Frankenfood</a:t>
            </a:r>
            <a:r>
              <a:rPr lang="en-GB" sz="2600" dirty="0">
                <a:solidFill>
                  <a:schemeClr val="tx1"/>
                </a:solidFill>
                <a:latin typeface="Book Antiqua" panose="02040602050305030304" pitchFamily="18" charset="0"/>
              </a:rPr>
              <a:t>’, ‘mutant crops’, ‘playing God’ </a:t>
            </a:r>
          </a:p>
          <a:p>
            <a:pPr algn="just">
              <a:buFont typeface="Arial" panose="020B0604020202020204" pitchFamily="34" charset="0"/>
              <a:buChar char="•"/>
            </a:pPr>
            <a:r>
              <a:rPr lang="en-GB" sz="2600" dirty="0">
                <a:solidFill>
                  <a:schemeClr val="tx1"/>
                </a:solidFill>
                <a:latin typeface="Book Antiqua" panose="02040602050305030304" pitchFamily="18" charset="0"/>
              </a:rPr>
              <a:t> Such words are introduced to persuade the reader / viewer with their 	emotional effect</a:t>
            </a:r>
          </a:p>
          <a:p>
            <a:pPr algn="just">
              <a:buFont typeface="Arial" panose="020B0604020202020204" pitchFamily="34" charset="0"/>
              <a:buChar char="•"/>
            </a:pPr>
            <a:r>
              <a:rPr lang="en-GB" sz="2600" dirty="0">
                <a:solidFill>
                  <a:schemeClr val="tx1"/>
                </a:solidFill>
                <a:latin typeface="Book Antiqua" panose="02040602050305030304" pitchFamily="18" charset="0"/>
              </a:rPr>
              <a:t> Reporting words (and other lexical choices) are used to steer 	audience 	opinion: </a:t>
            </a:r>
          </a:p>
          <a:p>
            <a:pPr algn="just">
              <a:buFont typeface="Arial" panose="020B0604020202020204" pitchFamily="34" charset="0"/>
              <a:buChar char="•"/>
            </a:pPr>
            <a:endParaRPr lang="en-GB" sz="2600" dirty="0">
              <a:solidFill>
                <a:schemeClr val="tx1"/>
              </a:solidFill>
              <a:latin typeface="Book Antiqua" panose="02040602050305030304" pitchFamily="18" charset="0"/>
            </a:endParaRPr>
          </a:p>
          <a:p>
            <a:pPr marL="0" indent="0" algn="just">
              <a:buNone/>
            </a:pPr>
            <a:r>
              <a:rPr lang="en-GB" sz="2600" dirty="0">
                <a:solidFill>
                  <a:schemeClr val="tx1"/>
                </a:solidFill>
                <a:latin typeface="Book Antiqua" panose="02040602050305030304" pitchFamily="18" charset="0"/>
              </a:rPr>
              <a:t> </a:t>
            </a:r>
            <a:r>
              <a:rPr lang="en-US" sz="2600" i="1" dirty="0">
                <a:solidFill>
                  <a:schemeClr val="tx1"/>
                </a:solidFill>
                <a:latin typeface="Book Antiqua" panose="02040602050305030304" pitchFamily="18" charset="0"/>
              </a:rPr>
              <a:t>Scientists point out that the effects are not yet fully known.</a:t>
            </a:r>
          </a:p>
          <a:p>
            <a:pPr marL="0" indent="0" algn="just">
              <a:buNone/>
            </a:pPr>
            <a:r>
              <a:rPr lang="en-US" sz="2600" dirty="0">
                <a:solidFill>
                  <a:schemeClr val="tx1"/>
                </a:solidFill>
                <a:latin typeface="Book Antiqua" panose="02040602050305030304" pitchFamily="18" charset="0"/>
              </a:rPr>
              <a:t>Vs. </a:t>
            </a:r>
          </a:p>
          <a:p>
            <a:pPr marL="0" indent="0" algn="just">
              <a:buNone/>
            </a:pPr>
            <a:r>
              <a:rPr lang="en-US" sz="2600" dirty="0">
                <a:solidFill>
                  <a:schemeClr val="tx1"/>
                </a:solidFill>
                <a:latin typeface="Book Antiqua" panose="02040602050305030304" pitchFamily="18" charset="0"/>
              </a:rPr>
              <a:t> </a:t>
            </a:r>
            <a:r>
              <a:rPr lang="en-US" sz="2600" i="1" dirty="0">
                <a:solidFill>
                  <a:schemeClr val="tx1"/>
                </a:solidFill>
                <a:latin typeface="Book Antiqua" panose="02040602050305030304" pitchFamily="18" charset="0"/>
              </a:rPr>
              <a:t>Scientists admit that the effects are not yet fully known.</a:t>
            </a:r>
            <a:endParaRPr lang="en-GB" sz="2600" i="1"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724995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8D10E3-4C98-4DC3-839C-8FE364CBB37C}"/>
              </a:ext>
            </a:extLst>
          </p:cNvPr>
          <p:cNvSpPr>
            <a:spLocks noGrp="1"/>
          </p:cNvSpPr>
          <p:nvPr>
            <p:ph type="title"/>
          </p:nvPr>
        </p:nvSpPr>
        <p:spPr>
          <a:xfrm>
            <a:off x="657224" y="499533"/>
            <a:ext cx="10772775" cy="985251"/>
          </a:xfrm>
        </p:spPr>
        <p:txBody>
          <a:bodyPr>
            <a:normAutofit/>
          </a:bodyPr>
          <a:lstStyle/>
          <a:p>
            <a:r>
              <a:rPr lang="en-GB" sz="4800" dirty="0">
                <a:latin typeface="Book Antiqua" panose="02040602050305030304" pitchFamily="18" charset="0"/>
              </a:rPr>
              <a:t>So what if the Earth IS flat? </a:t>
            </a:r>
          </a:p>
        </p:txBody>
      </p:sp>
      <p:sp>
        <p:nvSpPr>
          <p:cNvPr id="3" name="Sisällön paikkamerkki 2">
            <a:extLst>
              <a:ext uri="{FF2B5EF4-FFF2-40B4-BE49-F238E27FC236}">
                <a16:creationId xmlns:a16="http://schemas.microsoft.com/office/drawing/2014/main" id="{CBF0516C-6A6C-4BED-823E-378E879B08FC}"/>
              </a:ext>
            </a:extLst>
          </p:cNvPr>
          <p:cNvSpPr>
            <a:spLocks noGrp="1"/>
          </p:cNvSpPr>
          <p:nvPr>
            <p:ph idx="1"/>
          </p:nvPr>
        </p:nvSpPr>
        <p:spPr>
          <a:xfrm>
            <a:off x="676656" y="1772816"/>
            <a:ext cx="10753725" cy="4005049"/>
          </a:xfrm>
        </p:spPr>
        <p:txBody>
          <a:bodyPr/>
          <a:lstStyle/>
          <a:p>
            <a:endParaRPr lang="en-GB" sz="2600" dirty="0"/>
          </a:p>
          <a:p>
            <a:pPr algn="just">
              <a:buFont typeface="Arial" panose="020B0604020202020204" pitchFamily="34" charset="0"/>
              <a:buChar char="•"/>
            </a:pPr>
            <a:r>
              <a:rPr lang="en-GB" sz="2600" dirty="0">
                <a:solidFill>
                  <a:schemeClr val="tx1"/>
                </a:solidFill>
                <a:latin typeface="Book Antiqua" panose="02040602050305030304" pitchFamily="18" charset="0"/>
              </a:rPr>
              <a:t> Despite being literate, and having an infinite amount of information 	available, many people still prefer conspiracy theories of all kinds 	to ‘official’ science. Why? </a:t>
            </a:r>
          </a:p>
          <a:p>
            <a:pPr algn="just">
              <a:buFont typeface="Arial" panose="020B0604020202020204" pitchFamily="34" charset="0"/>
              <a:buChar char="•"/>
            </a:pPr>
            <a:r>
              <a:rPr lang="en-GB" sz="2600" dirty="0">
                <a:solidFill>
                  <a:schemeClr val="tx1"/>
                </a:solidFill>
                <a:latin typeface="Book Antiqua" panose="02040602050305030304" pitchFamily="18" charset="0"/>
              </a:rPr>
              <a:t> Is this simply a matter of scientific literacy? Philosophy Tube makes a 	strong case for it:</a:t>
            </a:r>
          </a:p>
          <a:p>
            <a:pPr algn="just">
              <a:buFont typeface="Arial" panose="020B0604020202020204" pitchFamily="34" charset="0"/>
              <a:buChar char="•"/>
            </a:pPr>
            <a:endParaRPr lang="en-GB" sz="2600" dirty="0">
              <a:solidFill>
                <a:schemeClr val="tx1"/>
              </a:solidFill>
              <a:latin typeface="Book Antiqua" panose="02040602050305030304" pitchFamily="18" charset="0"/>
            </a:endParaRPr>
          </a:p>
          <a:p>
            <a:pPr marL="0" indent="0" algn="just">
              <a:buNone/>
            </a:pPr>
            <a:r>
              <a:rPr lang="en-GB" sz="2600" dirty="0">
                <a:solidFill>
                  <a:schemeClr val="tx1"/>
                </a:solidFill>
                <a:latin typeface="Book Antiqua" panose="02040602050305030304" pitchFamily="18" charset="0"/>
                <a:hlinkClick r:id="rId2"/>
              </a:rPr>
              <a:t>https://youtu.be/AGvGQSazaTM?t=490</a:t>
            </a:r>
            <a:endParaRPr lang="en-GB" sz="2600" dirty="0">
              <a:solidFill>
                <a:schemeClr val="tx1"/>
              </a:solidFill>
              <a:latin typeface="Book Antiqua" panose="02040602050305030304" pitchFamily="18" charset="0"/>
            </a:endParaRPr>
          </a:p>
          <a:p>
            <a:pPr marL="0" indent="0" algn="just">
              <a:buNone/>
            </a:pPr>
            <a:endParaRPr lang="en-GB" sz="2600" dirty="0">
              <a:solidFill>
                <a:schemeClr val="tx1"/>
              </a:solidFill>
              <a:latin typeface="Book Antiqua" panose="02040602050305030304" pitchFamily="18" charset="0"/>
            </a:endParaRPr>
          </a:p>
          <a:p>
            <a:pPr algn="just">
              <a:buFont typeface="Arial" panose="020B0604020202020204" pitchFamily="34" charset="0"/>
              <a:buChar char="•"/>
            </a:pPr>
            <a:endParaRPr lang="en-GB" sz="2600"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endParaRPr>
          </a:p>
          <a:p>
            <a:pPr marL="0" indent="0" algn="just">
              <a:buNone/>
            </a:pPr>
            <a:endParaRPr lang="en-GB" sz="2600"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endParaRPr>
          </a:p>
          <a:p>
            <a:endParaRPr lang="en-GB" dirty="0">
              <a:latin typeface="Book Antiqua" panose="02040602050305030304" pitchFamily="18" charset="0"/>
            </a:endParaRPr>
          </a:p>
        </p:txBody>
      </p:sp>
    </p:spTree>
    <p:extLst>
      <p:ext uri="{BB962C8B-B14F-4D97-AF65-F5344CB8AC3E}">
        <p14:creationId xmlns:p14="http://schemas.microsoft.com/office/powerpoint/2010/main" val="132727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0CB7A104-129F-4292-BDFF-1F70F88AA580}"/>
              </a:ext>
            </a:extLst>
          </p:cNvPr>
          <p:cNvSpPr>
            <a:spLocks noGrp="1"/>
          </p:cNvSpPr>
          <p:nvPr>
            <p:ph idx="1"/>
          </p:nvPr>
        </p:nvSpPr>
        <p:spPr>
          <a:xfrm>
            <a:off x="479376" y="332656"/>
            <a:ext cx="11305256" cy="5445209"/>
          </a:xfrm>
        </p:spPr>
        <p:txBody>
          <a:bodyPr>
            <a:noAutofit/>
          </a:bodyPr>
          <a:lstStyle/>
          <a:p>
            <a:pPr algn="just"/>
            <a:r>
              <a:rPr lang="en-GB" sz="2600" dirty="0">
                <a:solidFill>
                  <a:schemeClr val="tx1"/>
                </a:solidFill>
                <a:latin typeface="Book Antiqua" panose="02040602050305030304" pitchFamily="18" charset="0"/>
              </a:rPr>
              <a:t>[M]</a:t>
            </a:r>
            <a:r>
              <a:rPr lang="en-GB" sz="2600" dirty="0" err="1">
                <a:solidFill>
                  <a:schemeClr val="tx1"/>
                </a:solidFill>
                <a:latin typeface="Book Antiqua" panose="02040602050305030304" pitchFamily="18" charset="0"/>
              </a:rPr>
              <a:t>edia</a:t>
            </a:r>
            <a:r>
              <a:rPr lang="en-GB" sz="2600" dirty="0">
                <a:solidFill>
                  <a:schemeClr val="tx1"/>
                </a:solidFill>
                <a:latin typeface="Book Antiqua" panose="02040602050305030304" pitchFamily="18" charset="0"/>
              </a:rPr>
              <a:t> content is the outcome of a complex process of production in which social, political and economic factors interact to produce a particular and distinctive end production. 		</a:t>
            </a:r>
          </a:p>
          <a:p>
            <a:pPr algn="just"/>
            <a:r>
              <a:rPr lang="en-GB" sz="2600" dirty="0">
                <a:solidFill>
                  <a:schemeClr val="tx1"/>
                </a:solidFill>
                <a:latin typeface="Book Antiqua" panose="02040602050305030304" pitchFamily="18" charset="0"/>
              </a:rPr>
              <a:t>                 Ciaran McCullagh: </a:t>
            </a:r>
            <a:r>
              <a:rPr lang="en-GB" sz="2600" i="1" dirty="0">
                <a:solidFill>
                  <a:schemeClr val="tx1"/>
                </a:solidFill>
                <a:latin typeface="Book Antiqua" panose="02040602050305030304" pitchFamily="18" charset="0"/>
              </a:rPr>
              <a:t>Media Power: A Sociological Introduction</a:t>
            </a:r>
            <a:r>
              <a:rPr lang="en-GB" sz="2600" dirty="0">
                <a:solidFill>
                  <a:schemeClr val="tx1"/>
                </a:solidFill>
                <a:latin typeface="Book Antiqua" panose="02040602050305030304" pitchFamily="18" charset="0"/>
              </a:rPr>
              <a:t>. 2002.</a:t>
            </a:r>
            <a:endParaRPr lang="en-GB" sz="2600" dirty="0">
              <a:latin typeface="Book Antiqua" panose="02040602050305030304" pitchFamily="18" charset="0"/>
            </a:endParaRPr>
          </a:p>
          <a:p>
            <a:pPr marL="0" lvl="8" indent="0" algn="just">
              <a:buNone/>
            </a:pPr>
            <a:endParaRPr lang="en-GB" sz="2600" dirty="0">
              <a:solidFill>
                <a:schemeClr val="tx1"/>
              </a:solidFill>
              <a:latin typeface="Book Antiqua" panose="02040602050305030304" pitchFamily="18" charset="0"/>
            </a:endParaRPr>
          </a:p>
          <a:p>
            <a:pPr marL="0" lvl="8" indent="0" algn="just">
              <a:buNone/>
            </a:pPr>
            <a:r>
              <a:rPr lang="en-GB" sz="2600" dirty="0">
                <a:solidFill>
                  <a:schemeClr val="tx1"/>
                </a:solidFill>
                <a:latin typeface="Book Antiqua" panose="02040602050305030304" pitchFamily="18" charset="0"/>
              </a:rPr>
              <a:t>Cultural goods are not just information that expresses and communicates meanings. These meanings also express moral norms, values, judgements. Culture is therefore inherently political. </a:t>
            </a:r>
          </a:p>
          <a:p>
            <a:pPr marL="0" lvl="8" indent="0" algn="just">
              <a:buNone/>
            </a:pPr>
            <a:endParaRPr lang="en-GB" sz="2600" dirty="0">
              <a:solidFill>
                <a:schemeClr val="tx1"/>
              </a:solidFill>
              <a:latin typeface="Book Antiqua" panose="02040602050305030304" pitchFamily="18" charset="0"/>
            </a:endParaRPr>
          </a:p>
          <a:p>
            <a:pPr marL="0" lvl="8" indent="0" algn="just"/>
            <a:r>
              <a:rPr lang="en-GB" sz="2600" dirty="0">
                <a:solidFill>
                  <a:schemeClr val="tx1"/>
                </a:solidFill>
                <a:latin typeface="Book Antiqua" panose="02040602050305030304" pitchFamily="18" charset="0"/>
              </a:rPr>
              <a:t>             Christian Fuchs: </a:t>
            </a:r>
            <a:r>
              <a:rPr lang="en-GB" sz="2600" i="1" dirty="0">
                <a:solidFill>
                  <a:schemeClr val="tx1"/>
                </a:solidFill>
                <a:latin typeface="Book Antiqua" panose="02040602050305030304" pitchFamily="18" charset="0"/>
              </a:rPr>
              <a:t>Culture and Economy in the Age of Social Media</a:t>
            </a:r>
            <a:r>
              <a:rPr lang="en-GB" sz="2600" dirty="0">
                <a:solidFill>
                  <a:schemeClr val="tx1"/>
                </a:solidFill>
                <a:latin typeface="Book Antiqua" panose="02040602050305030304" pitchFamily="18" charset="0"/>
              </a:rPr>
              <a:t>. 2015. </a:t>
            </a:r>
          </a:p>
        </p:txBody>
      </p:sp>
      <p:pic>
        <p:nvPicPr>
          <p:cNvPr id="2" name="Kuva 1">
            <a:extLst>
              <a:ext uri="{FF2B5EF4-FFF2-40B4-BE49-F238E27FC236}">
                <a16:creationId xmlns:a16="http://schemas.microsoft.com/office/drawing/2014/main" id="{F6DF3119-D4B6-4531-A642-929A603685C3}"/>
              </a:ext>
            </a:extLst>
          </p:cNvPr>
          <p:cNvPicPr>
            <a:picLocks noChangeAspect="1"/>
          </p:cNvPicPr>
          <p:nvPr/>
        </p:nvPicPr>
        <p:blipFill>
          <a:blip r:embed="rId2"/>
          <a:stretch>
            <a:fillRect/>
          </a:stretch>
        </p:blipFill>
        <p:spPr>
          <a:xfrm>
            <a:off x="31254" y="4655046"/>
            <a:ext cx="3321535" cy="2202954"/>
          </a:xfrm>
          <a:prstGeom prst="rect">
            <a:avLst/>
          </a:prstGeom>
        </p:spPr>
      </p:pic>
    </p:spTree>
    <p:extLst>
      <p:ext uri="{BB962C8B-B14F-4D97-AF65-F5344CB8AC3E}">
        <p14:creationId xmlns:p14="http://schemas.microsoft.com/office/powerpoint/2010/main" val="4212111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7467600" cy="1124744"/>
          </a:xfrm>
        </p:spPr>
        <p:txBody>
          <a:bodyPr>
            <a:normAutofit/>
          </a:bodyPr>
          <a:lstStyle/>
          <a:p>
            <a:r>
              <a:rPr lang="en-GB" sz="4000" dirty="0">
                <a:latin typeface="Book Antiqua" panose="02040602050305030304" pitchFamily="18" charset="0"/>
              </a:rPr>
              <a:t>Activity: Science in the news</a:t>
            </a:r>
          </a:p>
        </p:txBody>
      </p:sp>
      <p:sp>
        <p:nvSpPr>
          <p:cNvPr id="3" name="Sisällön paikkamerkki 2"/>
          <p:cNvSpPr>
            <a:spLocks noGrp="1"/>
          </p:cNvSpPr>
          <p:nvPr>
            <p:ph idx="1"/>
          </p:nvPr>
        </p:nvSpPr>
        <p:spPr>
          <a:xfrm>
            <a:off x="263352" y="1052736"/>
            <a:ext cx="11449272" cy="5421216"/>
          </a:xfrm>
        </p:spPr>
        <p:txBody>
          <a:bodyPr>
            <a:normAutofit/>
          </a:bodyPr>
          <a:lstStyle/>
          <a:p>
            <a:r>
              <a:rPr lang="en-GB" sz="2600" dirty="0">
                <a:solidFill>
                  <a:schemeClr val="tx1"/>
                </a:solidFill>
                <a:latin typeface="Book Antiqua" panose="02040602050305030304" pitchFamily="18" charset="0"/>
              </a:rPr>
              <a:t>Exercise 2:</a:t>
            </a:r>
          </a:p>
          <a:p>
            <a:pPr marL="0" indent="0" algn="just">
              <a:buNone/>
            </a:pPr>
            <a:r>
              <a:rPr lang="en-GB" sz="2600" dirty="0">
                <a:solidFill>
                  <a:schemeClr val="tx1"/>
                </a:solidFill>
                <a:latin typeface="Book Antiqua" panose="02040602050305030304" pitchFamily="18" charset="0"/>
              </a:rPr>
              <a:t>   - Read the news articles </a:t>
            </a:r>
          </a:p>
          <a:p>
            <a:pPr marL="0" indent="0" algn="just">
              <a:buNone/>
            </a:pPr>
            <a:r>
              <a:rPr lang="en-GB" sz="2600" dirty="0">
                <a:solidFill>
                  <a:schemeClr val="tx1"/>
                </a:solidFill>
                <a:latin typeface="Book Antiqua" panose="02040602050305030304" pitchFamily="18" charset="0"/>
              </a:rPr>
              <a:t>   - Think about why they have been chosen for that particular news source 	and why they might interest their audience?</a:t>
            </a:r>
          </a:p>
          <a:p>
            <a:pPr marL="0" indent="0" algn="just">
              <a:buNone/>
            </a:pPr>
            <a:r>
              <a:rPr lang="en-GB" sz="2600" dirty="0">
                <a:solidFill>
                  <a:schemeClr val="tx1"/>
                </a:solidFill>
                <a:latin typeface="Book Antiqua" panose="02040602050305030304" pitchFamily="18" charset="0"/>
              </a:rPr>
              <a:t>   - Look at the structure and content of the pieces (word choices, reporting 	verbs, tone, etc.). Who are the ‘experts’ in this story? Where does the 	‘scientific’ information come from? </a:t>
            </a:r>
          </a:p>
          <a:p>
            <a:pPr marL="0" indent="0" algn="just">
              <a:buNone/>
            </a:pPr>
            <a:r>
              <a:rPr lang="en-GB" sz="2600" dirty="0">
                <a:solidFill>
                  <a:schemeClr val="tx1"/>
                </a:solidFill>
                <a:latin typeface="Book Antiqua" panose="02040602050305030304" pitchFamily="18" charset="0"/>
              </a:rPr>
              <a:t>-&gt; Do you find them trustworthy/sufficiently scientific?  </a:t>
            </a:r>
          </a:p>
          <a:p>
            <a:pPr marL="0" indent="0" algn="just">
              <a:buNone/>
            </a:pPr>
            <a:r>
              <a:rPr lang="en-GB" sz="2600" dirty="0">
                <a:solidFill>
                  <a:schemeClr val="tx1"/>
                </a:solidFill>
                <a:latin typeface="Book Antiqua" panose="02040602050305030304" pitchFamily="18" charset="0"/>
              </a:rPr>
              <a:t>   - Note that the first article has been shortened</a:t>
            </a:r>
          </a:p>
          <a:p>
            <a:pPr marL="0" indent="0" algn="just">
              <a:buNone/>
            </a:pPr>
            <a:r>
              <a:rPr lang="en-GB" sz="2600" dirty="0">
                <a:solidFill>
                  <a:schemeClr val="tx1"/>
                </a:solidFill>
                <a:latin typeface="Book Antiqua" panose="02040602050305030304" pitchFamily="18" charset="0"/>
              </a:rPr>
              <a:t>      (you can read the full text online if you wish) </a:t>
            </a:r>
          </a:p>
        </p:txBody>
      </p:sp>
      <p:pic>
        <p:nvPicPr>
          <p:cNvPr id="4" name="Kuva 3">
            <a:extLst>
              <a:ext uri="{FF2B5EF4-FFF2-40B4-BE49-F238E27FC236}">
                <a16:creationId xmlns:a16="http://schemas.microsoft.com/office/drawing/2014/main" id="{00BB61CC-F001-440F-9CA4-03A6A78DD182}"/>
              </a:ext>
            </a:extLst>
          </p:cNvPr>
          <p:cNvPicPr>
            <a:picLocks noChangeAspect="1"/>
          </p:cNvPicPr>
          <p:nvPr/>
        </p:nvPicPr>
        <p:blipFill>
          <a:blip r:embed="rId2"/>
          <a:stretch>
            <a:fillRect/>
          </a:stretch>
        </p:blipFill>
        <p:spPr>
          <a:xfrm>
            <a:off x="8880922" y="4363489"/>
            <a:ext cx="3311078" cy="2494511"/>
          </a:xfrm>
          <a:prstGeom prst="rect">
            <a:avLst/>
          </a:prstGeom>
        </p:spPr>
      </p:pic>
    </p:spTree>
    <p:extLst>
      <p:ext uri="{BB962C8B-B14F-4D97-AF65-F5344CB8AC3E}">
        <p14:creationId xmlns:p14="http://schemas.microsoft.com/office/powerpoint/2010/main" val="3997299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46960" y="286605"/>
            <a:ext cx="7543800" cy="766131"/>
          </a:xfrm>
        </p:spPr>
        <p:txBody>
          <a:bodyPr>
            <a:normAutofit/>
          </a:bodyPr>
          <a:lstStyle/>
          <a:p>
            <a:r>
              <a:rPr lang="en-GB" sz="4000" dirty="0">
                <a:latin typeface="Book Antiqua" panose="02040602050305030304" pitchFamily="18" charset="0"/>
              </a:rPr>
              <a:t>Bibliography</a:t>
            </a:r>
          </a:p>
        </p:txBody>
      </p:sp>
      <p:sp>
        <p:nvSpPr>
          <p:cNvPr id="3" name="Sisällön paikkamerkki 2"/>
          <p:cNvSpPr>
            <a:spLocks noGrp="1"/>
          </p:cNvSpPr>
          <p:nvPr>
            <p:ph idx="1"/>
          </p:nvPr>
        </p:nvSpPr>
        <p:spPr>
          <a:xfrm>
            <a:off x="335360" y="1484784"/>
            <a:ext cx="11521280" cy="4989168"/>
          </a:xfrm>
        </p:spPr>
        <p:txBody>
          <a:bodyPr/>
          <a:lstStyle/>
          <a:p>
            <a:pPr marL="0" indent="0" algn="just">
              <a:buNone/>
            </a:pPr>
            <a:r>
              <a:rPr lang="en-GB" sz="2200" dirty="0">
                <a:latin typeface="Book Antiqua" panose="02040602050305030304" pitchFamily="18" charset="0"/>
              </a:rPr>
              <a:t>Ciaran McCullagh. 2002. </a:t>
            </a:r>
            <a:r>
              <a:rPr lang="en-GB" sz="2200" i="1" dirty="0">
                <a:latin typeface="Book Antiqua" panose="02040602050305030304" pitchFamily="18" charset="0"/>
              </a:rPr>
              <a:t>Media Power: A Sociological Introduction</a:t>
            </a:r>
            <a:r>
              <a:rPr lang="en-GB" sz="2200" dirty="0">
                <a:latin typeface="Book Antiqua" panose="02040602050305030304" pitchFamily="18" charset="0"/>
              </a:rPr>
              <a:t>. Basingstoke: Palgrave.</a:t>
            </a:r>
          </a:p>
          <a:p>
            <a:pPr marL="0" indent="0" algn="just">
              <a:buNone/>
            </a:pPr>
            <a:r>
              <a:rPr lang="en-GB" sz="2200" dirty="0">
                <a:latin typeface="Book Antiqua" panose="02040602050305030304" pitchFamily="18" charset="0"/>
              </a:rPr>
              <a:t>Christian Fuchs. 2015. </a:t>
            </a:r>
            <a:r>
              <a:rPr lang="en-GB" sz="2200" i="1" dirty="0">
                <a:latin typeface="Book Antiqua" panose="02040602050305030304" pitchFamily="18" charset="0"/>
              </a:rPr>
              <a:t>Culture and Economy in the Age of Social Media</a:t>
            </a:r>
            <a:r>
              <a:rPr lang="en-GB" sz="2200" dirty="0">
                <a:latin typeface="Book Antiqua" panose="02040602050305030304" pitchFamily="18" charset="0"/>
              </a:rPr>
              <a:t>. London: 	Routledge.</a:t>
            </a:r>
          </a:p>
          <a:p>
            <a:pPr marL="0" indent="0" algn="just">
              <a:buNone/>
            </a:pPr>
            <a:r>
              <a:rPr lang="en-GB" sz="2200" dirty="0">
                <a:latin typeface="Book Antiqua" panose="02040602050305030304" pitchFamily="18" charset="0"/>
              </a:rPr>
              <a:t>Hodkinson, Paul. 2011. </a:t>
            </a:r>
            <a:r>
              <a:rPr lang="en-GB" sz="2200" i="1" dirty="0">
                <a:latin typeface="Book Antiqua" panose="02040602050305030304" pitchFamily="18" charset="0"/>
              </a:rPr>
              <a:t>Media, Culture and Society. An Introduction. </a:t>
            </a:r>
            <a:r>
              <a:rPr lang="en-GB" sz="2200" dirty="0">
                <a:latin typeface="Book Antiqua" panose="02040602050305030304" pitchFamily="18" charset="0"/>
              </a:rPr>
              <a:t>London: Sage 	Publications</a:t>
            </a:r>
            <a:r>
              <a:rPr lang="en-GB" sz="2200" i="1" dirty="0">
                <a:latin typeface="Book Antiqua" panose="02040602050305030304" pitchFamily="18" charset="0"/>
              </a:rPr>
              <a:t>. </a:t>
            </a:r>
          </a:p>
          <a:p>
            <a:pPr marL="0" indent="0" algn="just">
              <a:buNone/>
            </a:pPr>
            <a:r>
              <a:rPr lang="en-GB" sz="2200" dirty="0" err="1">
                <a:latin typeface="Book Antiqua" panose="02040602050305030304" pitchFamily="18" charset="0"/>
              </a:rPr>
              <a:t>Jarman</a:t>
            </a:r>
            <a:r>
              <a:rPr lang="en-GB" sz="2200" dirty="0">
                <a:latin typeface="Book Antiqua" panose="02040602050305030304" pitchFamily="18" charset="0"/>
              </a:rPr>
              <a:t>, Ruth and Billy </a:t>
            </a:r>
            <a:r>
              <a:rPr lang="en-GB" sz="2200" dirty="0" err="1">
                <a:latin typeface="Book Antiqua" panose="02040602050305030304" pitchFamily="18" charset="0"/>
              </a:rPr>
              <a:t>McLune</a:t>
            </a:r>
            <a:r>
              <a:rPr lang="en-GB" sz="2200" dirty="0">
                <a:latin typeface="Book Antiqua" panose="02040602050305030304" pitchFamily="18" charset="0"/>
              </a:rPr>
              <a:t>. 2007. </a:t>
            </a:r>
            <a:r>
              <a:rPr lang="en-GB" sz="2200" i="1" dirty="0">
                <a:latin typeface="Book Antiqua" panose="02040602050305030304" pitchFamily="18" charset="0"/>
              </a:rPr>
              <a:t>Developing Scientific Literacy: Using 	</a:t>
            </a:r>
            <a:r>
              <a:rPr lang="en-GB" sz="2200" i="1">
                <a:latin typeface="Book Antiqua" panose="02040602050305030304" pitchFamily="18" charset="0"/>
              </a:rPr>
              <a:t>News Media </a:t>
            </a:r>
            <a:r>
              <a:rPr lang="en-GB" sz="2200" i="1" dirty="0">
                <a:latin typeface="Book Antiqua" panose="02040602050305030304" pitchFamily="18" charset="0"/>
              </a:rPr>
              <a:t>in 	</a:t>
            </a:r>
            <a:r>
              <a:rPr lang="en-GB" sz="2200" i="1">
                <a:latin typeface="Book Antiqua" panose="02040602050305030304" pitchFamily="18" charset="0"/>
              </a:rPr>
              <a:t>the 	Classroom</a:t>
            </a:r>
            <a:r>
              <a:rPr lang="en-GB" sz="2200" i="1" dirty="0">
                <a:latin typeface="Book Antiqua" panose="02040602050305030304" pitchFamily="18" charset="0"/>
              </a:rPr>
              <a:t>. </a:t>
            </a:r>
            <a:r>
              <a:rPr lang="en-GB" sz="2200" dirty="0">
                <a:latin typeface="Book Antiqua" panose="02040602050305030304" pitchFamily="18" charset="0"/>
              </a:rPr>
              <a:t>Buckingham: Open University Press.</a:t>
            </a:r>
          </a:p>
          <a:p>
            <a:pPr marL="0" indent="0" algn="just">
              <a:buNone/>
            </a:pPr>
            <a:r>
              <a:rPr lang="en-GB" sz="2200" dirty="0">
                <a:latin typeface="Book Antiqua" panose="02040602050305030304" pitchFamily="18" charset="0"/>
              </a:rPr>
              <a:t>Storey, John. 2001. </a:t>
            </a:r>
            <a:r>
              <a:rPr lang="en-GB" sz="2200" i="1" dirty="0">
                <a:latin typeface="Book Antiqua" panose="02040602050305030304" pitchFamily="18" charset="0"/>
              </a:rPr>
              <a:t>Cultural Theory and Popular Culture. An Introduction</a:t>
            </a:r>
            <a:r>
              <a:rPr lang="en-GB" sz="2200" dirty="0">
                <a:latin typeface="Book Antiqua" panose="02040602050305030304" pitchFamily="18" charset="0"/>
              </a:rPr>
              <a:t>. Harlow: Prentice 	Hall. </a:t>
            </a:r>
          </a:p>
          <a:p>
            <a:pPr marL="0" indent="0">
              <a:buNone/>
            </a:pPr>
            <a:r>
              <a:rPr lang="en-GB" sz="2200" dirty="0">
                <a:solidFill>
                  <a:prstClr val="black">
                    <a:lumMod val="85000"/>
                    <a:lumOff val="15000"/>
                  </a:prstClr>
                </a:solidFill>
                <a:latin typeface="Book Antiqua" panose="02040602050305030304" pitchFamily="18" charset="0"/>
              </a:rPr>
              <a:t>Taylor, Paul, and Jan Harris. 2007.  </a:t>
            </a:r>
            <a:r>
              <a:rPr lang="en-GB" sz="2200" i="1" dirty="0">
                <a:solidFill>
                  <a:prstClr val="black">
                    <a:lumMod val="85000"/>
                    <a:lumOff val="15000"/>
                  </a:prstClr>
                </a:solidFill>
                <a:latin typeface="Book Antiqua" panose="02040602050305030304" pitchFamily="18" charset="0"/>
              </a:rPr>
              <a:t>Critical Theories of Mass Media : Then and Now</a:t>
            </a:r>
            <a:r>
              <a:rPr lang="en-GB" sz="2200" dirty="0">
                <a:solidFill>
                  <a:prstClr val="black">
                    <a:lumMod val="85000"/>
                    <a:lumOff val="15000"/>
                  </a:prstClr>
                </a:solidFill>
                <a:latin typeface="Book Antiqua" panose="02040602050305030304" pitchFamily="18" charset="0"/>
              </a:rPr>
              <a:t>, 	McGraw-	Hill Education. ProQuest </a:t>
            </a:r>
            <a:r>
              <a:rPr lang="en-GB" sz="2200" dirty="0" err="1">
                <a:solidFill>
                  <a:prstClr val="black">
                    <a:lumMod val="85000"/>
                    <a:lumOff val="15000"/>
                  </a:prstClr>
                </a:solidFill>
                <a:latin typeface="Book Antiqua" panose="02040602050305030304" pitchFamily="18" charset="0"/>
              </a:rPr>
              <a:t>Ebook</a:t>
            </a:r>
            <a:r>
              <a:rPr lang="en-GB" sz="2200" dirty="0">
                <a:solidFill>
                  <a:prstClr val="black">
                    <a:lumMod val="85000"/>
                    <a:lumOff val="15000"/>
                  </a:prstClr>
                </a:solidFill>
                <a:latin typeface="Book Antiqua" panose="02040602050305030304" pitchFamily="18" charset="0"/>
              </a:rPr>
              <a:t> Central.</a:t>
            </a:r>
            <a:endParaRPr lang="en-GB" dirty="0">
              <a:solidFill>
                <a:prstClr val="black">
                  <a:lumMod val="85000"/>
                  <a:lumOff val="15000"/>
                </a:prstClr>
              </a:solidFill>
              <a:latin typeface="Book Antiqua" panose="02040602050305030304" pitchFamily="18" charset="0"/>
            </a:endParaRPr>
          </a:p>
          <a:p>
            <a:pPr marL="0" indent="0">
              <a:buNone/>
            </a:pPr>
            <a:br>
              <a:rPr lang="en-GB" dirty="0">
                <a:solidFill>
                  <a:prstClr val="black">
                    <a:lumMod val="85000"/>
                    <a:lumOff val="15000"/>
                  </a:prstClr>
                </a:solidFill>
                <a:latin typeface="Book Antiqua" panose="02040602050305030304" pitchFamily="18" charset="0"/>
              </a:rPr>
            </a:br>
            <a:endParaRPr lang="en-GB" i="1" dirty="0"/>
          </a:p>
        </p:txBody>
      </p:sp>
    </p:spTree>
    <p:extLst>
      <p:ext uri="{BB962C8B-B14F-4D97-AF65-F5344CB8AC3E}">
        <p14:creationId xmlns:p14="http://schemas.microsoft.com/office/powerpoint/2010/main" val="858025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C0BF3B7-A99D-410B-A0A7-76BC55A0081A}"/>
              </a:ext>
            </a:extLst>
          </p:cNvPr>
          <p:cNvSpPr>
            <a:spLocks noGrp="1"/>
          </p:cNvSpPr>
          <p:nvPr>
            <p:ph idx="1"/>
          </p:nvPr>
        </p:nvSpPr>
        <p:spPr>
          <a:xfrm>
            <a:off x="676656" y="548680"/>
            <a:ext cx="10753725" cy="5229185"/>
          </a:xfrm>
        </p:spPr>
        <p:txBody>
          <a:bodyPr/>
          <a:lstStyle/>
          <a:p>
            <a:endParaRPr lang="en-GB" dirty="0"/>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kumimoji="0" lang="en-GB" sz="2000" b="0" i="0" u="none" strike="noStrike" kern="1200" cap="none" spc="0" normalizeH="0" baseline="0" noProof="0" dirty="0">
                <a:ln>
                  <a:noFill/>
                </a:ln>
                <a:solidFill>
                  <a:prstClr val="black">
                    <a:lumMod val="85000"/>
                    <a:lumOff val="15000"/>
                  </a:prstClr>
                </a:solidFill>
                <a:effectLst/>
                <a:uLnTx/>
                <a:uFillTx/>
                <a:latin typeface="Book Antiqua" panose="02040602050305030304" pitchFamily="18" charset="0"/>
                <a:ea typeface="+mn-ea"/>
                <a:cs typeface="+mn-cs"/>
              </a:rPr>
              <a:t>Scientists by </a:t>
            </a:r>
            <a:r>
              <a:rPr kumimoji="0" lang="en-GB" sz="2000" b="0" i="0" u="none" strike="noStrike" kern="1200" cap="none" spc="0" normalizeH="0" baseline="0" noProof="0" dirty="0" err="1">
                <a:ln>
                  <a:noFill/>
                </a:ln>
                <a:solidFill>
                  <a:prstClr val="black">
                    <a:lumMod val="85000"/>
                    <a:lumOff val="15000"/>
                  </a:prstClr>
                </a:solidFill>
                <a:effectLst/>
                <a:uLnTx/>
                <a:uFillTx/>
                <a:latin typeface="Book Antiqua" panose="02040602050305030304" pitchFamily="18" charset="0"/>
                <a:ea typeface="+mn-ea"/>
                <a:cs typeface="+mn-cs"/>
              </a:rPr>
              <a:t>Bundesarchiv</a:t>
            </a:r>
            <a:r>
              <a:rPr kumimoji="0" lang="en-GB" sz="2000" b="0" i="0" u="none" strike="noStrike" kern="1200" cap="none" spc="0" normalizeH="0" baseline="0" noProof="0" dirty="0">
                <a:ln>
                  <a:noFill/>
                </a:ln>
                <a:solidFill>
                  <a:prstClr val="black">
                    <a:lumMod val="85000"/>
                    <a:lumOff val="15000"/>
                  </a:prstClr>
                </a:solidFill>
                <a:effectLst/>
                <a:uLnTx/>
                <a:uFillTx/>
                <a:latin typeface="Book Antiqua" panose="02040602050305030304" pitchFamily="18" charset="0"/>
                <a:ea typeface="+mn-ea"/>
                <a:cs typeface="+mn-cs"/>
              </a:rPr>
              <a:t>, Bild 183-64996-0001 / Schmidt / CC-BY-SA 3.0, CC BY-SA 3.0 de, https://commons.wikimedia.org/w/index.php?curid=5430212</a:t>
            </a:r>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kumimoji="0" lang="en-GB" sz="2000" b="0" i="0" u="none" strike="noStrike" kern="1200" cap="none" spc="0" normalizeH="0" baseline="0" noProof="0" dirty="0" err="1">
                <a:ln>
                  <a:noFill/>
                </a:ln>
                <a:solidFill>
                  <a:prstClr val="black">
                    <a:lumMod val="85000"/>
                    <a:lumOff val="15000"/>
                  </a:prstClr>
                </a:solidFill>
                <a:effectLst/>
                <a:uLnTx/>
                <a:uFillTx/>
                <a:latin typeface="Book Antiqua" panose="02040602050305030304" pitchFamily="18" charset="0"/>
                <a:ea typeface="+mn-ea"/>
                <a:cs typeface="+mn-cs"/>
              </a:rPr>
              <a:t>Nordkorea</a:t>
            </a:r>
            <a:r>
              <a:rPr kumimoji="0" lang="en-GB" sz="2000" b="0" i="0" u="none" strike="noStrike" kern="1200" cap="none" spc="0" normalizeH="0" baseline="0" noProof="0" dirty="0">
                <a:ln>
                  <a:noFill/>
                </a:ln>
                <a:solidFill>
                  <a:prstClr val="black">
                    <a:lumMod val="85000"/>
                    <a:lumOff val="15000"/>
                  </a:prstClr>
                </a:solidFill>
                <a:effectLst/>
                <a:uLnTx/>
                <a:uFillTx/>
                <a:latin typeface="Book Antiqua" panose="02040602050305030304" pitchFamily="18" charset="0"/>
                <a:ea typeface="+mn-ea"/>
                <a:cs typeface="+mn-cs"/>
              </a:rPr>
              <a:t> 2015 by </a:t>
            </a:r>
            <a:r>
              <a:rPr kumimoji="0" lang="en-GB" sz="2000" b="0" i="0" u="none" strike="noStrike" kern="1200" cap="none" spc="0" normalizeH="0" baseline="0" noProof="0" dirty="0" err="1">
                <a:ln>
                  <a:noFill/>
                </a:ln>
                <a:solidFill>
                  <a:prstClr val="black">
                    <a:lumMod val="85000"/>
                    <a:lumOff val="15000"/>
                  </a:prstClr>
                </a:solidFill>
                <a:effectLst/>
                <a:uLnTx/>
                <a:uFillTx/>
                <a:latin typeface="Book Antiqua" panose="02040602050305030304" pitchFamily="18" charset="0"/>
                <a:ea typeface="+mn-ea"/>
                <a:cs typeface="+mn-cs"/>
              </a:rPr>
              <a:t>By</a:t>
            </a:r>
            <a:r>
              <a:rPr kumimoji="0" lang="en-GB" sz="2000" b="0" i="0" u="none" strike="noStrike" kern="1200" cap="none" spc="0" normalizeH="0" baseline="0" noProof="0" dirty="0">
                <a:ln>
                  <a:noFill/>
                </a:ln>
                <a:solidFill>
                  <a:prstClr val="black">
                    <a:lumMod val="85000"/>
                    <a:lumOff val="15000"/>
                  </a:prstClr>
                </a:solidFill>
                <a:effectLst/>
                <a:uLnTx/>
                <a:uFillTx/>
                <a:latin typeface="Book Antiqua" panose="02040602050305030304" pitchFamily="18" charset="0"/>
                <a:ea typeface="+mn-ea"/>
                <a:cs typeface="+mn-cs"/>
              </a:rPr>
              <a:t> Uwe </a:t>
            </a:r>
            <a:r>
              <a:rPr kumimoji="0" lang="en-GB" sz="2000" b="0" i="0" u="none" strike="noStrike" kern="1200" cap="none" spc="0" normalizeH="0" baseline="0" noProof="0" dirty="0" err="1">
                <a:ln>
                  <a:noFill/>
                </a:ln>
                <a:solidFill>
                  <a:prstClr val="black">
                    <a:lumMod val="85000"/>
                    <a:lumOff val="15000"/>
                  </a:prstClr>
                </a:solidFill>
                <a:effectLst/>
                <a:uLnTx/>
                <a:uFillTx/>
                <a:latin typeface="Book Antiqua" panose="02040602050305030304" pitchFamily="18" charset="0"/>
                <a:ea typeface="+mn-ea"/>
                <a:cs typeface="+mn-cs"/>
              </a:rPr>
              <a:t>Brodrecht</a:t>
            </a:r>
            <a:r>
              <a:rPr kumimoji="0" lang="en-GB" sz="2000" b="0" i="0" u="none" strike="noStrike" kern="1200" cap="none" spc="0" normalizeH="0" baseline="0" noProof="0" dirty="0">
                <a:ln>
                  <a:noFill/>
                </a:ln>
                <a:solidFill>
                  <a:prstClr val="black">
                    <a:lumMod val="85000"/>
                    <a:lumOff val="15000"/>
                  </a:prstClr>
                </a:solidFill>
                <a:effectLst/>
                <a:uLnTx/>
                <a:uFillTx/>
                <a:latin typeface="Book Antiqua" panose="02040602050305030304" pitchFamily="18" charset="0"/>
                <a:ea typeface="+mn-ea"/>
                <a:cs typeface="+mn-cs"/>
              </a:rPr>
              <a:t> - 0911 CC BY-SA 2.0, </a:t>
            </a:r>
            <a:r>
              <a:rPr kumimoji="0" lang="en-GB" sz="2000" b="0" i="0" u="none" strike="noStrike" kern="1200" cap="none" spc="0" normalizeH="0" baseline="0" noProof="0" dirty="0">
                <a:ln>
                  <a:noFill/>
                </a:ln>
                <a:solidFill>
                  <a:prstClr val="black">
                    <a:lumMod val="85000"/>
                    <a:lumOff val="15000"/>
                  </a:prstClr>
                </a:solidFill>
                <a:effectLst/>
                <a:uLnTx/>
                <a:uFillTx/>
                <a:latin typeface="Book Antiqua" panose="02040602050305030304" pitchFamily="18" charset="0"/>
                <a:ea typeface="+mn-ea"/>
                <a:cs typeface="+mn-cs"/>
                <a:hlinkClick r:id="rId2"/>
              </a:rPr>
              <a:t>https://commons.wikimedia.org/w/index.php?curid=47776728</a:t>
            </a:r>
            <a:endParaRPr kumimoji="0" lang="en-GB" sz="2000" b="0" i="0" u="none" strike="noStrike" kern="1200" cap="none" spc="0" normalizeH="0" baseline="0" noProof="0" dirty="0">
              <a:ln>
                <a:noFill/>
              </a:ln>
              <a:solidFill>
                <a:prstClr val="black">
                  <a:lumMod val="85000"/>
                  <a:lumOff val="15000"/>
                </a:prstClr>
              </a:solidFill>
              <a:effectLst/>
              <a:uLnTx/>
              <a:uFillTx/>
              <a:latin typeface="Book Antiqua" panose="02040602050305030304" pitchFamily="18" charset="0"/>
              <a:ea typeface="+mn-ea"/>
              <a:cs typeface="+mn-cs"/>
            </a:endParaRPr>
          </a:p>
          <a:p>
            <a:pPr marL="0" indent="0">
              <a:buNone/>
            </a:pPr>
            <a:r>
              <a:rPr lang="en-GB" dirty="0">
                <a:latin typeface="Book Antiqua" panose="02040602050305030304" pitchFamily="18" charset="0"/>
              </a:rPr>
              <a:t>First internet server </a:t>
            </a:r>
            <a:r>
              <a:rPr lang="pl-PL" dirty="0">
                <a:latin typeface="Book Antiqua" panose="02040602050305030304" pitchFamily="18" charset="0"/>
              </a:rPr>
              <a:t>By Geni - Photo by user:geni, CC BY-SA 4.0, </a:t>
            </a:r>
            <a:r>
              <a:rPr lang="pl-PL" dirty="0">
                <a:latin typeface="Book Antiqua" panose="02040602050305030304" pitchFamily="18" charset="0"/>
                <a:hlinkClick r:id="rId3"/>
              </a:rPr>
              <a:t>https://commons.wikimedia.org/w/index.php?curid=37841715</a:t>
            </a:r>
            <a:endParaRPr lang="fi-FI" dirty="0">
              <a:latin typeface="Book Antiqua" panose="02040602050305030304" pitchFamily="18" charset="0"/>
            </a:endParaRPr>
          </a:p>
          <a:p>
            <a:r>
              <a:rPr lang="en-GB" dirty="0">
                <a:latin typeface="Book Antiqua" panose="02040602050305030304" pitchFamily="18" charset="0"/>
              </a:rPr>
              <a:t>University of Cambridge By Christian Richardt - Own work, CC BY-SA 3.0, </a:t>
            </a:r>
            <a:r>
              <a:rPr lang="en-GB" dirty="0">
                <a:latin typeface="Book Antiqua" panose="02040602050305030304" pitchFamily="18" charset="0"/>
                <a:hlinkClick r:id="rId4"/>
              </a:rPr>
              <a:t>https://commons.wikimedia.org/w/index.php?curid=12437</a:t>
            </a:r>
            <a:endParaRPr lang="en-GB" dirty="0">
              <a:latin typeface="Book Antiqua" panose="02040602050305030304" pitchFamily="18" charset="0"/>
            </a:endParaRPr>
          </a:p>
          <a:p>
            <a:r>
              <a:rPr lang="en-GB" dirty="0">
                <a:latin typeface="Book Antiqua" panose="02040602050305030304" pitchFamily="18" charset="0"/>
              </a:rPr>
              <a:t>Newspaper readers in Addis Ababa By </a:t>
            </a:r>
            <a:r>
              <a:rPr lang="en-GB" dirty="0" err="1">
                <a:latin typeface="Book Antiqua" panose="02040602050305030304" pitchFamily="18" charset="0"/>
              </a:rPr>
              <a:t>Terje</a:t>
            </a:r>
            <a:r>
              <a:rPr lang="en-GB" dirty="0">
                <a:latin typeface="Book Antiqua" panose="02040602050305030304" pitchFamily="18" charset="0"/>
              </a:rPr>
              <a:t> </a:t>
            </a:r>
            <a:r>
              <a:rPr lang="en-GB" dirty="0" err="1">
                <a:latin typeface="Book Antiqua" panose="02040602050305030304" pitchFamily="18" charset="0"/>
              </a:rPr>
              <a:t>Skjerdal</a:t>
            </a:r>
            <a:r>
              <a:rPr lang="en-GB" dirty="0">
                <a:latin typeface="Book Antiqua" panose="02040602050305030304" pitchFamily="18" charset="0"/>
              </a:rPr>
              <a:t> from </a:t>
            </a:r>
            <a:r>
              <a:rPr lang="en-GB" dirty="0" err="1">
                <a:latin typeface="Book Antiqua" panose="02040602050305030304" pitchFamily="18" charset="0"/>
              </a:rPr>
              <a:t>Høvåg</a:t>
            </a:r>
            <a:r>
              <a:rPr lang="en-GB" dirty="0">
                <a:latin typeface="Book Antiqua" panose="02040602050305030304" pitchFamily="18" charset="0"/>
              </a:rPr>
              <a:t>, Norway - </a:t>
            </a:r>
            <a:r>
              <a:rPr lang="en-GB" dirty="0">
                <a:latin typeface="Book Antiqua" panose="02040602050305030304" pitchFamily="18" charset="0"/>
                <a:hlinkClick r:id="rId5"/>
              </a:rPr>
              <a:t>https://commons.wikimedia.org/w/index.php?curid=19021198</a:t>
            </a:r>
            <a:endParaRPr lang="en-GB" dirty="0">
              <a:latin typeface="Book Antiqua" panose="02040602050305030304" pitchFamily="18" charset="0"/>
            </a:endParaRPr>
          </a:p>
          <a:p>
            <a:endParaRPr lang="en-GB" dirty="0">
              <a:latin typeface="Book Antiqua" panose="02040602050305030304" pitchFamily="18" charset="0"/>
            </a:endParaRPr>
          </a:p>
        </p:txBody>
      </p:sp>
    </p:spTree>
    <p:extLst>
      <p:ext uri="{BB962C8B-B14F-4D97-AF65-F5344CB8AC3E}">
        <p14:creationId xmlns:p14="http://schemas.microsoft.com/office/powerpoint/2010/main" val="377798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55440" y="260648"/>
            <a:ext cx="10374559" cy="1897083"/>
          </a:xfrm>
        </p:spPr>
        <p:txBody>
          <a:bodyPr>
            <a:normAutofit/>
          </a:bodyPr>
          <a:lstStyle/>
          <a:p>
            <a:r>
              <a:rPr lang="en-GB" sz="5000" dirty="0">
                <a:latin typeface="Book Antiqua" panose="02040602050305030304" pitchFamily="18" charset="0"/>
              </a:rPr>
              <a:t>Ideology? </a:t>
            </a:r>
          </a:p>
        </p:txBody>
      </p:sp>
      <p:sp>
        <p:nvSpPr>
          <p:cNvPr id="5" name="Sisällön paikkamerkki 4"/>
          <p:cNvSpPr>
            <a:spLocks noGrp="1"/>
          </p:cNvSpPr>
          <p:nvPr>
            <p:ph idx="1"/>
          </p:nvPr>
        </p:nvSpPr>
        <p:spPr>
          <a:xfrm>
            <a:off x="551385" y="2276872"/>
            <a:ext cx="10585176" cy="3500993"/>
          </a:xfrm>
        </p:spPr>
        <p:txBody>
          <a:bodyPr>
            <a:normAutofit/>
          </a:bodyPr>
          <a:lstStyle/>
          <a:p>
            <a:pPr marL="0" indent="0" algn="just">
              <a:buNone/>
            </a:pPr>
            <a:r>
              <a:rPr lang="en-GB" sz="2600" dirty="0">
                <a:solidFill>
                  <a:schemeClr val="tx1"/>
                </a:solidFill>
                <a:latin typeface="Book Antiqua" panose="02040602050305030304" pitchFamily="18" charset="0"/>
              </a:rPr>
              <a:t>A set of ideas, beliefs, and assumptions about the world. Often used to refer specifically to dominant and/or misleading sets of ideas that reflect and reinforce dominant power relations. </a:t>
            </a:r>
          </a:p>
          <a:p>
            <a:pPr marL="0" indent="0" algn="just">
              <a:buNone/>
            </a:pPr>
            <a:r>
              <a:rPr lang="en-GB" sz="2600" dirty="0">
                <a:solidFill>
                  <a:schemeClr val="tx1"/>
                </a:solidFill>
                <a:latin typeface="Book Antiqua" panose="02040602050305030304" pitchFamily="18" charset="0"/>
              </a:rPr>
              <a:t> </a:t>
            </a:r>
          </a:p>
          <a:p>
            <a:pPr marL="0" indent="0" algn="just">
              <a:buNone/>
            </a:pPr>
            <a:r>
              <a:rPr lang="en-GB" sz="2600" dirty="0">
                <a:solidFill>
                  <a:schemeClr val="tx1"/>
                </a:solidFill>
                <a:latin typeface="Book Antiqua" panose="02040602050305030304" pitchFamily="18" charset="0"/>
              </a:rPr>
              <a:t>         Paul Hodkinson: </a:t>
            </a:r>
            <a:r>
              <a:rPr lang="en-GB" sz="2600" i="1" dirty="0">
                <a:solidFill>
                  <a:schemeClr val="tx1"/>
                </a:solidFill>
                <a:latin typeface="Book Antiqua" panose="02040602050305030304" pitchFamily="18" charset="0"/>
              </a:rPr>
              <a:t>Media, Culture and Society. An Introduction </a:t>
            </a:r>
            <a:r>
              <a:rPr lang="en-GB" sz="2600" dirty="0">
                <a:solidFill>
                  <a:schemeClr val="tx1"/>
                </a:solidFill>
                <a:latin typeface="Book Antiqua" panose="02040602050305030304" pitchFamily="18" charset="0"/>
              </a:rPr>
              <a:t>(2011)</a:t>
            </a:r>
          </a:p>
        </p:txBody>
      </p:sp>
    </p:spTree>
    <p:extLst>
      <p:ext uri="{BB962C8B-B14F-4D97-AF65-F5344CB8AC3E}">
        <p14:creationId xmlns:p14="http://schemas.microsoft.com/office/powerpoint/2010/main" val="155740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188640"/>
            <a:ext cx="7467600" cy="936104"/>
          </a:xfrm>
        </p:spPr>
        <p:txBody>
          <a:bodyPr>
            <a:normAutofit/>
          </a:bodyPr>
          <a:lstStyle/>
          <a:p>
            <a:r>
              <a:rPr lang="en-GB" sz="5000" dirty="0">
                <a:latin typeface="Book Antiqua" panose="02040602050305030304" pitchFamily="18" charset="0"/>
              </a:rPr>
              <a:t>The Marxist Approach</a:t>
            </a:r>
          </a:p>
        </p:txBody>
      </p:sp>
      <p:sp>
        <p:nvSpPr>
          <p:cNvPr id="3" name="Sisällön paikkamerkki 2"/>
          <p:cNvSpPr>
            <a:spLocks noGrp="1"/>
          </p:cNvSpPr>
          <p:nvPr>
            <p:ph idx="1"/>
          </p:nvPr>
        </p:nvSpPr>
        <p:spPr>
          <a:xfrm>
            <a:off x="263352" y="1484784"/>
            <a:ext cx="11521280" cy="5184576"/>
          </a:xfrm>
        </p:spPr>
        <p:txBody>
          <a:bodyPr>
            <a:normAutofit/>
          </a:bodyPr>
          <a:lstStyle/>
          <a:p>
            <a:pPr algn="just">
              <a:buFont typeface="Arial" panose="020B0604020202020204" pitchFamily="34" charset="0"/>
              <a:buChar char="•"/>
            </a:pPr>
            <a:r>
              <a:rPr lang="en-GB" sz="2600" dirty="0">
                <a:solidFill>
                  <a:schemeClr val="tx1"/>
                </a:solidFill>
                <a:latin typeface="Book Antiqua" panose="02040602050305030304" pitchFamily="18" charset="0"/>
              </a:rPr>
              <a:t>  Capitalism is characterised by the ownership of wealth and property by the 	</a:t>
            </a:r>
            <a:r>
              <a:rPr lang="en-GB" sz="2600" i="1" dirty="0">
                <a:solidFill>
                  <a:schemeClr val="tx1"/>
                </a:solidFill>
                <a:latin typeface="Book Antiqua" panose="02040602050305030304" pitchFamily="18" charset="0"/>
              </a:rPr>
              <a:t>bourgeoisie</a:t>
            </a:r>
            <a:r>
              <a:rPr lang="en-GB" sz="2600" dirty="0">
                <a:solidFill>
                  <a:schemeClr val="tx1"/>
                </a:solidFill>
                <a:latin typeface="Book Antiqua" panose="02040602050305030304" pitchFamily="18" charset="0"/>
              </a:rPr>
              <a:t> and the exploitation of the non-wealth-owning </a:t>
            </a:r>
            <a:r>
              <a:rPr lang="en-GB" sz="2600" i="1" dirty="0">
                <a:solidFill>
                  <a:schemeClr val="tx1"/>
                </a:solidFill>
                <a:latin typeface="Book Antiqua" panose="02040602050305030304" pitchFamily="18" charset="0"/>
              </a:rPr>
              <a:t>proletariat</a:t>
            </a:r>
            <a:r>
              <a:rPr lang="en-GB" sz="2600" dirty="0">
                <a:solidFill>
                  <a:schemeClr val="tx1"/>
                </a:solidFill>
                <a:latin typeface="Book Antiqua" panose="02040602050305030304" pitchFamily="18" charset="0"/>
              </a:rPr>
              <a:t>. </a:t>
            </a:r>
          </a:p>
          <a:p>
            <a:pPr marL="0" indent="0" algn="just">
              <a:buNone/>
            </a:pPr>
            <a:r>
              <a:rPr lang="en-GB" sz="2600" dirty="0">
                <a:solidFill>
                  <a:schemeClr val="tx1"/>
                </a:solidFill>
                <a:latin typeface="Book Antiqua" panose="02040602050305030304" pitchFamily="18" charset="0"/>
              </a:rPr>
              <a:t>	-&gt; the bourgeoisie control the means of production; the proletariat 			work to produce objects which generate wealth</a:t>
            </a:r>
          </a:p>
          <a:p>
            <a:pPr marL="0" indent="0" algn="just">
              <a:buNone/>
            </a:pPr>
            <a:r>
              <a:rPr lang="en-GB" sz="2600" dirty="0">
                <a:solidFill>
                  <a:schemeClr val="tx1"/>
                </a:solidFill>
                <a:latin typeface="Book Antiqua" panose="02040602050305030304" pitchFamily="18" charset="0"/>
              </a:rPr>
              <a:t>           -&gt; the only way the proletariat can pay for these objects is by paying 			their wages back to the bourgeoisie</a:t>
            </a:r>
          </a:p>
          <a:p>
            <a:pPr marL="0" indent="0" algn="just">
              <a:buNone/>
            </a:pPr>
            <a:endParaRPr lang="en-GB" sz="2600" dirty="0">
              <a:solidFill>
                <a:schemeClr val="tx1"/>
              </a:solidFill>
              <a:latin typeface="Book Antiqua" panose="02040602050305030304" pitchFamily="18" charset="0"/>
            </a:endParaRPr>
          </a:p>
          <a:p>
            <a:pPr marL="0" indent="0" algn="just">
              <a:buNone/>
            </a:pPr>
            <a:r>
              <a:rPr lang="en-GB" sz="2600" dirty="0">
                <a:solidFill>
                  <a:schemeClr val="tx1"/>
                </a:solidFill>
                <a:latin typeface="Book Antiqua" panose="02040602050305030304" pitchFamily="18" charset="0"/>
              </a:rPr>
              <a:t>“Capitalist economic relations are accompanied by a corresponding set of dominant cultural values, ideas, and beliefs - ideology in other words. The circulation of this dominant ideology - via institutions such as the family, the political system, and religion - acts as a support for the material situation from which it emerged --”</a:t>
            </a:r>
          </a:p>
        </p:txBody>
      </p:sp>
    </p:spTree>
    <p:extLst>
      <p:ext uri="{BB962C8B-B14F-4D97-AF65-F5344CB8AC3E}">
        <p14:creationId xmlns:p14="http://schemas.microsoft.com/office/powerpoint/2010/main" val="158437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1384" y="116632"/>
            <a:ext cx="10945216" cy="1080120"/>
          </a:xfrm>
        </p:spPr>
        <p:txBody>
          <a:bodyPr>
            <a:noAutofit/>
          </a:bodyPr>
          <a:lstStyle/>
          <a:p>
            <a:r>
              <a:rPr lang="en-GB" sz="5000" dirty="0">
                <a:latin typeface="Book Antiqua" panose="02040602050305030304" pitchFamily="18" charset="0"/>
              </a:rPr>
              <a:t>The Frankfurt School and Mass Media </a:t>
            </a:r>
          </a:p>
        </p:txBody>
      </p:sp>
      <p:sp>
        <p:nvSpPr>
          <p:cNvPr id="3" name="Sisällön paikkamerkki 2"/>
          <p:cNvSpPr>
            <a:spLocks noGrp="1"/>
          </p:cNvSpPr>
          <p:nvPr>
            <p:ph idx="1"/>
          </p:nvPr>
        </p:nvSpPr>
        <p:spPr>
          <a:xfrm>
            <a:off x="335360" y="1340768"/>
            <a:ext cx="11449272" cy="5133184"/>
          </a:xfrm>
        </p:spPr>
        <p:txBody>
          <a:bodyPr>
            <a:normAutofit/>
          </a:bodyPr>
          <a:lstStyle/>
          <a:p>
            <a:pPr algn="just">
              <a:buFont typeface="Arial" panose="020B0604020202020204" pitchFamily="34" charset="0"/>
              <a:buChar char="•"/>
            </a:pPr>
            <a:r>
              <a:rPr lang="en-GB" sz="2600" dirty="0">
                <a:solidFill>
                  <a:schemeClr val="tx1"/>
                </a:solidFill>
                <a:latin typeface="Book Antiqua" panose="02040602050305030304" pitchFamily="18" charset="0"/>
              </a:rPr>
              <a:t> Active in the 1930s and 40s in Germany and USA</a:t>
            </a:r>
          </a:p>
          <a:p>
            <a:pPr algn="just">
              <a:buFont typeface="Arial" panose="020B0604020202020204" pitchFamily="34" charset="0"/>
              <a:buChar char="•"/>
            </a:pPr>
            <a:r>
              <a:rPr lang="en-GB" sz="2600" dirty="0">
                <a:solidFill>
                  <a:schemeClr val="tx1"/>
                </a:solidFill>
                <a:latin typeface="Book Antiqua" panose="02040602050305030304" pitchFamily="18" charset="0"/>
              </a:rPr>
              <a:t> Theodor Adorno, Max Horkheimer, Herbert Marcuse</a:t>
            </a:r>
          </a:p>
          <a:p>
            <a:pPr algn="just">
              <a:buFont typeface="Arial" panose="020B0604020202020204" pitchFamily="34" charset="0"/>
              <a:buChar char="•"/>
            </a:pPr>
            <a:r>
              <a:rPr lang="en-GB" sz="2600" dirty="0">
                <a:solidFill>
                  <a:schemeClr val="tx1"/>
                </a:solidFill>
                <a:latin typeface="Book Antiqua" panose="02040602050305030304" pitchFamily="18" charset="0"/>
              </a:rPr>
              <a:t> One of the first in-depth meditations on the effects of mass media in the 	West</a:t>
            </a:r>
          </a:p>
          <a:p>
            <a:pPr marL="0" indent="0" algn="just">
              <a:buNone/>
            </a:pPr>
            <a:r>
              <a:rPr lang="en-GB" sz="2600" dirty="0">
                <a:solidFill>
                  <a:schemeClr val="tx1"/>
                </a:solidFill>
                <a:latin typeface="Book Antiqua" panose="02040602050305030304" pitchFamily="18" charset="0"/>
              </a:rPr>
              <a:t>   -&gt; “critical theory” </a:t>
            </a:r>
          </a:p>
          <a:p>
            <a:pPr algn="just">
              <a:buFont typeface="Arial" panose="020B0604020202020204" pitchFamily="34" charset="0"/>
              <a:buChar char="•"/>
            </a:pPr>
            <a:r>
              <a:rPr lang="en-GB" sz="2600" dirty="0">
                <a:solidFill>
                  <a:schemeClr val="tx1"/>
                </a:solidFill>
                <a:latin typeface="Book Antiqua" panose="02040602050305030304" pitchFamily="18" charset="0"/>
              </a:rPr>
              <a:t> Feared the continual growth of the capitalist system and its effects on 	human creativity and freedom</a:t>
            </a:r>
          </a:p>
          <a:p>
            <a:pPr marL="0" indent="0" algn="just">
              <a:buNone/>
            </a:pPr>
            <a:r>
              <a:rPr lang="en-GB" sz="2600" dirty="0">
                <a:solidFill>
                  <a:schemeClr val="tx1"/>
                </a:solidFill>
                <a:latin typeface="Book Antiqua" panose="02040602050305030304" pitchFamily="18" charset="0"/>
              </a:rPr>
              <a:t>“Although their foundations were Marxist, the emerging cultural phenomena (such as modernism and fascism) and the emergence of mass media ‘raised questions that highlighted the inadequacy of treating culture as a superstructural expression entirely determined by the economic base’”. 								    												Taylor and Harris 2007</a:t>
            </a:r>
            <a:br>
              <a:rPr lang="en-GB" dirty="0">
                <a:latin typeface="Book Antiqua" panose="02040602050305030304" pitchFamily="18" charset="0"/>
              </a:rPr>
            </a:br>
            <a:endParaRPr lang="en-GB" dirty="0">
              <a:latin typeface="Book Antiqua" panose="02040602050305030304" pitchFamily="18" charset="0"/>
            </a:endParaRPr>
          </a:p>
        </p:txBody>
      </p:sp>
    </p:spTree>
    <p:extLst>
      <p:ext uri="{BB962C8B-B14F-4D97-AF65-F5344CB8AC3E}">
        <p14:creationId xmlns:p14="http://schemas.microsoft.com/office/powerpoint/2010/main" val="70618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6197C0F-F304-4319-844D-AFD0E2EF7994}"/>
              </a:ext>
            </a:extLst>
          </p:cNvPr>
          <p:cNvSpPr>
            <a:spLocks noGrp="1"/>
          </p:cNvSpPr>
          <p:nvPr>
            <p:ph idx="1"/>
          </p:nvPr>
        </p:nvSpPr>
        <p:spPr>
          <a:xfrm>
            <a:off x="407368" y="332656"/>
            <a:ext cx="11521280" cy="5445209"/>
          </a:xfrm>
        </p:spPr>
        <p:txBody>
          <a:bodyPr/>
          <a:lstStyle/>
          <a:p>
            <a:pPr lvl="0" algn="just">
              <a:buFont typeface="Arial" panose="020B0604020202020204" pitchFamily="34" charset="0"/>
              <a:buChar char="•"/>
            </a:pPr>
            <a:r>
              <a:rPr lang="en-GB" sz="2600" dirty="0">
                <a:solidFill>
                  <a:schemeClr val="tx1"/>
                </a:solidFill>
                <a:latin typeface="Book Antiqua" panose="02040602050305030304" pitchFamily="18" charset="0"/>
              </a:rPr>
              <a:t> Criticised the content of </a:t>
            </a:r>
            <a:r>
              <a:rPr lang="en-GB" sz="2600" b="1" dirty="0">
                <a:solidFill>
                  <a:schemeClr val="tx1"/>
                </a:solidFill>
                <a:latin typeface="Book Antiqua" panose="02040602050305030304" pitchFamily="18" charset="0"/>
              </a:rPr>
              <a:t>culture industry </a:t>
            </a:r>
            <a:r>
              <a:rPr lang="en-GB" sz="2600" dirty="0">
                <a:solidFill>
                  <a:schemeClr val="tx1"/>
                </a:solidFill>
                <a:latin typeface="Book Antiqua" panose="02040602050305030304" pitchFamily="18" charset="0"/>
              </a:rPr>
              <a:t>products which, as a result of 	profit maximisation, are wholly standardised </a:t>
            </a:r>
          </a:p>
          <a:p>
            <a:pPr marL="0" lvl="0" indent="0" algn="just">
              <a:buNone/>
            </a:pPr>
            <a:r>
              <a:rPr lang="en-GB" sz="2600" dirty="0">
                <a:solidFill>
                  <a:schemeClr val="tx1"/>
                </a:solidFill>
                <a:latin typeface="Book Antiqua" panose="02040602050305030304" pitchFamily="18" charset="0"/>
              </a:rPr>
              <a:t>   -&gt; the consumption of such products is simple, repetitive and effortless 	(vs. the consumption of ‘high’ culture) </a:t>
            </a:r>
          </a:p>
          <a:p>
            <a:pPr marL="0" lvl="0" indent="0" algn="just">
              <a:buNone/>
            </a:pPr>
            <a:r>
              <a:rPr lang="en-GB" sz="2600" dirty="0">
                <a:solidFill>
                  <a:schemeClr val="tx1"/>
                </a:solidFill>
                <a:latin typeface="Book Antiqua" panose="02040602050305030304" pitchFamily="18" charset="0"/>
              </a:rPr>
              <a:t>-&gt; The culture industry helps to incorporate ‘the masses’ into the system, 	and discourages them from thinking beyond the present moment and 	forming any more fundamental desires (or critiques of the system)</a:t>
            </a:r>
          </a:p>
          <a:p>
            <a:pPr lvl="0" algn="just">
              <a:buFont typeface="Arial" panose="020B0604020202020204" pitchFamily="34" charset="0"/>
              <a:buChar char="•"/>
            </a:pPr>
            <a:r>
              <a:rPr lang="en-GB" sz="2600" dirty="0">
                <a:solidFill>
                  <a:schemeClr val="tx1"/>
                </a:solidFill>
                <a:latin typeface="Book Antiqua" panose="02040602050305030304" pitchFamily="18" charset="0"/>
              </a:rPr>
              <a:t> The culture industry is essentially subordinate to the demands of industry 	and government </a:t>
            </a:r>
          </a:p>
          <a:p>
            <a:endParaRPr lang="en-GB" dirty="0"/>
          </a:p>
        </p:txBody>
      </p:sp>
      <p:pic>
        <p:nvPicPr>
          <p:cNvPr id="5" name="Kuva 4">
            <a:extLst>
              <a:ext uri="{FF2B5EF4-FFF2-40B4-BE49-F238E27FC236}">
                <a16:creationId xmlns:a16="http://schemas.microsoft.com/office/drawing/2014/main" id="{B7457CF2-577F-4374-8720-22EE25B14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453" y="4365105"/>
            <a:ext cx="10076548" cy="2492896"/>
          </a:xfrm>
          <a:prstGeom prst="rect">
            <a:avLst/>
          </a:prstGeom>
        </p:spPr>
      </p:pic>
    </p:spTree>
    <p:extLst>
      <p:ext uri="{BB962C8B-B14F-4D97-AF65-F5344CB8AC3E}">
        <p14:creationId xmlns:p14="http://schemas.microsoft.com/office/powerpoint/2010/main" val="131322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36396" y="620688"/>
            <a:ext cx="10788196" cy="707302"/>
          </a:xfrm>
        </p:spPr>
        <p:txBody>
          <a:bodyPr>
            <a:normAutofit fontScale="90000"/>
          </a:bodyPr>
          <a:lstStyle/>
          <a:p>
            <a:r>
              <a:rPr lang="en-GB" sz="5600" dirty="0">
                <a:latin typeface="Book Antiqua" panose="02040602050305030304" pitchFamily="18" charset="0"/>
              </a:rPr>
              <a:t>Problems with the Frankfurt School</a:t>
            </a:r>
            <a:br>
              <a:rPr lang="en-GB" dirty="0"/>
            </a:br>
            <a:endParaRPr lang="en-GB" dirty="0"/>
          </a:p>
        </p:txBody>
      </p:sp>
      <p:sp>
        <p:nvSpPr>
          <p:cNvPr id="3" name="Sisällön paikkamerkki 2"/>
          <p:cNvSpPr>
            <a:spLocks noGrp="1"/>
          </p:cNvSpPr>
          <p:nvPr>
            <p:ph sz="half" idx="1"/>
          </p:nvPr>
        </p:nvSpPr>
        <p:spPr>
          <a:xfrm>
            <a:off x="349536" y="1628800"/>
            <a:ext cx="7042608" cy="4968552"/>
          </a:xfrm>
        </p:spPr>
        <p:txBody>
          <a:bodyPr>
            <a:normAutofit/>
          </a:bodyPr>
          <a:lstStyle/>
          <a:p>
            <a:pPr algn="just" defTabSz="714375">
              <a:buFont typeface="Arial" panose="020B0604020202020204" pitchFamily="34" charset="0"/>
              <a:buChar char="•"/>
            </a:pPr>
            <a:r>
              <a:rPr lang="en-GB" sz="2600" dirty="0">
                <a:solidFill>
                  <a:schemeClr val="tx1"/>
                </a:solidFill>
                <a:latin typeface="Book Antiqua" panose="02040602050305030304" pitchFamily="18" charset="0"/>
              </a:rPr>
              <a:t> High-flown ideas of the ideal humanity 	     	- but no real theory behind these</a:t>
            </a:r>
          </a:p>
          <a:p>
            <a:pPr algn="just" defTabSz="714375">
              <a:buFont typeface="Arial" panose="020B0604020202020204" pitchFamily="34" charset="0"/>
              <a:buChar char="•"/>
            </a:pPr>
            <a:r>
              <a:rPr lang="en-GB" sz="2600" dirty="0">
                <a:solidFill>
                  <a:schemeClr val="tx1"/>
                </a:solidFill>
                <a:latin typeface="Book Antiqua" panose="02040602050305030304" pitchFamily="18" charset="0"/>
              </a:rPr>
              <a:t>  Quick dismissal of the value and                   	nature of mass culture (f.ex. Adorno’s 	famous dislike of all forms of jazz)</a:t>
            </a:r>
          </a:p>
          <a:p>
            <a:pPr algn="just">
              <a:buFont typeface="Arial" panose="020B0604020202020204" pitchFamily="34" charset="0"/>
              <a:buChar char="•"/>
            </a:pPr>
            <a:r>
              <a:rPr lang="en-GB" sz="2600" dirty="0">
                <a:solidFill>
                  <a:schemeClr val="tx1"/>
                </a:solidFill>
                <a:latin typeface="Book Antiqua" panose="02040602050305030304" pitchFamily="18" charset="0"/>
              </a:rPr>
              <a:t> Little analysis of the actual structure of the 	culture  industry </a:t>
            </a:r>
          </a:p>
          <a:p>
            <a:pPr algn="just">
              <a:buFont typeface="Arial" panose="020B0604020202020204" pitchFamily="34" charset="0"/>
              <a:buChar char="•"/>
            </a:pPr>
            <a:r>
              <a:rPr lang="en-GB" sz="2600" dirty="0">
                <a:solidFill>
                  <a:schemeClr val="tx1"/>
                </a:solidFill>
                <a:latin typeface="Book Antiqua" panose="02040602050305030304" pitchFamily="18" charset="0"/>
              </a:rPr>
              <a:t>  Setting themselves above the ‘masses’ - if 	they know how criticise culture, surely 	others can learn, too?</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40216" y="1772816"/>
            <a:ext cx="3802248" cy="420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38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1199456" y="0"/>
            <a:ext cx="8249344" cy="1484784"/>
          </a:xfrm>
        </p:spPr>
        <p:txBody>
          <a:bodyPr>
            <a:normAutofit fontScale="90000"/>
          </a:bodyPr>
          <a:lstStyle/>
          <a:p>
            <a:r>
              <a:rPr lang="en-GB" sz="5000" dirty="0">
                <a:latin typeface="Book Antiqua" panose="02040602050305030304" pitchFamily="18" charset="0"/>
              </a:rPr>
              <a:t>Ideology Criticism</a:t>
            </a:r>
          </a:p>
        </p:txBody>
      </p:sp>
      <p:sp>
        <p:nvSpPr>
          <p:cNvPr id="6" name="Sisällön paikkamerkki 5"/>
          <p:cNvSpPr>
            <a:spLocks noGrp="1"/>
          </p:cNvSpPr>
          <p:nvPr>
            <p:ph idx="1"/>
          </p:nvPr>
        </p:nvSpPr>
        <p:spPr>
          <a:xfrm>
            <a:off x="263352" y="1484784"/>
            <a:ext cx="11665296" cy="4989168"/>
          </a:xfrm>
        </p:spPr>
        <p:txBody>
          <a:bodyPr>
            <a:noAutofit/>
          </a:bodyPr>
          <a:lstStyle/>
          <a:p>
            <a:pPr algn="just">
              <a:buFont typeface="Arial" panose="020B0604020202020204" pitchFamily="34" charset="0"/>
              <a:buChar char="•"/>
            </a:pPr>
            <a:r>
              <a:rPr lang="en-GB" sz="2600" dirty="0">
                <a:latin typeface="Book Antiqua" panose="02040602050305030304" pitchFamily="18" charset="0"/>
              </a:rPr>
              <a:t>Antonio Gramsci: the importance of independent struggle and change within 	the realm of culture and ideas</a:t>
            </a:r>
          </a:p>
          <a:p>
            <a:pPr algn="just">
              <a:buFont typeface="Arial" panose="020B0604020202020204" pitchFamily="34" charset="0"/>
              <a:buChar char="•"/>
            </a:pPr>
            <a:r>
              <a:rPr lang="en-GB" sz="2600" b="1" dirty="0">
                <a:latin typeface="Book Antiqua" panose="02040602050305030304" pitchFamily="18" charset="0"/>
              </a:rPr>
              <a:t> Hegemony</a:t>
            </a:r>
            <a:r>
              <a:rPr lang="en-GB" sz="2600" dirty="0">
                <a:latin typeface="Book Antiqua" panose="02040602050305030304" pitchFamily="18" charset="0"/>
              </a:rPr>
              <a:t>: the predominance of taken-for-granted ways of understanding 	the world that strengthen the interests of the dominant political group </a:t>
            </a:r>
          </a:p>
          <a:p>
            <a:pPr marL="0" indent="0" algn="just">
              <a:buNone/>
            </a:pPr>
            <a:r>
              <a:rPr lang="en-GB" sz="2600" dirty="0">
                <a:latin typeface="Book Antiqua" panose="02040602050305030304" pitchFamily="18" charset="0"/>
              </a:rPr>
              <a:t>   -&gt; civil society is characterised by on-going struggle between hegemonic 	and counter-hegemonic ideas </a:t>
            </a:r>
          </a:p>
          <a:p>
            <a:pPr algn="just">
              <a:buFont typeface="Arial" panose="020B0604020202020204" pitchFamily="34" charset="0"/>
              <a:buChar char="•"/>
            </a:pPr>
            <a:r>
              <a:rPr lang="en-GB" sz="2600" dirty="0">
                <a:latin typeface="Book Antiqua" panose="02040602050305030304" pitchFamily="18" charset="0"/>
              </a:rPr>
              <a:t> Dominant sets of ideas within media content can be exposed and challenged </a:t>
            </a:r>
          </a:p>
          <a:p>
            <a:pPr marL="0" indent="0" algn="just">
              <a:buNone/>
            </a:pPr>
            <a:r>
              <a:rPr lang="en-GB" sz="2600" dirty="0">
                <a:latin typeface="Book Antiqua" panose="02040602050305030304" pitchFamily="18" charset="0"/>
              </a:rPr>
              <a:t>   -&gt; the role of the social theorist /audience is heightened  </a:t>
            </a:r>
          </a:p>
          <a:p>
            <a:pPr algn="just">
              <a:buFont typeface="Arial" panose="020B0604020202020204" pitchFamily="34" charset="0"/>
              <a:buChar char="•"/>
            </a:pPr>
            <a:r>
              <a:rPr lang="en-GB" sz="2600" dirty="0">
                <a:latin typeface="Book Antiqua" panose="02040602050305030304" pitchFamily="18" charset="0"/>
              </a:rPr>
              <a:t> E.g. youth subcultures “appropriate for their own purposes and meanings 	the commodities commercially provided” </a:t>
            </a:r>
          </a:p>
          <a:p>
            <a:pPr marL="0" indent="0" algn="just">
              <a:buNone/>
            </a:pPr>
            <a:r>
              <a:rPr lang="en-GB" sz="2600" dirty="0">
                <a:latin typeface="Book Antiqua" panose="02040602050305030304" pitchFamily="18" charset="0"/>
              </a:rPr>
              <a:t>  -&gt; oppositional meanings from the originally intended </a:t>
            </a:r>
          </a:p>
        </p:txBody>
      </p:sp>
    </p:spTree>
    <p:extLst>
      <p:ext uri="{BB962C8B-B14F-4D97-AF65-F5344CB8AC3E}">
        <p14:creationId xmlns:p14="http://schemas.microsoft.com/office/powerpoint/2010/main" val="64632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Suurkaupunki">
  <a:themeElements>
    <a:clrScheme name="Suurkaupunki">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Suurkaupunki">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uurkaupun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emplate>
  <TotalTime>1866</TotalTime>
  <Words>3021</Words>
  <Application>Microsoft Office PowerPoint</Application>
  <PresentationFormat>Laajakuva</PresentationFormat>
  <Paragraphs>194</Paragraphs>
  <Slides>32</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32</vt:i4>
      </vt:variant>
    </vt:vector>
  </HeadingPairs>
  <TitlesOfParts>
    <vt:vector size="38" baseType="lpstr">
      <vt:lpstr>Arial</vt:lpstr>
      <vt:lpstr>Book Antiqua</vt:lpstr>
      <vt:lpstr>Bookman Old Style</vt:lpstr>
      <vt:lpstr>Calibri</vt:lpstr>
      <vt:lpstr>Calibri Light</vt:lpstr>
      <vt:lpstr>Suurkaupunki</vt:lpstr>
      <vt:lpstr>DISCOURSE &amp; LITERACY </vt:lpstr>
      <vt:lpstr>Media and Ideology </vt:lpstr>
      <vt:lpstr>PowerPoint-esitys</vt:lpstr>
      <vt:lpstr>Ideology? </vt:lpstr>
      <vt:lpstr>The Marxist Approach</vt:lpstr>
      <vt:lpstr>The Frankfurt School and Mass Media </vt:lpstr>
      <vt:lpstr>PowerPoint-esitys</vt:lpstr>
      <vt:lpstr>Problems with the Frankfurt School </vt:lpstr>
      <vt:lpstr>Ideology Criticism</vt:lpstr>
      <vt:lpstr>Theories of Cultural Imperialism  </vt:lpstr>
      <vt:lpstr>PowerPoint-esitys</vt:lpstr>
      <vt:lpstr>PowerPoint-esitys</vt:lpstr>
      <vt:lpstr>Activity: Ideology in the press </vt:lpstr>
      <vt:lpstr>Scientific literacy</vt:lpstr>
      <vt:lpstr>PowerPoint-esitys</vt:lpstr>
      <vt:lpstr>PowerPoint-esitys</vt:lpstr>
      <vt:lpstr>Science in the News</vt:lpstr>
      <vt:lpstr>PowerPoint-esitys</vt:lpstr>
      <vt:lpstr>PowerPoint-esitys</vt:lpstr>
      <vt:lpstr>PowerPoint-esitys</vt:lpstr>
      <vt:lpstr>Scientific Sources in the Media</vt:lpstr>
      <vt:lpstr>PowerPoint-esitys</vt:lpstr>
      <vt:lpstr>Factors behind science reporting</vt:lpstr>
      <vt:lpstr>Codes and Conventions</vt:lpstr>
      <vt:lpstr>PowerPoint-esitys</vt:lpstr>
      <vt:lpstr>Superficial and sensationalist? </vt:lpstr>
      <vt:lpstr>The Language of News </vt:lpstr>
      <vt:lpstr>PowerPoint-esitys</vt:lpstr>
      <vt:lpstr>So what if the Earth IS flat? </vt:lpstr>
      <vt:lpstr>Activity: Science in the news</vt:lpstr>
      <vt:lpstr>Bibliography</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TEXTS &amp; LITERACY </dc:title>
  <dc:creator>AK</dc:creator>
  <cp:lastModifiedBy>Anne Karppinen</cp:lastModifiedBy>
  <cp:revision>120</cp:revision>
  <dcterms:created xsi:type="dcterms:W3CDTF">2012-09-03T12:08:07Z</dcterms:created>
  <dcterms:modified xsi:type="dcterms:W3CDTF">2020-12-10T11:36:14Z</dcterms:modified>
</cp:coreProperties>
</file>