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58" r:id="rId6"/>
    <p:sldId id="257"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1BC32E6-B371-4B9B-B904-D4612E9FFE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A4A59FCD-5496-4AAD-A3FE-98CDDFCC2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CC9D6F-E25E-40D4-B6D3-7EE1795325C8}" type="datetimeFigureOut">
              <a:rPr lang="fi-FI" smtClean="0"/>
              <a:t>26.5.2020</a:t>
            </a:fld>
            <a:endParaRPr lang="fi-FI"/>
          </a:p>
        </p:txBody>
      </p:sp>
      <p:sp>
        <p:nvSpPr>
          <p:cNvPr id="4" name="Alatunnisteen paikkamerkki 3">
            <a:extLst>
              <a:ext uri="{FF2B5EF4-FFF2-40B4-BE49-F238E27FC236}">
                <a16:creationId xmlns:a16="http://schemas.microsoft.com/office/drawing/2014/main" id="{AB284D2E-D896-4778-838E-D23FDA994F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3E9FA17-6D5A-4CB4-956E-540E287050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1487EC-8B7E-4ED8-AAAC-0FA121000ABA}" type="slidenum">
              <a:rPr lang="fi-FI" smtClean="0"/>
              <a:t>‹#›</a:t>
            </a:fld>
            <a:endParaRPr lang="fi-FI"/>
          </a:p>
        </p:txBody>
      </p:sp>
    </p:spTree>
    <p:extLst>
      <p:ext uri="{BB962C8B-B14F-4D97-AF65-F5344CB8AC3E}">
        <p14:creationId xmlns:p14="http://schemas.microsoft.com/office/powerpoint/2010/main" val="1679742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53758-4AAD-4EC6-B77A-C4511268EB32}" type="datetimeFigureOut">
              <a:rPr lang="fi-FI" smtClean="0"/>
              <a:t>26.5.2020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58714-7E46-4187-B16C-50E1D5823472}" type="slidenum">
              <a:rPr lang="fi-FI" smtClean="0"/>
              <a:t>‹#›</a:t>
            </a:fld>
            <a:endParaRPr lang="fi-FI"/>
          </a:p>
        </p:txBody>
      </p:sp>
    </p:spTree>
    <p:extLst>
      <p:ext uri="{BB962C8B-B14F-4D97-AF65-F5344CB8AC3E}">
        <p14:creationId xmlns:p14="http://schemas.microsoft.com/office/powerpoint/2010/main" val="200401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AB10909-E018-4E75-AF53-58E68FE7BEE7}" type="datetime1">
              <a:rPr lang="fi-FI" smtClean="0"/>
              <a:t>26.5.2020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413869370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EEEE1ED-F5C7-4B89-9B54-98A4B5D9B241}" type="datetime1">
              <a:rPr lang="fi-FI" smtClean="0"/>
              <a:t>26.5.2020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215866437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C1B97CA-9AEE-45E5-B9B6-07ABB3E60F7A}" type="datetime1">
              <a:rPr lang="fi-FI" smtClean="0"/>
              <a:t>26.5.2020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15164006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7C75C2F-3DA2-4B82-A866-406617DBF66D}" type="datetime1">
              <a:rPr lang="fi-FI" smtClean="0"/>
              <a:t>26.5.2020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1510557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2BF3CAB-546E-4C1F-B6A0-5E961AAA255A}" type="datetime1">
              <a:rPr lang="fi-FI" smtClean="0"/>
              <a:t>26.5.2020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294699178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41AFDE4-6DF1-4181-878E-A38CD2A397D7}" type="datetime1">
              <a:rPr lang="fi-FI" smtClean="0"/>
              <a:t>26.5.2020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18942438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739B943-0B8E-4D31-B008-899EBFFD3F83}" type="datetime1">
              <a:rPr lang="fi-FI" smtClean="0"/>
              <a:t>26.5.2020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9996365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FBB56DC-355F-44E7-B9B4-38261BF1BE1B}" type="datetime1">
              <a:rPr lang="fi-FI" smtClean="0"/>
              <a:t>26.5.2020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42572295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E3842-93F4-4437-A37A-1974905E403D}" type="datetime1">
              <a:rPr lang="fi-FI" smtClean="0"/>
              <a:t>26.5.2020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281299306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9EC4AAE-6974-4D5B-AB4C-5DBD6924471A}" type="datetime1">
              <a:rPr lang="fi-FI" smtClean="0"/>
              <a:t>26.5.2020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383277614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3EDC425-CC1A-4334-8B91-CA19C35315C3}" type="datetime1">
              <a:rPr lang="fi-FI" smtClean="0"/>
              <a:t>26.5.2020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894C9A4-8BC7-4352-A243-DBBCEA8710BA}" type="slidenum">
              <a:rPr lang="fi-FI" smtClean="0"/>
              <a:t>‹#›</a:t>
            </a:fld>
            <a:endParaRPr lang="fi-FI"/>
          </a:p>
        </p:txBody>
      </p:sp>
    </p:spTree>
    <p:extLst>
      <p:ext uri="{BB962C8B-B14F-4D97-AF65-F5344CB8AC3E}">
        <p14:creationId xmlns:p14="http://schemas.microsoft.com/office/powerpoint/2010/main" val="310415166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AF19C-E53F-4495-B36F-BDFA8F516D66}" type="datetime1">
              <a:rPr lang="fi-FI" smtClean="0"/>
              <a:t>26.5.2020</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C9A4-8BC7-4352-A243-DBBCEA8710BA}" type="slidenum">
              <a:rPr lang="fi-FI" smtClean="0"/>
              <a:t>‹#›</a:t>
            </a:fld>
            <a:endParaRPr lang="fi-FI"/>
          </a:p>
        </p:txBody>
      </p:sp>
    </p:spTree>
    <p:extLst>
      <p:ext uri="{BB962C8B-B14F-4D97-AF65-F5344CB8AC3E}">
        <p14:creationId xmlns:p14="http://schemas.microsoft.com/office/powerpoint/2010/main" val="3757162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CUdvNKRXf7IfBo-BngiFeIrNXJ14moAiIw4-t9V8ARw/edit?usp=sharin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q-55BaanhM0_oFG-ml6h219eZViIxnS0bGVQguYmnoc/edit?usp=shari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ocs.google.com/document/d/14BhanBb-XUgKtDp-Vk9KQMY8NBQJ3GaECcryOSP2kqI/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gvtmEb7jr2aTwgTIC_gos2tH55j16cV2YraztyDtcns/edit?usp=sharing" TargetMode="External"/><Relationship Id="rId2" Type="http://schemas.openxmlformats.org/officeDocument/2006/relationships/hyperlink" Target="https://docs.google.com/document/d/1U6B_-y8-HFX1VVsvU0ieN2R3CJuRc4cUQAwxCezyoC8/edit?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dressit.com/vaatimus_iitin_ambulanssin_ph323_yopaivystyksen_palauttamiseksi_ja_peruspalvelujen_hyvan_saatavuuden_takaamisek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ss.fi/paikalliset/1810770"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kouvolansanomat.fi/uutiset/lahella/da6f3531-f67e-4c01-9e01-ef2f8c57a25b" TargetMode="External"/><Relationship Id="rId4" Type="http://schemas.openxmlformats.org/officeDocument/2006/relationships/hyperlink" Target="https://kouvolansanomat.fi/uutiset/lahella/320576fa-274f-4c82-86fb-7b1391998cd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uva, joka sisältää kohteen ikkuna, rakennus, istuminen, pieni&#10;&#10;Kuvaus luotu automaattisesti">
            <a:extLst>
              <a:ext uri="{FF2B5EF4-FFF2-40B4-BE49-F238E27FC236}">
                <a16:creationId xmlns:a16="http://schemas.microsoft.com/office/drawing/2014/main" id="{C12A44E1-4CF1-40BE-9679-DD32062C1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75" t="9091" r="17185" b="1"/>
          <a:stretch/>
        </p:blipFill>
        <p:spPr bwMode="auto">
          <a:xfrm rot="5400000">
            <a:off x="4428744" y="-905256"/>
            <a:ext cx="6858000" cy="8668512"/>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A903A73-C477-480C-ADAC-E393C25FE6F0}"/>
              </a:ext>
            </a:extLst>
          </p:cNvPr>
          <p:cNvSpPr>
            <a:spLocks noGrp="1"/>
          </p:cNvSpPr>
          <p:nvPr>
            <p:ph type="ctrTitle"/>
          </p:nvPr>
        </p:nvSpPr>
        <p:spPr>
          <a:xfrm>
            <a:off x="477981" y="1122363"/>
            <a:ext cx="4023360" cy="3204134"/>
          </a:xfrm>
        </p:spPr>
        <p:txBody>
          <a:bodyPr anchor="b">
            <a:normAutofit/>
          </a:bodyPr>
          <a:lstStyle/>
          <a:p>
            <a:pPr algn="l"/>
            <a:r>
              <a:rPr lang="fi-FI" sz="4800"/>
              <a:t>Iitin ambulanssin lakkautus - selvitystyö</a:t>
            </a:r>
            <a:endParaRPr lang="fi-FI" sz="4800" dirty="0"/>
          </a:p>
        </p:txBody>
      </p:sp>
      <p:sp>
        <p:nvSpPr>
          <p:cNvPr id="3" name="Alaotsikko 2">
            <a:extLst>
              <a:ext uri="{FF2B5EF4-FFF2-40B4-BE49-F238E27FC236}">
                <a16:creationId xmlns:a16="http://schemas.microsoft.com/office/drawing/2014/main" id="{094E7B39-2D4F-4234-982D-CB31DE889AF5}"/>
              </a:ext>
            </a:extLst>
          </p:cNvPr>
          <p:cNvSpPr>
            <a:spLocks noGrp="1"/>
          </p:cNvSpPr>
          <p:nvPr>
            <p:ph type="subTitle" idx="1"/>
          </p:nvPr>
        </p:nvSpPr>
        <p:spPr>
          <a:xfrm>
            <a:off x="477980" y="4872922"/>
            <a:ext cx="4023359" cy="1208141"/>
          </a:xfrm>
        </p:spPr>
        <p:txBody>
          <a:bodyPr>
            <a:normAutofit/>
          </a:bodyPr>
          <a:lstStyle/>
          <a:p>
            <a:pPr algn="l"/>
            <a:r>
              <a:rPr lang="fi-FI" sz="2000" dirty="0"/>
              <a:t>Miten tapahtumat etenivät? Mitä asialle voidaan tehdä? Selvisikö samalla muuta ihmeellistä?</a:t>
            </a:r>
          </a:p>
        </p:txBody>
      </p:sp>
      <p:sp>
        <p:nvSpPr>
          <p:cNvPr id="1036"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ian numeron paikkamerkki 6">
            <a:extLst>
              <a:ext uri="{FF2B5EF4-FFF2-40B4-BE49-F238E27FC236}">
                <a16:creationId xmlns:a16="http://schemas.microsoft.com/office/drawing/2014/main" id="{182F3690-E4F5-4023-AB85-47CA46A47C96}"/>
              </a:ext>
            </a:extLst>
          </p:cNvPr>
          <p:cNvSpPr>
            <a:spLocks noGrp="1"/>
          </p:cNvSpPr>
          <p:nvPr>
            <p:ph type="sldNum" sz="quarter" idx="12"/>
          </p:nvPr>
        </p:nvSpPr>
        <p:spPr>
          <a:xfrm>
            <a:off x="8970819" y="6356350"/>
            <a:ext cx="2743200" cy="365125"/>
          </a:xfrm>
        </p:spPr>
        <p:txBody>
          <a:bodyPr>
            <a:normAutofit/>
          </a:bodyPr>
          <a:lstStyle/>
          <a:p>
            <a:pPr>
              <a:spcAft>
                <a:spcPts val="600"/>
              </a:spcAft>
            </a:pPr>
            <a:fld id="{8894C9A4-8BC7-4352-A243-DBBCEA8710BA}" type="slidenum">
              <a:rPr lang="fi-FI">
                <a:solidFill>
                  <a:schemeClr val="tx1"/>
                </a:solidFill>
              </a:rPr>
              <a:pPr>
                <a:spcAft>
                  <a:spcPts val="600"/>
                </a:spcAft>
              </a:pPr>
              <a:t>1</a:t>
            </a:fld>
            <a:endParaRPr lang="fi-FI">
              <a:solidFill>
                <a:schemeClr val="tx1"/>
              </a:solidFill>
            </a:endParaRPr>
          </a:p>
        </p:txBody>
      </p:sp>
    </p:spTree>
    <p:extLst>
      <p:ext uri="{BB962C8B-B14F-4D97-AF65-F5344CB8AC3E}">
        <p14:creationId xmlns:p14="http://schemas.microsoft.com/office/powerpoint/2010/main" val="663413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3700" b="1">
                <a:ln w="22225">
                  <a:solidFill>
                    <a:schemeClr val="tx1"/>
                  </a:solidFill>
                  <a:miter lim="800000"/>
                </a:ln>
              </a:rPr>
              <a:t>Vaikuttamisen mahdollisuudet</a:t>
            </a:r>
          </a:p>
        </p:txBody>
      </p:sp>
      <p:sp>
        <p:nvSpPr>
          <p:cNvPr id="137" name="Freeform: Shape 13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3" r="2" b="26903"/>
          <a:stretch/>
        </p:blipFill>
        <p:spPr bwMode="auto">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kstiruutu 6">
            <a:extLst>
              <a:ext uri="{FF2B5EF4-FFF2-40B4-BE49-F238E27FC236}">
                <a16:creationId xmlns:a16="http://schemas.microsoft.com/office/drawing/2014/main" id="{BF74C847-AC81-49E2-9937-5D5A40B30F64}"/>
              </a:ext>
            </a:extLst>
          </p:cNvPr>
          <p:cNvSpPr txBox="1"/>
          <p:nvPr/>
        </p:nvSpPr>
        <p:spPr>
          <a:xfrm>
            <a:off x="6184248" y="2173288"/>
            <a:ext cx="5507009" cy="4002724"/>
          </a:xfrm>
          <a:prstGeom prst="rect">
            <a:avLst/>
          </a:prstGeom>
        </p:spPr>
        <p:txBody>
          <a:bodyPr vert="horz" lIns="91440" tIns="45720" rIns="91440" bIns="45720" rtlCol="0" anchor="ctr">
            <a:normAutofit/>
          </a:bodyPr>
          <a:lstStyle/>
          <a:p>
            <a:pPr indent="-228600" defTabSz="914400">
              <a:lnSpc>
                <a:spcPct val="90000"/>
              </a:lnSpc>
              <a:spcBef>
                <a:spcPts val="1000"/>
              </a:spcBef>
              <a:buFont typeface="Arial" panose="020B0604020202020204" pitchFamily="34" charset="0"/>
              <a:buChar char="•"/>
            </a:pPr>
            <a:r>
              <a:rPr lang="en-US" sz="2000" dirty="0" err="1">
                <a:solidFill>
                  <a:srgbClr val="FFFFFF"/>
                </a:solidFill>
              </a:rPr>
              <a:t>Päätin</a:t>
            </a:r>
            <a:r>
              <a:rPr lang="en-US" sz="2000" dirty="0">
                <a:solidFill>
                  <a:srgbClr val="FFFFFF"/>
                </a:solidFill>
              </a:rPr>
              <a:t>, </a:t>
            </a:r>
            <a:r>
              <a:rPr lang="en-US" sz="2000" dirty="0" err="1">
                <a:solidFill>
                  <a:srgbClr val="FFFFFF"/>
                </a:solidFill>
              </a:rPr>
              <a:t>että</a:t>
            </a:r>
            <a:r>
              <a:rPr lang="en-US" sz="2000" dirty="0">
                <a:solidFill>
                  <a:srgbClr val="FFFFFF"/>
                </a:solidFill>
              </a:rPr>
              <a:t> </a:t>
            </a:r>
            <a:r>
              <a:rPr lang="en-US" sz="2000" dirty="0" err="1">
                <a:solidFill>
                  <a:srgbClr val="FFFFFF"/>
                </a:solidFill>
              </a:rPr>
              <a:t>adressin</a:t>
            </a:r>
            <a:r>
              <a:rPr lang="en-US" sz="2000" dirty="0">
                <a:solidFill>
                  <a:srgbClr val="FFFFFF"/>
                </a:solidFill>
              </a:rPr>
              <a:t> </a:t>
            </a:r>
            <a:r>
              <a:rPr lang="en-US" sz="2000" dirty="0" err="1">
                <a:solidFill>
                  <a:srgbClr val="FFFFFF"/>
                </a:solidFill>
              </a:rPr>
              <a:t>kerääminen</a:t>
            </a:r>
            <a:r>
              <a:rPr lang="en-US" sz="2000" dirty="0">
                <a:solidFill>
                  <a:srgbClr val="FFFFFF"/>
                </a:solidFill>
              </a:rPr>
              <a:t> </a:t>
            </a:r>
            <a:r>
              <a:rPr lang="en-US" sz="2000" dirty="0" err="1">
                <a:solidFill>
                  <a:srgbClr val="FFFFFF"/>
                </a:solidFill>
              </a:rPr>
              <a:t>tässä</a:t>
            </a:r>
            <a:r>
              <a:rPr lang="en-US" sz="2000" dirty="0">
                <a:solidFill>
                  <a:srgbClr val="FFFFFF"/>
                </a:solidFill>
              </a:rPr>
              <a:t> </a:t>
            </a:r>
            <a:r>
              <a:rPr lang="en-US" sz="2000" dirty="0" err="1">
                <a:solidFill>
                  <a:srgbClr val="FFFFFF"/>
                </a:solidFill>
              </a:rPr>
              <a:t>tilanteessa</a:t>
            </a:r>
            <a:r>
              <a:rPr lang="en-US" sz="2000" dirty="0">
                <a:solidFill>
                  <a:srgbClr val="FFFFFF"/>
                </a:solidFill>
              </a:rPr>
              <a:t> on </a:t>
            </a:r>
            <a:r>
              <a:rPr lang="en-US" sz="2000" dirty="0" err="1">
                <a:solidFill>
                  <a:srgbClr val="FFFFFF"/>
                </a:solidFill>
              </a:rPr>
              <a:t>parhain</a:t>
            </a:r>
            <a:r>
              <a:rPr lang="en-US" sz="2000" dirty="0">
                <a:solidFill>
                  <a:srgbClr val="FFFFFF"/>
                </a:solidFill>
              </a:rPr>
              <a:t> </a:t>
            </a:r>
            <a:r>
              <a:rPr lang="en-US" sz="2000" dirty="0" err="1">
                <a:solidFill>
                  <a:srgbClr val="FFFFFF"/>
                </a:solidFill>
              </a:rPr>
              <a:t>vaihtoehto</a:t>
            </a:r>
            <a:r>
              <a:rPr lang="en-US" sz="2000" dirty="0">
                <a:solidFill>
                  <a:srgbClr val="FFFFFF"/>
                </a:solidFill>
              </a:rPr>
              <a:t> </a:t>
            </a:r>
            <a:r>
              <a:rPr lang="en-US" sz="2000" dirty="0" err="1">
                <a:solidFill>
                  <a:srgbClr val="FFFFFF"/>
                </a:solidFill>
              </a:rPr>
              <a:t>vaikuttaa</a:t>
            </a:r>
            <a:r>
              <a:rPr lang="en-US" sz="2000" dirty="0">
                <a:solidFill>
                  <a:srgbClr val="FFFFFF"/>
                </a:solidFill>
              </a:rPr>
              <a:t>. </a:t>
            </a:r>
            <a:r>
              <a:rPr lang="en-US" sz="2000" dirty="0" err="1">
                <a:solidFill>
                  <a:srgbClr val="FFFFFF"/>
                </a:solidFill>
              </a:rPr>
              <a:t>Suuri</a:t>
            </a:r>
            <a:r>
              <a:rPr lang="en-US" sz="2000" dirty="0">
                <a:solidFill>
                  <a:srgbClr val="FFFFFF"/>
                </a:solidFill>
              </a:rPr>
              <a:t> </a:t>
            </a:r>
            <a:r>
              <a:rPr lang="en-US" sz="2000" dirty="0" err="1">
                <a:solidFill>
                  <a:srgbClr val="FFFFFF"/>
                </a:solidFill>
              </a:rPr>
              <a:t>määrä</a:t>
            </a:r>
            <a:r>
              <a:rPr lang="en-US" sz="2000" dirty="0">
                <a:solidFill>
                  <a:srgbClr val="FFFFFF"/>
                </a:solidFill>
              </a:rPr>
              <a:t> </a:t>
            </a:r>
            <a:r>
              <a:rPr lang="en-US" sz="2000" dirty="0" err="1">
                <a:solidFill>
                  <a:srgbClr val="FFFFFF"/>
                </a:solidFill>
              </a:rPr>
              <a:t>ihmisten</a:t>
            </a:r>
            <a:r>
              <a:rPr lang="en-US" sz="2000" dirty="0">
                <a:solidFill>
                  <a:srgbClr val="FFFFFF"/>
                </a:solidFill>
              </a:rPr>
              <a:t> </a:t>
            </a:r>
            <a:r>
              <a:rPr lang="en-US" sz="2000" dirty="0" err="1">
                <a:solidFill>
                  <a:srgbClr val="FFFFFF"/>
                </a:solidFill>
              </a:rPr>
              <a:t>allekirjoituksia</a:t>
            </a:r>
            <a:r>
              <a:rPr lang="en-US" sz="2000" dirty="0">
                <a:solidFill>
                  <a:srgbClr val="FFFFFF"/>
                </a:solidFill>
              </a:rPr>
              <a:t> </a:t>
            </a:r>
            <a:r>
              <a:rPr lang="en-US" sz="2000" dirty="0" err="1">
                <a:solidFill>
                  <a:srgbClr val="FFFFFF"/>
                </a:solidFill>
              </a:rPr>
              <a:t>vaikuttaa</a:t>
            </a:r>
            <a:r>
              <a:rPr lang="en-US" sz="2000" dirty="0">
                <a:solidFill>
                  <a:srgbClr val="FFFFFF"/>
                </a:solidFill>
              </a:rPr>
              <a:t> </a:t>
            </a:r>
            <a:r>
              <a:rPr lang="en-US" sz="2000" dirty="0" err="1">
                <a:solidFill>
                  <a:srgbClr val="FFFFFF"/>
                </a:solidFill>
              </a:rPr>
              <a:t>väkisinkin</a:t>
            </a:r>
            <a:r>
              <a:rPr lang="en-US" sz="2000" dirty="0">
                <a:solidFill>
                  <a:srgbClr val="FFFFFF"/>
                </a:solidFill>
              </a:rPr>
              <a:t> </a:t>
            </a:r>
            <a:r>
              <a:rPr lang="en-US" sz="2000" dirty="0" err="1">
                <a:solidFill>
                  <a:srgbClr val="FFFFFF"/>
                </a:solidFill>
              </a:rPr>
              <a:t>päätöksentekoon</a:t>
            </a:r>
            <a:r>
              <a:rPr lang="en-US" sz="2000" dirty="0">
                <a:solidFill>
                  <a:srgbClr val="FFFFFF"/>
                </a:solidFill>
              </a:rPr>
              <a:t>. </a:t>
            </a:r>
            <a:r>
              <a:rPr lang="en-US" sz="2000" dirty="0" err="1">
                <a:solidFill>
                  <a:srgbClr val="FFFFFF"/>
                </a:solidFill>
              </a:rPr>
              <a:t>Tein</a:t>
            </a:r>
            <a:r>
              <a:rPr lang="en-US" sz="2000" dirty="0">
                <a:solidFill>
                  <a:srgbClr val="FFFFFF"/>
                </a:solidFill>
              </a:rPr>
              <a:t> </a:t>
            </a:r>
            <a:r>
              <a:rPr lang="en-US" sz="2000" dirty="0" err="1">
                <a:solidFill>
                  <a:srgbClr val="FFFFFF"/>
                </a:solidFill>
              </a:rPr>
              <a:t>adressin</a:t>
            </a:r>
            <a:r>
              <a:rPr lang="en-US" sz="2000" dirty="0">
                <a:solidFill>
                  <a:srgbClr val="FFFFFF"/>
                </a:solidFill>
              </a:rPr>
              <a:t> adressit.com- </a:t>
            </a:r>
            <a:r>
              <a:rPr lang="en-US" sz="2000" dirty="0" err="1">
                <a:solidFill>
                  <a:srgbClr val="FFFFFF"/>
                </a:solidFill>
              </a:rPr>
              <a:t>sivustolle</a:t>
            </a:r>
            <a:r>
              <a:rPr lang="en-US" sz="2000" dirty="0">
                <a:solidFill>
                  <a:srgbClr val="FFFFFF"/>
                </a:solidFill>
              </a:rPr>
              <a:t>. Se </a:t>
            </a:r>
            <a:r>
              <a:rPr lang="en-US" sz="2000" dirty="0" err="1">
                <a:solidFill>
                  <a:srgbClr val="FFFFFF"/>
                </a:solidFill>
              </a:rPr>
              <a:t>keräsi</a:t>
            </a:r>
            <a:r>
              <a:rPr lang="en-US" sz="2000" dirty="0">
                <a:solidFill>
                  <a:srgbClr val="FFFFFF"/>
                </a:solidFill>
              </a:rPr>
              <a:t> </a:t>
            </a:r>
            <a:r>
              <a:rPr lang="en-US" sz="2000" dirty="0" err="1">
                <a:solidFill>
                  <a:srgbClr val="FFFFFF"/>
                </a:solidFill>
              </a:rPr>
              <a:t>tiistai-iltaan</a:t>
            </a:r>
            <a:r>
              <a:rPr lang="en-US" sz="2000" dirty="0">
                <a:solidFill>
                  <a:srgbClr val="FFFFFF"/>
                </a:solidFill>
              </a:rPr>
              <a:t> </a:t>
            </a:r>
            <a:r>
              <a:rPr lang="en-US" sz="2000" dirty="0" err="1">
                <a:solidFill>
                  <a:srgbClr val="FFFFFF"/>
                </a:solidFill>
              </a:rPr>
              <a:t>mennessä</a:t>
            </a:r>
            <a:r>
              <a:rPr lang="en-US" sz="2000" dirty="0">
                <a:solidFill>
                  <a:srgbClr val="FFFFFF"/>
                </a:solidFill>
              </a:rPr>
              <a:t> </a:t>
            </a:r>
            <a:r>
              <a:rPr lang="en-US" sz="2000" dirty="0" err="1">
                <a:solidFill>
                  <a:srgbClr val="FFFFFF"/>
                </a:solidFill>
              </a:rPr>
              <a:t>yli</a:t>
            </a:r>
            <a:r>
              <a:rPr lang="en-US" sz="2000" dirty="0">
                <a:solidFill>
                  <a:srgbClr val="FFFFFF"/>
                </a:solidFill>
              </a:rPr>
              <a:t> 1200 </a:t>
            </a:r>
            <a:r>
              <a:rPr lang="en-US" sz="2000" dirty="0" err="1">
                <a:solidFill>
                  <a:srgbClr val="FFFFFF"/>
                </a:solidFill>
              </a:rPr>
              <a:t>allekirjoitusta</a:t>
            </a:r>
            <a:r>
              <a:rPr lang="en-US" sz="2000" dirty="0">
                <a:solidFill>
                  <a:srgbClr val="FFFFFF"/>
                </a:solidFill>
              </a:rPr>
              <a:t>. </a:t>
            </a:r>
            <a:r>
              <a:rPr lang="en-US" sz="2000" dirty="0" err="1">
                <a:solidFill>
                  <a:srgbClr val="FFFFFF"/>
                </a:solidFill>
              </a:rPr>
              <a:t>Painoarvo</a:t>
            </a:r>
            <a:r>
              <a:rPr lang="en-US" sz="2000" dirty="0">
                <a:solidFill>
                  <a:srgbClr val="FFFFFF"/>
                </a:solidFill>
              </a:rPr>
              <a:t> on </a:t>
            </a:r>
            <a:r>
              <a:rPr lang="en-US" sz="2000" dirty="0" err="1">
                <a:solidFill>
                  <a:srgbClr val="FFFFFF"/>
                </a:solidFill>
              </a:rPr>
              <a:t>suuri</a:t>
            </a:r>
            <a:r>
              <a:rPr lang="en-US" sz="2000" dirty="0">
                <a:solidFill>
                  <a:srgbClr val="FFFFFF"/>
                </a:solidFill>
              </a:rPr>
              <a:t>. </a:t>
            </a:r>
            <a:r>
              <a:rPr lang="en-US" sz="2000" dirty="0" err="1">
                <a:solidFill>
                  <a:srgbClr val="FFFFFF"/>
                </a:solidFill>
              </a:rPr>
              <a:t>Adressi</a:t>
            </a:r>
            <a:r>
              <a:rPr lang="en-US" sz="2000" dirty="0">
                <a:solidFill>
                  <a:srgbClr val="FFFFFF"/>
                </a:solidFill>
              </a:rPr>
              <a:t> </a:t>
            </a:r>
            <a:r>
              <a:rPr lang="en-US" sz="2000" dirty="0" err="1">
                <a:solidFill>
                  <a:srgbClr val="FFFFFF"/>
                </a:solidFill>
              </a:rPr>
              <a:t>luovutettiin</a:t>
            </a:r>
            <a:r>
              <a:rPr lang="en-US" sz="2000" dirty="0">
                <a:solidFill>
                  <a:srgbClr val="FFFFFF"/>
                </a:solidFill>
              </a:rPr>
              <a:t> </a:t>
            </a:r>
            <a:r>
              <a:rPr lang="en-US" sz="2000" dirty="0" err="1">
                <a:solidFill>
                  <a:srgbClr val="FFFFFF"/>
                </a:solidFill>
              </a:rPr>
              <a:t>keskiviikkona</a:t>
            </a:r>
            <a:r>
              <a:rPr lang="en-US" sz="2000" dirty="0">
                <a:solidFill>
                  <a:srgbClr val="FFFFFF"/>
                </a:solidFill>
              </a:rPr>
              <a:t> 26.5.2020 Phhykyn ja </a:t>
            </a:r>
            <a:r>
              <a:rPr lang="en-US" sz="2000" dirty="0" err="1">
                <a:solidFill>
                  <a:srgbClr val="FFFFFF"/>
                </a:solidFill>
              </a:rPr>
              <a:t>Iitin</a:t>
            </a:r>
            <a:r>
              <a:rPr lang="en-US" sz="2000" dirty="0">
                <a:solidFill>
                  <a:srgbClr val="FFFFFF"/>
                </a:solidFill>
              </a:rPr>
              <a:t> </a:t>
            </a:r>
            <a:r>
              <a:rPr lang="en-US" sz="2000" dirty="0" err="1">
                <a:solidFill>
                  <a:srgbClr val="FFFFFF"/>
                </a:solidFill>
              </a:rPr>
              <a:t>kunnan</a:t>
            </a:r>
            <a:r>
              <a:rPr lang="en-US" sz="2000" dirty="0">
                <a:solidFill>
                  <a:srgbClr val="FFFFFF"/>
                </a:solidFill>
              </a:rPr>
              <a:t> </a:t>
            </a:r>
            <a:r>
              <a:rPr lang="en-US" sz="2000" dirty="0" err="1">
                <a:solidFill>
                  <a:srgbClr val="FFFFFF"/>
                </a:solidFill>
              </a:rPr>
              <a:t>edustukselle</a:t>
            </a:r>
            <a:r>
              <a:rPr lang="en-US" sz="2000" dirty="0">
                <a:solidFill>
                  <a:srgbClr val="FFFFFF"/>
                </a:solidFill>
              </a:rPr>
              <a:t>. </a:t>
            </a:r>
            <a:r>
              <a:rPr lang="en-US" sz="2000" dirty="0" err="1">
                <a:solidFill>
                  <a:srgbClr val="FFFFFF"/>
                </a:solidFill>
              </a:rPr>
              <a:t>Pidin</a:t>
            </a:r>
            <a:r>
              <a:rPr lang="en-US" sz="2000" dirty="0">
                <a:solidFill>
                  <a:srgbClr val="FFFFFF"/>
                </a:solidFill>
              </a:rPr>
              <a:t> </a:t>
            </a:r>
            <a:r>
              <a:rPr lang="en-US" sz="2000" dirty="0" err="1">
                <a:solidFill>
                  <a:srgbClr val="FFFFFF"/>
                </a:solidFill>
              </a:rPr>
              <a:t>edustajille</a:t>
            </a:r>
            <a:r>
              <a:rPr lang="en-US" sz="2000" dirty="0">
                <a:solidFill>
                  <a:srgbClr val="FFFFFF"/>
                </a:solidFill>
              </a:rPr>
              <a:t> </a:t>
            </a:r>
            <a:r>
              <a:rPr lang="en-US" sz="2000" dirty="0" err="1">
                <a:solidFill>
                  <a:srgbClr val="FFFFFF"/>
                </a:solidFill>
              </a:rPr>
              <a:t>tiukan</a:t>
            </a:r>
            <a:r>
              <a:rPr lang="en-US" sz="2000" dirty="0">
                <a:solidFill>
                  <a:srgbClr val="FFFFFF"/>
                </a:solidFill>
              </a:rPr>
              <a:t> </a:t>
            </a:r>
            <a:r>
              <a:rPr lang="en-US" sz="2000" dirty="0" err="1">
                <a:solidFill>
                  <a:srgbClr val="FFFFFF"/>
                </a:solidFill>
              </a:rPr>
              <a:t>puheen</a:t>
            </a:r>
            <a:r>
              <a:rPr lang="en-US" sz="2000" dirty="0">
                <a:solidFill>
                  <a:srgbClr val="FFFFFF"/>
                </a:solidFill>
              </a:rPr>
              <a:t>. Media </a:t>
            </a:r>
            <a:r>
              <a:rPr lang="en-US" sz="2000" dirty="0" err="1">
                <a:solidFill>
                  <a:srgbClr val="FFFFFF"/>
                </a:solidFill>
              </a:rPr>
              <a:t>tuli</a:t>
            </a:r>
            <a:r>
              <a:rPr lang="en-US" sz="2000" dirty="0">
                <a:solidFill>
                  <a:srgbClr val="FFFFFF"/>
                </a:solidFill>
              </a:rPr>
              <a:t> </a:t>
            </a:r>
            <a:r>
              <a:rPr lang="en-US" sz="2000" dirty="0" err="1">
                <a:solidFill>
                  <a:srgbClr val="FFFFFF"/>
                </a:solidFill>
              </a:rPr>
              <a:t>myös</a:t>
            </a:r>
            <a:r>
              <a:rPr lang="en-US" sz="2000" dirty="0">
                <a:solidFill>
                  <a:srgbClr val="FFFFFF"/>
                </a:solidFill>
              </a:rPr>
              <a:t> </a:t>
            </a:r>
            <a:r>
              <a:rPr lang="en-US" sz="2000" dirty="0" err="1">
                <a:solidFill>
                  <a:srgbClr val="FFFFFF"/>
                </a:solidFill>
              </a:rPr>
              <a:t>paikalle</a:t>
            </a:r>
            <a:r>
              <a:rPr lang="en-US" sz="2000" dirty="0">
                <a:solidFill>
                  <a:srgbClr val="FFFFFF"/>
                </a:solidFill>
              </a:rPr>
              <a:t>.</a:t>
            </a:r>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10392584" y="6356350"/>
            <a:ext cx="961215" cy="365125"/>
          </a:xfrm>
        </p:spPr>
        <p:txBody>
          <a:bodyPr vert="horz" lIns="91440" tIns="45720" rIns="91440" bIns="45720" rtlCol="0" anchor="ctr">
            <a:normAutofit/>
          </a:bodyPr>
          <a:lstStyle/>
          <a:p>
            <a:pPr defTabSz="914400">
              <a:spcAft>
                <a:spcPts val="600"/>
              </a:spcAft>
              <a:defRPr/>
            </a:pPr>
            <a:r>
              <a:rPr lang="en-US">
                <a:solidFill>
                  <a:srgbClr val="FFFFFF">
                    <a:alpha val="80000"/>
                  </a:srgbClr>
                </a:solidFill>
                <a:latin typeface="Calibri" panose="020F0502020204030204"/>
              </a:rPr>
              <a:t>a</a:t>
            </a:r>
          </a:p>
        </p:txBody>
      </p:sp>
      <p:sp>
        <p:nvSpPr>
          <p:cNvPr id="10" name="Tekstiruutu 9">
            <a:extLst>
              <a:ext uri="{FF2B5EF4-FFF2-40B4-BE49-F238E27FC236}">
                <a16:creationId xmlns:a16="http://schemas.microsoft.com/office/drawing/2014/main" id="{A33E9D4B-5CCC-430E-A3C2-8EF410D8C4BB}"/>
              </a:ext>
            </a:extLst>
          </p:cNvPr>
          <p:cNvSpPr txBox="1"/>
          <p:nvPr/>
        </p:nvSpPr>
        <p:spPr>
          <a:xfrm>
            <a:off x="3126106" y="4210470"/>
            <a:ext cx="4926411" cy="1509935"/>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dirty="0">
              <a:solidFill>
                <a:srgbClr val="000000"/>
              </a:solidFill>
            </a:endParaRPr>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
        <p:nvSpPr>
          <p:cNvPr id="8" name="Tekstiruutu 7">
            <a:extLst>
              <a:ext uri="{FF2B5EF4-FFF2-40B4-BE49-F238E27FC236}">
                <a16:creationId xmlns:a16="http://schemas.microsoft.com/office/drawing/2014/main" id="{7ABB2765-3A45-4F34-8124-A59FD6E897A6}"/>
              </a:ext>
            </a:extLst>
          </p:cNvPr>
          <p:cNvSpPr txBox="1"/>
          <p:nvPr/>
        </p:nvSpPr>
        <p:spPr>
          <a:xfrm>
            <a:off x="7214648" y="139619"/>
            <a:ext cx="394150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dirty="0"/>
              <a:t>Pitämäni puhe: </a:t>
            </a:r>
            <a:r>
              <a:rPr lang="fi-FI" dirty="0">
                <a:hlinkClick r:id="rId3"/>
              </a:rPr>
              <a:t>https://docs.google.com/document/d/1CUdvNKRXf7IfBo-BngiFeIrNXJ14moAiIw4-t9V8ARw/edit?usp=sharing</a:t>
            </a:r>
            <a:endParaRPr lang="fi-FI" dirty="0"/>
          </a:p>
          <a:p>
            <a:endParaRPr lang="fi-FI" dirty="0"/>
          </a:p>
        </p:txBody>
      </p:sp>
    </p:spTree>
    <p:extLst>
      <p:ext uri="{BB962C8B-B14F-4D97-AF65-F5344CB8AC3E}">
        <p14:creationId xmlns:p14="http://schemas.microsoft.com/office/powerpoint/2010/main" val="24478848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5764783" y="349664"/>
            <a:ext cx="5845571" cy="1638377"/>
          </a:xfrm>
        </p:spPr>
        <p:txBody>
          <a:bodyPr vert="horz" lIns="91440" tIns="45720" rIns="91440" bIns="45720" rtlCol="0" anchor="b">
            <a:normAutofit/>
          </a:bodyPr>
          <a:lstStyle/>
          <a:p>
            <a:r>
              <a:rPr lang="en-US" sz="4800" b="1"/>
              <a:t>Työni vaiheita</a:t>
            </a:r>
          </a:p>
        </p:txBody>
      </p:sp>
      <p:sp>
        <p:nvSpPr>
          <p:cNvPr id="75" name="Rectangle 7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69B1C62-959B-42CF-BF39-D8B856EA0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5203"/>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A33E9D4B-5CCC-430E-A3C2-8EF410D8C4BB}"/>
              </a:ext>
            </a:extLst>
          </p:cNvPr>
          <p:cNvSpPr txBox="1"/>
          <p:nvPr/>
        </p:nvSpPr>
        <p:spPr>
          <a:xfrm>
            <a:off x="5766262" y="2620641"/>
            <a:ext cx="5837750" cy="3023702"/>
          </a:xfrm>
          <a:prstGeom prst="rect">
            <a:avLst/>
          </a:prstGeom>
        </p:spPr>
        <p:txBody>
          <a:bodyPr vert="horz" lIns="91440" tIns="45720" rIns="91440" bIns="45720" rtlCol="0" anchor="ctr">
            <a:normAutofit fontScale="92500" lnSpcReduction="20000"/>
          </a:bodyPr>
          <a:lstStyle/>
          <a:p>
            <a:pPr indent="-228600" defTabSz="914400">
              <a:lnSpc>
                <a:spcPct val="90000"/>
              </a:lnSpc>
              <a:spcBef>
                <a:spcPts val="1000"/>
              </a:spcBef>
              <a:spcAft>
                <a:spcPts val="600"/>
              </a:spcAft>
              <a:buFont typeface="Arial" panose="020B0604020202020204" pitchFamily="34" charset="0"/>
              <a:buChar char="•"/>
            </a:pPr>
            <a:r>
              <a:rPr lang="en-US" sz="2000" dirty="0" err="1"/>
              <a:t>Suurin</a:t>
            </a:r>
            <a:r>
              <a:rPr lang="en-US" sz="2000" dirty="0"/>
              <a:t> </a:t>
            </a:r>
            <a:r>
              <a:rPr lang="en-US" sz="2000" dirty="0" err="1"/>
              <a:t>osa</a:t>
            </a:r>
            <a:r>
              <a:rPr lang="en-US" sz="2000" dirty="0"/>
              <a:t> </a:t>
            </a:r>
            <a:r>
              <a:rPr lang="en-US" sz="2000" dirty="0" err="1"/>
              <a:t>ajastani</a:t>
            </a:r>
            <a:r>
              <a:rPr lang="en-US" sz="2000" dirty="0"/>
              <a:t> </a:t>
            </a:r>
            <a:r>
              <a:rPr lang="en-US" sz="2000" dirty="0" err="1"/>
              <a:t>kului</a:t>
            </a:r>
            <a:r>
              <a:rPr lang="en-US" sz="2000" dirty="0"/>
              <a:t> </a:t>
            </a:r>
            <a:r>
              <a:rPr lang="en-US" sz="2000" dirty="0" err="1"/>
              <a:t>tapahtumien</a:t>
            </a:r>
            <a:r>
              <a:rPr lang="en-US" sz="2000" dirty="0"/>
              <a:t>  </a:t>
            </a:r>
            <a:r>
              <a:rPr lang="en-US" sz="2000" dirty="0" err="1"/>
              <a:t>etenemisen</a:t>
            </a:r>
            <a:r>
              <a:rPr lang="en-US" sz="2000" dirty="0"/>
              <a:t> </a:t>
            </a:r>
            <a:r>
              <a:rPr lang="en-US" sz="2000" dirty="0" err="1"/>
              <a:t>selvittelyssä</a:t>
            </a:r>
            <a:r>
              <a:rPr lang="en-US" sz="2000" dirty="0"/>
              <a:t>. </a:t>
            </a:r>
            <a:r>
              <a:rPr lang="en-US" sz="2000" dirty="0" err="1"/>
              <a:t>Pidin</a:t>
            </a:r>
            <a:r>
              <a:rPr lang="en-US" sz="2000" dirty="0"/>
              <a:t> </a:t>
            </a:r>
            <a:r>
              <a:rPr lang="en-US" sz="2000" dirty="0" err="1"/>
              <a:t>aiheesta</a:t>
            </a:r>
            <a:r>
              <a:rPr lang="en-US" sz="2000" dirty="0"/>
              <a:t> </a:t>
            </a:r>
            <a:r>
              <a:rPr lang="en-US" sz="2000" dirty="0" err="1"/>
              <a:t>keskustelua</a:t>
            </a:r>
            <a:r>
              <a:rPr lang="en-US" sz="2000" dirty="0"/>
              <a:t> </a:t>
            </a:r>
            <a:r>
              <a:rPr lang="en-US" sz="2000" dirty="0" err="1"/>
              <a:t>yllä</a:t>
            </a:r>
            <a:r>
              <a:rPr lang="en-US" sz="2000" dirty="0"/>
              <a:t>. Olin </a:t>
            </a:r>
            <a:r>
              <a:rPr lang="en-US" sz="2000" dirty="0" err="1"/>
              <a:t>lukuisten</a:t>
            </a:r>
            <a:r>
              <a:rPr lang="en-US" sz="2000" dirty="0"/>
              <a:t> </a:t>
            </a:r>
            <a:r>
              <a:rPr lang="en-US" sz="2000" dirty="0" err="1"/>
              <a:t>eri</a:t>
            </a:r>
            <a:r>
              <a:rPr lang="en-US" sz="2000" dirty="0"/>
              <a:t> </a:t>
            </a:r>
            <a:r>
              <a:rPr lang="en-US" sz="2000" dirty="0" err="1"/>
              <a:t>medioiden</a:t>
            </a:r>
            <a:r>
              <a:rPr lang="en-US" sz="2000" dirty="0"/>
              <a:t> </a:t>
            </a:r>
            <a:r>
              <a:rPr lang="en-US" sz="2000" dirty="0" err="1"/>
              <a:t>kanssa</a:t>
            </a:r>
            <a:r>
              <a:rPr lang="en-US" sz="2000" dirty="0"/>
              <a:t> </a:t>
            </a:r>
            <a:r>
              <a:rPr lang="en-US" sz="2000" dirty="0" err="1"/>
              <a:t>yhteyksissä</a:t>
            </a:r>
            <a:r>
              <a:rPr lang="en-US" sz="2000" dirty="0"/>
              <a:t>. </a:t>
            </a:r>
            <a:r>
              <a:rPr lang="en-US" sz="2000" dirty="0" err="1"/>
              <a:t>Aikaa</a:t>
            </a:r>
            <a:r>
              <a:rPr lang="en-US" sz="2000" dirty="0"/>
              <a:t> </a:t>
            </a:r>
            <a:r>
              <a:rPr lang="en-US" sz="2000" dirty="0" err="1"/>
              <a:t>kului</a:t>
            </a:r>
            <a:r>
              <a:rPr lang="en-US" sz="2000" dirty="0"/>
              <a:t> </a:t>
            </a:r>
            <a:r>
              <a:rPr lang="en-US" sz="2000" dirty="0" err="1"/>
              <a:t>paljon</a:t>
            </a:r>
            <a:r>
              <a:rPr lang="en-US" sz="2000" dirty="0"/>
              <a:t> mm. </a:t>
            </a:r>
            <a:r>
              <a:rPr lang="en-US" sz="2000" dirty="0" err="1"/>
              <a:t>ensihoitajien</a:t>
            </a:r>
            <a:r>
              <a:rPr lang="en-US" sz="2000" dirty="0"/>
              <a:t> ja </a:t>
            </a:r>
            <a:r>
              <a:rPr lang="en-US" sz="2000" dirty="0" err="1"/>
              <a:t>muiden</a:t>
            </a:r>
            <a:r>
              <a:rPr lang="en-US" sz="2000" dirty="0"/>
              <a:t> </a:t>
            </a:r>
            <a:r>
              <a:rPr lang="en-US" sz="2000" dirty="0" err="1"/>
              <a:t>asiasta</a:t>
            </a:r>
            <a:r>
              <a:rPr lang="en-US" sz="2000" dirty="0"/>
              <a:t> </a:t>
            </a:r>
            <a:r>
              <a:rPr lang="en-US" sz="2000" dirty="0" err="1"/>
              <a:t>tietävien</a:t>
            </a:r>
            <a:r>
              <a:rPr lang="en-US" sz="2000" dirty="0"/>
              <a:t> </a:t>
            </a:r>
            <a:r>
              <a:rPr lang="en-US" sz="2000" dirty="0" err="1"/>
              <a:t>haastatteluissa</a:t>
            </a:r>
            <a:r>
              <a:rPr lang="en-US" sz="2000" dirty="0"/>
              <a:t>, </a:t>
            </a:r>
            <a:r>
              <a:rPr lang="en-US" sz="2000" dirty="0" err="1"/>
              <a:t>kokonaistilanteen</a:t>
            </a:r>
            <a:r>
              <a:rPr lang="en-US" sz="2000" dirty="0"/>
              <a:t> </a:t>
            </a:r>
            <a:r>
              <a:rPr lang="en-US" sz="2000" dirty="0" err="1"/>
              <a:t>ymmärtämisessä</a:t>
            </a:r>
            <a:r>
              <a:rPr lang="en-US" sz="2000" dirty="0"/>
              <a:t>. </a:t>
            </a:r>
          </a:p>
          <a:p>
            <a:pPr indent="-228600" defTabSz="914400">
              <a:lnSpc>
                <a:spcPct val="90000"/>
              </a:lnSpc>
              <a:spcBef>
                <a:spcPts val="1000"/>
              </a:spcBef>
              <a:spcAft>
                <a:spcPts val="600"/>
              </a:spcAft>
              <a:buFont typeface="Arial" panose="020B0604020202020204" pitchFamily="34" charset="0"/>
              <a:buChar char="•"/>
            </a:pPr>
            <a:r>
              <a:rPr lang="en-US" sz="2000" dirty="0" err="1"/>
              <a:t>Hankaluuksia</a:t>
            </a:r>
            <a:r>
              <a:rPr lang="en-US" sz="2000" dirty="0"/>
              <a:t> </a:t>
            </a:r>
            <a:r>
              <a:rPr lang="en-US" sz="2000" dirty="0" err="1"/>
              <a:t>tuotti</a:t>
            </a:r>
            <a:r>
              <a:rPr lang="en-US" sz="2000" dirty="0"/>
              <a:t> </a:t>
            </a:r>
            <a:r>
              <a:rPr lang="en-US" sz="2000" dirty="0" err="1"/>
              <a:t>asiakirjojen</a:t>
            </a:r>
            <a:r>
              <a:rPr lang="en-US" sz="2000" dirty="0"/>
              <a:t> </a:t>
            </a:r>
            <a:r>
              <a:rPr lang="en-US" sz="2000" dirty="0" err="1"/>
              <a:t>vaikea</a:t>
            </a:r>
            <a:r>
              <a:rPr lang="en-US" sz="2000" dirty="0"/>
              <a:t> </a:t>
            </a:r>
            <a:r>
              <a:rPr lang="en-US" sz="2000" dirty="0" err="1"/>
              <a:t>saatavuus</a:t>
            </a:r>
            <a:r>
              <a:rPr lang="en-US" sz="2000" dirty="0"/>
              <a:t>, </a:t>
            </a:r>
            <a:r>
              <a:rPr lang="en-US" sz="2000" dirty="0" err="1"/>
              <a:t>koska</a:t>
            </a:r>
            <a:r>
              <a:rPr lang="en-US" sz="2000" dirty="0"/>
              <a:t> Phhyky </a:t>
            </a:r>
            <a:r>
              <a:rPr lang="en-US" sz="2000" dirty="0" err="1"/>
              <a:t>ei</a:t>
            </a:r>
            <a:r>
              <a:rPr lang="en-US" sz="2000" dirty="0"/>
              <a:t> </a:t>
            </a:r>
            <a:r>
              <a:rPr lang="en-US" sz="2000" dirty="0" err="1"/>
              <a:t>suostunut</a:t>
            </a:r>
            <a:r>
              <a:rPr lang="en-US" sz="2000" dirty="0"/>
              <a:t> </a:t>
            </a:r>
            <a:r>
              <a:rPr lang="en-US" sz="2000" dirty="0" err="1"/>
              <a:t>luovuttamaan</a:t>
            </a:r>
            <a:r>
              <a:rPr lang="en-US" sz="2000" dirty="0"/>
              <a:t> </a:t>
            </a:r>
            <a:r>
              <a:rPr lang="en-US" sz="2000" dirty="0" err="1"/>
              <a:t>julkisia</a:t>
            </a:r>
            <a:r>
              <a:rPr lang="en-US" sz="2000" dirty="0"/>
              <a:t> </a:t>
            </a:r>
            <a:r>
              <a:rPr lang="en-US" sz="2000" dirty="0" err="1"/>
              <a:t>asiakirjoja</a:t>
            </a:r>
            <a:r>
              <a:rPr lang="en-US" sz="2000" dirty="0"/>
              <a:t> </a:t>
            </a:r>
            <a:r>
              <a:rPr lang="en-US" sz="2000" dirty="0" err="1"/>
              <a:t>ensihoitoon</a:t>
            </a:r>
            <a:r>
              <a:rPr lang="en-US" sz="2000" dirty="0"/>
              <a:t> </a:t>
            </a:r>
            <a:r>
              <a:rPr lang="en-US" sz="2000" dirty="0" err="1"/>
              <a:t>liittyen</a:t>
            </a:r>
            <a:r>
              <a:rPr lang="en-US" sz="2000" dirty="0"/>
              <a:t>. </a:t>
            </a:r>
            <a:r>
              <a:rPr lang="en-US" sz="2000" dirty="0" err="1"/>
              <a:t>Jouduin</a:t>
            </a:r>
            <a:r>
              <a:rPr lang="en-US" sz="2000" dirty="0"/>
              <a:t> </a:t>
            </a:r>
            <a:r>
              <a:rPr lang="en-US" sz="2000" dirty="0" err="1"/>
              <a:t>etsimään</a:t>
            </a:r>
            <a:r>
              <a:rPr lang="en-US" sz="2000" dirty="0"/>
              <a:t> </a:t>
            </a:r>
            <a:r>
              <a:rPr lang="en-US" sz="2000" dirty="0" err="1"/>
              <a:t>tietoa</a:t>
            </a:r>
            <a:r>
              <a:rPr lang="en-US" sz="2000" dirty="0"/>
              <a:t> </a:t>
            </a:r>
            <a:r>
              <a:rPr lang="en-US" sz="2000" dirty="0" err="1"/>
              <a:t>muista</a:t>
            </a:r>
            <a:r>
              <a:rPr lang="en-US" sz="2000" dirty="0"/>
              <a:t> </a:t>
            </a:r>
            <a:r>
              <a:rPr lang="en-US" sz="2000" dirty="0" err="1"/>
              <a:t>lähteistä</a:t>
            </a:r>
            <a:r>
              <a:rPr lang="en-US" sz="2000" dirty="0"/>
              <a:t>. </a:t>
            </a:r>
          </a:p>
          <a:p>
            <a:pPr indent="-228600" defTabSz="914400">
              <a:lnSpc>
                <a:spcPct val="90000"/>
              </a:lnSpc>
              <a:spcBef>
                <a:spcPts val="1000"/>
              </a:spcBef>
              <a:spcAft>
                <a:spcPts val="600"/>
              </a:spcAft>
              <a:buFont typeface="Arial" panose="020B0604020202020204" pitchFamily="34" charset="0"/>
              <a:buChar char="•"/>
            </a:pPr>
            <a:r>
              <a:rPr lang="en-US" sz="2000" dirty="0"/>
              <a:t>(</a:t>
            </a:r>
            <a:r>
              <a:rPr lang="en-US" sz="2000" dirty="0" err="1"/>
              <a:t>Tarkempi</a:t>
            </a:r>
            <a:r>
              <a:rPr lang="en-US" sz="2000" dirty="0"/>
              <a:t> </a:t>
            </a:r>
            <a:r>
              <a:rPr lang="en-US" sz="2000" dirty="0" err="1"/>
              <a:t>selostus</a:t>
            </a:r>
            <a:r>
              <a:rPr lang="en-US" sz="2000" dirty="0"/>
              <a:t> </a:t>
            </a:r>
            <a:r>
              <a:rPr lang="en-US" sz="2000" dirty="0" err="1"/>
              <a:t>työn</a:t>
            </a:r>
            <a:r>
              <a:rPr lang="en-US" sz="2000" dirty="0"/>
              <a:t> </a:t>
            </a:r>
            <a:r>
              <a:rPr lang="en-US" sz="2000" dirty="0" err="1"/>
              <a:t>etenemisestä</a:t>
            </a:r>
            <a:r>
              <a:rPr lang="en-US" sz="2000" dirty="0"/>
              <a:t> on </a:t>
            </a:r>
            <a:r>
              <a:rPr lang="en-US" sz="2000" dirty="0" err="1"/>
              <a:t>erillisessä</a:t>
            </a:r>
            <a:r>
              <a:rPr lang="en-US" sz="2000" dirty="0"/>
              <a:t> </a:t>
            </a:r>
            <a:r>
              <a:rPr lang="en-US" sz="2000" dirty="0" err="1"/>
              <a:t>raportissa</a:t>
            </a:r>
            <a:r>
              <a:rPr lang="en-US" sz="2000" dirty="0"/>
              <a:t>)</a:t>
            </a:r>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defRPr/>
            </a:pPr>
            <a:r>
              <a:rPr lang="en-US">
                <a:solidFill>
                  <a:prstClr val="black">
                    <a:tint val="75000"/>
                  </a:prstClr>
                </a:solidFill>
                <a:latin typeface="Calibri" panose="020F0502020204030204"/>
              </a:rPr>
              <a:t>a</a:t>
            </a:r>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Tree>
    <p:extLst>
      <p:ext uri="{BB962C8B-B14F-4D97-AF65-F5344CB8AC3E}">
        <p14:creationId xmlns:p14="http://schemas.microsoft.com/office/powerpoint/2010/main" val="292792707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b="1" kern="1200" dirty="0">
                <a:solidFill>
                  <a:schemeClr val="tx1"/>
                </a:solidFill>
                <a:latin typeface="+mj-lt"/>
                <a:ea typeface="+mj-ea"/>
                <a:cs typeface="+mj-cs"/>
              </a:rPr>
              <a:t>Asiantuntijalausunnot /1</a:t>
            </a:r>
          </a:p>
        </p:txBody>
      </p:sp>
      <p:sp>
        <p:nvSpPr>
          <p:cNvPr id="135" name="Rectangle 13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1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69B1C62-959B-42CF-BF39-D8B856EA0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5203"/>
          <a:stretch/>
        </p:blipFill>
        <p:spPr bwMode="auto">
          <a:xfrm>
            <a:off x="761364" y="1461528"/>
            <a:ext cx="3113280" cy="393494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A33E9D4B-5CCC-430E-A3C2-8EF410D8C4BB}"/>
              </a:ext>
            </a:extLst>
          </p:cNvPr>
          <p:cNvSpPr txBox="1"/>
          <p:nvPr/>
        </p:nvSpPr>
        <p:spPr>
          <a:xfrm>
            <a:off x="5214581" y="2438400"/>
            <a:ext cx="6422848" cy="3785419"/>
          </a:xfrm>
          <a:prstGeom prst="rect">
            <a:avLst/>
          </a:prstGeom>
        </p:spPr>
        <p:txBody>
          <a:bodyPr vert="horz" lIns="91440" tIns="45720" rIns="91440" bIns="45720" rtlCol="0">
            <a:normAutofit/>
          </a:bodyPr>
          <a:lstStyle/>
          <a:p>
            <a:pPr indent="-228600" defTabSz="914400">
              <a:lnSpc>
                <a:spcPct val="90000"/>
              </a:lnSpc>
              <a:spcBef>
                <a:spcPts val="1000"/>
              </a:spcBef>
              <a:spcAft>
                <a:spcPts val="600"/>
              </a:spcAft>
              <a:buFont typeface="Arial" panose="020B0604020202020204" pitchFamily="34" charset="0"/>
              <a:buChar char="•"/>
            </a:pPr>
            <a:r>
              <a:rPr lang="en-US" sz="2000"/>
              <a:t>Asiantuntijoiden</a:t>
            </a:r>
            <a:r>
              <a:rPr lang="en-US" sz="2000" dirty="0"/>
              <a:t> </a:t>
            </a:r>
            <a:r>
              <a:rPr lang="en-US" sz="2000"/>
              <a:t>lausuntojen</a:t>
            </a:r>
            <a:r>
              <a:rPr lang="en-US" sz="2000" dirty="0"/>
              <a:t> </a:t>
            </a:r>
            <a:r>
              <a:rPr lang="en-US" sz="2000"/>
              <a:t>saaminen</a:t>
            </a:r>
            <a:r>
              <a:rPr lang="en-US" sz="2000" dirty="0"/>
              <a:t> </a:t>
            </a:r>
            <a:r>
              <a:rPr lang="en-US" sz="2000"/>
              <a:t>oli</a:t>
            </a:r>
            <a:r>
              <a:rPr lang="en-US" sz="2000" dirty="0"/>
              <a:t> </a:t>
            </a:r>
            <a:r>
              <a:rPr lang="en-US" sz="2000"/>
              <a:t>vaikeaa</a:t>
            </a:r>
            <a:r>
              <a:rPr lang="en-US" sz="2000" dirty="0"/>
              <a:t>, </a:t>
            </a:r>
            <a:r>
              <a:rPr lang="en-US" sz="2000"/>
              <a:t>koska</a:t>
            </a:r>
            <a:r>
              <a:rPr lang="en-US" sz="2000" dirty="0"/>
              <a:t> </a:t>
            </a:r>
            <a:r>
              <a:rPr lang="en-US" sz="2000"/>
              <a:t>asia</a:t>
            </a:r>
            <a:r>
              <a:rPr lang="en-US" sz="2000" dirty="0"/>
              <a:t> </a:t>
            </a:r>
            <a:r>
              <a:rPr lang="en-US" sz="2000"/>
              <a:t>paljastui</a:t>
            </a:r>
            <a:r>
              <a:rPr lang="en-US" sz="2000" dirty="0"/>
              <a:t> </a:t>
            </a:r>
            <a:r>
              <a:rPr lang="en-US" sz="2000"/>
              <a:t>arkaluonteiseksi</a:t>
            </a:r>
            <a:r>
              <a:rPr lang="en-US" sz="2000" dirty="0"/>
              <a:t>.</a:t>
            </a:r>
            <a:endParaRPr lang="en-US" sz="2000"/>
          </a:p>
          <a:p>
            <a:pPr indent="-228600" defTabSz="914400">
              <a:lnSpc>
                <a:spcPct val="90000"/>
              </a:lnSpc>
              <a:spcBef>
                <a:spcPts val="1000"/>
              </a:spcBef>
              <a:spcAft>
                <a:spcPts val="600"/>
              </a:spcAft>
              <a:buFont typeface="Arial" panose="020B0604020202020204" pitchFamily="34" charset="0"/>
              <a:buChar char="•"/>
            </a:pPr>
            <a:r>
              <a:rPr lang="en-US" sz="2000"/>
              <a:t>Kymsoten</a:t>
            </a:r>
            <a:r>
              <a:rPr lang="en-US" sz="2000" dirty="0"/>
              <a:t> </a:t>
            </a:r>
            <a:r>
              <a:rPr lang="en-US" sz="2000"/>
              <a:t>edustaja</a:t>
            </a:r>
            <a:r>
              <a:rPr lang="en-US" sz="2000" dirty="0"/>
              <a:t> </a:t>
            </a:r>
            <a:r>
              <a:rPr lang="en-US" sz="2000"/>
              <a:t>kertoi</a:t>
            </a:r>
            <a:r>
              <a:rPr lang="en-US" sz="2000" dirty="0"/>
              <a:t> </a:t>
            </a:r>
            <a:r>
              <a:rPr lang="en-US" sz="2000"/>
              <a:t>minulle</a:t>
            </a:r>
            <a:r>
              <a:rPr lang="en-US" sz="2000" dirty="0"/>
              <a:t>, </a:t>
            </a:r>
            <a:r>
              <a:rPr lang="en-US" sz="2000"/>
              <a:t>että</a:t>
            </a:r>
            <a:r>
              <a:rPr lang="en-US" sz="2000" dirty="0"/>
              <a:t> </a:t>
            </a:r>
            <a:r>
              <a:rPr lang="en-US" sz="2000"/>
              <a:t>Kymsote</a:t>
            </a:r>
            <a:r>
              <a:rPr lang="en-US" sz="2000" dirty="0"/>
              <a:t> </a:t>
            </a:r>
            <a:r>
              <a:rPr lang="en-US" sz="2000"/>
              <a:t>ei</a:t>
            </a:r>
            <a:r>
              <a:rPr lang="en-US" sz="2000" dirty="0"/>
              <a:t> </a:t>
            </a:r>
            <a:r>
              <a:rPr lang="en-US" sz="2000"/>
              <a:t>pidä</a:t>
            </a:r>
            <a:r>
              <a:rPr lang="en-US" sz="2000" dirty="0"/>
              <a:t> </a:t>
            </a:r>
            <a:r>
              <a:rPr lang="en-US" sz="2000"/>
              <a:t>ollenkaan</a:t>
            </a:r>
            <a:r>
              <a:rPr lang="en-US" sz="2000" dirty="0"/>
              <a:t> </a:t>
            </a:r>
            <a:r>
              <a:rPr lang="en-US" sz="2000"/>
              <a:t>Iitin</a:t>
            </a:r>
            <a:r>
              <a:rPr lang="en-US" sz="2000" dirty="0"/>
              <a:t> </a:t>
            </a:r>
            <a:r>
              <a:rPr lang="en-US" sz="2000"/>
              <a:t>yöpäivystyksen</a:t>
            </a:r>
            <a:r>
              <a:rPr lang="en-US" sz="2000" dirty="0"/>
              <a:t> </a:t>
            </a:r>
            <a:r>
              <a:rPr lang="en-US" sz="2000"/>
              <a:t>lopettamisesta</a:t>
            </a:r>
            <a:r>
              <a:rPr lang="en-US" sz="2000" dirty="0"/>
              <a:t>. </a:t>
            </a:r>
            <a:r>
              <a:rPr lang="en-US" sz="2000"/>
              <a:t>Lakkautus</a:t>
            </a:r>
            <a:r>
              <a:rPr lang="en-US" sz="2000" dirty="0"/>
              <a:t> </a:t>
            </a:r>
            <a:r>
              <a:rPr lang="en-US" sz="2000"/>
              <a:t>aiheuttaa</a:t>
            </a:r>
            <a:r>
              <a:rPr lang="en-US" sz="2000" dirty="0"/>
              <a:t> </a:t>
            </a:r>
            <a:r>
              <a:rPr lang="en-US" sz="2000"/>
              <a:t>paljon</a:t>
            </a:r>
            <a:r>
              <a:rPr lang="en-US" sz="2000" dirty="0"/>
              <a:t> </a:t>
            </a:r>
            <a:r>
              <a:rPr lang="en-US" sz="2000"/>
              <a:t>lisätöitä</a:t>
            </a:r>
            <a:r>
              <a:rPr lang="en-US" sz="2000" dirty="0"/>
              <a:t> </a:t>
            </a:r>
            <a:r>
              <a:rPr lang="en-US" sz="2000"/>
              <a:t>Kouvolan</a:t>
            </a:r>
            <a:r>
              <a:rPr lang="en-US" sz="2000" dirty="0"/>
              <a:t> </a:t>
            </a:r>
            <a:r>
              <a:rPr lang="en-US" sz="2000"/>
              <a:t>ensihoitoyksiköille</a:t>
            </a:r>
            <a:r>
              <a:rPr lang="en-US" sz="2000" dirty="0"/>
              <a:t>. </a:t>
            </a:r>
            <a:r>
              <a:rPr lang="en-US" sz="2000"/>
              <a:t>Riski</a:t>
            </a:r>
            <a:r>
              <a:rPr lang="en-US" sz="2000" dirty="0"/>
              <a:t> </a:t>
            </a:r>
            <a:r>
              <a:rPr lang="en-US" sz="2000"/>
              <a:t>siihen</a:t>
            </a:r>
            <a:r>
              <a:rPr lang="en-US" sz="2000" dirty="0"/>
              <a:t>, </a:t>
            </a:r>
            <a:r>
              <a:rPr lang="en-US" sz="2000"/>
              <a:t>että</a:t>
            </a:r>
            <a:r>
              <a:rPr lang="en-US" sz="2000" dirty="0"/>
              <a:t> </a:t>
            </a:r>
            <a:r>
              <a:rPr lang="en-US" sz="2000"/>
              <a:t>kouvolalaisten</a:t>
            </a:r>
            <a:r>
              <a:rPr lang="en-US" sz="2000" dirty="0"/>
              <a:t> </a:t>
            </a:r>
            <a:r>
              <a:rPr lang="en-US" sz="2000"/>
              <a:t>avunsaanti</a:t>
            </a:r>
            <a:r>
              <a:rPr lang="en-US" sz="2000" dirty="0"/>
              <a:t> </a:t>
            </a:r>
            <a:r>
              <a:rPr lang="en-US" sz="2000"/>
              <a:t>voi</a:t>
            </a:r>
            <a:r>
              <a:rPr lang="en-US" sz="2000" dirty="0"/>
              <a:t> </a:t>
            </a:r>
            <a:r>
              <a:rPr lang="en-US" sz="2000"/>
              <a:t>hidastua</a:t>
            </a:r>
            <a:r>
              <a:rPr lang="en-US" sz="2000" dirty="0"/>
              <a:t> </a:t>
            </a:r>
            <a:r>
              <a:rPr lang="en-US" sz="2000"/>
              <a:t>kasvaa</a:t>
            </a:r>
            <a:r>
              <a:rPr lang="en-US" sz="2000" dirty="0"/>
              <a:t>, </a:t>
            </a:r>
            <a:r>
              <a:rPr lang="en-US" sz="2000"/>
              <a:t>kun</a:t>
            </a:r>
            <a:r>
              <a:rPr lang="en-US" sz="2000" dirty="0"/>
              <a:t> </a:t>
            </a:r>
            <a:r>
              <a:rPr lang="en-US" sz="2000"/>
              <a:t>Kouvolan</a:t>
            </a:r>
            <a:r>
              <a:rPr lang="en-US" sz="2000" dirty="0"/>
              <a:t> </a:t>
            </a:r>
            <a:r>
              <a:rPr lang="en-US" sz="2000"/>
              <a:t>ambulanssit</a:t>
            </a:r>
            <a:r>
              <a:rPr lang="en-US" sz="2000" dirty="0"/>
              <a:t> </a:t>
            </a:r>
            <a:r>
              <a:rPr lang="en-US" sz="2000"/>
              <a:t>ovat</a:t>
            </a:r>
            <a:r>
              <a:rPr lang="en-US" sz="2000" dirty="0"/>
              <a:t> </a:t>
            </a:r>
            <a:r>
              <a:rPr lang="en-US" sz="2000"/>
              <a:t>sidottu</a:t>
            </a:r>
            <a:r>
              <a:rPr lang="en-US" sz="2000" dirty="0"/>
              <a:t> </a:t>
            </a:r>
            <a:r>
              <a:rPr lang="en-US" sz="2000"/>
              <a:t>Iitin</a:t>
            </a:r>
            <a:r>
              <a:rPr lang="en-US" sz="2000" dirty="0"/>
              <a:t> </a:t>
            </a:r>
            <a:r>
              <a:rPr lang="en-US" sz="2000"/>
              <a:t>tehtäville</a:t>
            </a:r>
            <a:r>
              <a:rPr lang="en-US" sz="2000" dirty="0"/>
              <a:t>. </a:t>
            </a:r>
            <a:r>
              <a:rPr lang="en-US" sz="2000"/>
              <a:t>Iitti</a:t>
            </a:r>
            <a:r>
              <a:rPr lang="en-US" sz="2000" dirty="0"/>
              <a:t> </a:t>
            </a:r>
            <a:r>
              <a:rPr lang="en-US" sz="2000"/>
              <a:t>ei</a:t>
            </a:r>
            <a:r>
              <a:rPr lang="en-US" sz="2000" dirty="0"/>
              <a:t> </a:t>
            </a:r>
            <a:r>
              <a:rPr lang="en-US" sz="2000"/>
              <a:t>kuulu</a:t>
            </a:r>
            <a:r>
              <a:rPr lang="en-US" sz="2000" dirty="0"/>
              <a:t> </a:t>
            </a:r>
            <a:r>
              <a:rPr lang="en-US" sz="2000"/>
              <a:t>Kymsoten</a:t>
            </a:r>
            <a:r>
              <a:rPr lang="en-US" sz="2000" dirty="0"/>
              <a:t> </a:t>
            </a:r>
            <a:r>
              <a:rPr lang="en-US" sz="2000"/>
              <a:t>vastuualueeseen</a:t>
            </a:r>
            <a:r>
              <a:rPr lang="en-US" sz="2000" dirty="0"/>
              <a:t>, </a:t>
            </a:r>
            <a:r>
              <a:rPr lang="en-US" sz="2000"/>
              <a:t>mutta</a:t>
            </a:r>
            <a:r>
              <a:rPr lang="en-US" sz="2000" dirty="0"/>
              <a:t> </a:t>
            </a:r>
            <a:r>
              <a:rPr lang="en-US" sz="2000"/>
              <a:t>hätäkeskus</a:t>
            </a:r>
            <a:r>
              <a:rPr lang="en-US" sz="2000" dirty="0"/>
              <a:t> </a:t>
            </a:r>
            <a:r>
              <a:rPr lang="en-US" sz="2000"/>
              <a:t>lähettää</a:t>
            </a:r>
            <a:r>
              <a:rPr lang="en-US" sz="2000" dirty="0"/>
              <a:t> </a:t>
            </a:r>
            <a:r>
              <a:rPr lang="en-US" sz="2000"/>
              <a:t>hätätilanteisiin</a:t>
            </a:r>
            <a:r>
              <a:rPr lang="en-US" sz="2000" dirty="0"/>
              <a:t> </a:t>
            </a:r>
            <a:r>
              <a:rPr lang="en-US" sz="2000"/>
              <a:t>aina</a:t>
            </a:r>
            <a:r>
              <a:rPr lang="en-US" sz="2000" dirty="0"/>
              <a:t> </a:t>
            </a:r>
            <a:r>
              <a:rPr lang="en-US" sz="2000"/>
              <a:t>lähimmän</a:t>
            </a:r>
            <a:r>
              <a:rPr lang="en-US" sz="2000" dirty="0"/>
              <a:t> </a:t>
            </a:r>
            <a:r>
              <a:rPr lang="en-US" sz="2000"/>
              <a:t>ambulanssin</a:t>
            </a:r>
            <a:r>
              <a:rPr lang="en-US" sz="2000" dirty="0"/>
              <a:t>, </a:t>
            </a:r>
            <a:r>
              <a:rPr lang="en-US" sz="2000"/>
              <a:t>joka</a:t>
            </a:r>
            <a:r>
              <a:rPr lang="en-US" sz="2000" dirty="0"/>
              <a:t> </a:t>
            </a:r>
            <a:r>
              <a:rPr lang="en-US" sz="2000"/>
              <a:t>Iitin</a:t>
            </a:r>
            <a:r>
              <a:rPr lang="en-US" sz="2000" dirty="0"/>
              <a:t> </a:t>
            </a:r>
            <a:r>
              <a:rPr lang="en-US" sz="2000"/>
              <a:t>tapauksessa</a:t>
            </a:r>
            <a:r>
              <a:rPr lang="en-US" sz="2000" dirty="0"/>
              <a:t> on </a:t>
            </a:r>
            <a:r>
              <a:rPr lang="en-US" sz="2000"/>
              <a:t>usein</a:t>
            </a:r>
            <a:r>
              <a:rPr lang="en-US" sz="2000" dirty="0"/>
              <a:t> </a:t>
            </a:r>
            <a:r>
              <a:rPr lang="en-US" sz="2000"/>
              <a:t>Kouvolassa</a:t>
            </a:r>
            <a:r>
              <a:rPr lang="en-US" sz="2000" dirty="0"/>
              <a:t>.</a:t>
            </a:r>
            <a:endParaRPr lang="en-US" sz="2000"/>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292608" y="6356350"/>
            <a:ext cx="685800" cy="365125"/>
          </a:xfrm>
        </p:spPr>
        <p:txBody>
          <a:bodyPr vert="horz" lIns="91440" tIns="45720" rIns="91440" bIns="45720" rtlCol="0" anchor="ctr">
            <a:normAutofit/>
          </a:bodyPr>
          <a:lstStyle/>
          <a:p>
            <a:pPr defTabSz="914400">
              <a:spcAft>
                <a:spcPts val="600"/>
              </a:spcAft>
              <a:defRPr/>
            </a:pPr>
            <a:r>
              <a:rPr lang="en-US">
                <a:solidFill>
                  <a:srgbClr val="595959"/>
                </a:solidFill>
              </a:rPr>
              <a:t>a</a:t>
            </a:r>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Tree>
    <p:extLst>
      <p:ext uri="{BB962C8B-B14F-4D97-AF65-F5344CB8AC3E}">
        <p14:creationId xmlns:p14="http://schemas.microsoft.com/office/powerpoint/2010/main" val="4225627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b="1" dirty="0"/>
              <a:t>Asiantuntijalausunnot /2</a:t>
            </a:r>
          </a:p>
        </p:txBody>
      </p:sp>
      <p:sp>
        <p:nvSpPr>
          <p:cNvPr id="73" name="Rectangle 72">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1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69B1C62-959B-42CF-BF39-D8B856EA0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3" r="14389"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A33E9D4B-5CCC-430E-A3C2-8EF410D8C4BB}"/>
              </a:ext>
            </a:extLst>
          </p:cNvPr>
          <p:cNvSpPr txBox="1"/>
          <p:nvPr/>
        </p:nvSpPr>
        <p:spPr>
          <a:xfrm>
            <a:off x="5214581" y="2438400"/>
            <a:ext cx="6422848" cy="3785419"/>
          </a:xfrm>
          <a:prstGeom prst="rect">
            <a:avLst/>
          </a:prstGeom>
        </p:spPr>
        <p:txBody>
          <a:bodyPr vert="horz" lIns="91440" tIns="45720" rIns="91440" bIns="45720" rtlCol="0">
            <a:normAutofit/>
          </a:bodyPr>
          <a:lstStyle/>
          <a:p>
            <a:pPr indent="-228600" defTabSz="914400">
              <a:lnSpc>
                <a:spcPct val="90000"/>
              </a:lnSpc>
              <a:spcBef>
                <a:spcPts val="1000"/>
              </a:spcBef>
              <a:spcAft>
                <a:spcPts val="600"/>
              </a:spcAft>
              <a:buFont typeface="Arial" panose="020B0604020202020204" pitchFamily="34" charset="0"/>
              <a:buChar char="•"/>
            </a:pPr>
            <a:r>
              <a:rPr lang="en-US" sz="2000" b="1" dirty="0" err="1"/>
              <a:t>Lääkärilehden</a:t>
            </a:r>
            <a:r>
              <a:rPr lang="en-US" sz="2000" b="1" dirty="0"/>
              <a:t> </a:t>
            </a:r>
            <a:r>
              <a:rPr lang="en-US" sz="2000" b="1" dirty="0" err="1"/>
              <a:t>lääkäri</a:t>
            </a:r>
            <a:r>
              <a:rPr lang="en-US" sz="2000" b="1" dirty="0"/>
              <a:t> ja </a:t>
            </a:r>
            <a:r>
              <a:rPr lang="en-US" sz="2000" b="1" dirty="0" err="1"/>
              <a:t>päätoimittaja</a:t>
            </a:r>
            <a:r>
              <a:rPr lang="en-US" sz="2000" b="1" dirty="0"/>
              <a:t> </a:t>
            </a:r>
            <a:r>
              <a:rPr lang="en-US" sz="2000" dirty="0"/>
              <a:t>P. </a:t>
            </a:r>
            <a:r>
              <a:rPr lang="en-US" sz="2000" dirty="0" err="1"/>
              <a:t>Saloheimo</a:t>
            </a:r>
            <a:r>
              <a:rPr lang="en-US" sz="2000" dirty="0"/>
              <a:t> </a:t>
            </a:r>
            <a:r>
              <a:rPr lang="en-US" sz="2000" dirty="0" err="1"/>
              <a:t>kertoi</a:t>
            </a:r>
            <a:r>
              <a:rPr lang="en-US" sz="2000" dirty="0"/>
              <a:t> </a:t>
            </a:r>
            <a:r>
              <a:rPr lang="en-US" sz="2000" dirty="0" err="1"/>
              <a:t>minulle</a:t>
            </a:r>
            <a:r>
              <a:rPr lang="en-US" sz="2000" dirty="0"/>
              <a:t> </a:t>
            </a:r>
            <a:r>
              <a:rPr lang="en-US" sz="2000" dirty="0" err="1"/>
              <a:t>näin</a:t>
            </a:r>
            <a:r>
              <a:rPr lang="en-US" sz="2000" dirty="0"/>
              <a:t>: - </a:t>
            </a:r>
            <a:r>
              <a:rPr lang="en-US" sz="2000" dirty="0" err="1"/>
              <a:t>Pikaista</a:t>
            </a:r>
            <a:r>
              <a:rPr lang="en-US" sz="2000" dirty="0"/>
              <a:t> </a:t>
            </a:r>
            <a:r>
              <a:rPr lang="en-US" sz="2000" dirty="0" err="1"/>
              <a:t>hoitoa</a:t>
            </a:r>
            <a:r>
              <a:rPr lang="en-US" sz="2000" dirty="0"/>
              <a:t> </a:t>
            </a:r>
            <a:r>
              <a:rPr lang="en-US" sz="2000" dirty="0" err="1"/>
              <a:t>vaativassa</a:t>
            </a:r>
            <a:r>
              <a:rPr lang="en-US" sz="2000" dirty="0"/>
              <a:t> </a:t>
            </a:r>
            <a:r>
              <a:rPr lang="en-US" sz="2000" dirty="0" err="1"/>
              <a:t>tilanteessa</a:t>
            </a:r>
            <a:r>
              <a:rPr lang="en-US" sz="2000" dirty="0"/>
              <a:t> </a:t>
            </a:r>
            <a:r>
              <a:rPr lang="en-US" sz="2000" dirty="0" err="1"/>
              <a:t>hoitoviiveen</a:t>
            </a:r>
            <a:r>
              <a:rPr lang="en-US" sz="2000" dirty="0"/>
              <a:t> </a:t>
            </a:r>
            <a:r>
              <a:rPr lang="en-US" sz="2000" dirty="0" err="1"/>
              <a:t>pidentyminen</a:t>
            </a:r>
            <a:r>
              <a:rPr lang="en-US" sz="2000" dirty="0"/>
              <a:t> </a:t>
            </a:r>
            <a:r>
              <a:rPr lang="en-US" sz="2000" dirty="0" err="1"/>
              <a:t>voi</a:t>
            </a:r>
            <a:r>
              <a:rPr lang="en-US" sz="2000" dirty="0"/>
              <a:t> </a:t>
            </a:r>
            <a:r>
              <a:rPr lang="en-US" sz="2000" dirty="0" err="1"/>
              <a:t>joissakin</a:t>
            </a:r>
            <a:r>
              <a:rPr lang="en-US" sz="2000" dirty="0"/>
              <a:t> </a:t>
            </a:r>
            <a:r>
              <a:rPr lang="en-US" sz="2000" dirty="0" err="1"/>
              <a:t>tapauksissa</a:t>
            </a:r>
            <a:r>
              <a:rPr lang="en-US" sz="2000" dirty="0"/>
              <a:t> </a:t>
            </a:r>
            <a:r>
              <a:rPr lang="en-US" sz="2000" dirty="0" err="1"/>
              <a:t>huonontaa</a:t>
            </a:r>
            <a:r>
              <a:rPr lang="en-US" sz="2000" dirty="0"/>
              <a:t> </a:t>
            </a:r>
            <a:r>
              <a:rPr lang="en-US" sz="2000" dirty="0" err="1"/>
              <a:t>hoidon</a:t>
            </a:r>
            <a:r>
              <a:rPr lang="en-US" sz="2000" dirty="0"/>
              <a:t> </a:t>
            </a:r>
            <a:r>
              <a:rPr lang="en-US" sz="2000" dirty="0" err="1"/>
              <a:t>lopputulosta</a:t>
            </a:r>
            <a:r>
              <a:rPr lang="en-US" sz="2000" dirty="0"/>
              <a:t>, </a:t>
            </a:r>
            <a:r>
              <a:rPr lang="en-US" sz="2000" dirty="0" err="1"/>
              <a:t>minkä</a:t>
            </a:r>
            <a:r>
              <a:rPr lang="en-US" sz="2000" dirty="0"/>
              <a:t> </a:t>
            </a:r>
            <a:r>
              <a:rPr lang="en-US" sz="2000" dirty="0" err="1"/>
              <a:t>PHHYKY:ä</a:t>
            </a:r>
            <a:r>
              <a:rPr lang="en-US" sz="2000" dirty="0"/>
              <a:t> </a:t>
            </a:r>
            <a:r>
              <a:rPr lang="en-US" sz="2000" dirty="0" err="1"/>
              <a:t>edustanut</a:t>
            </a:r>
            <a:r>
              <a:rPr lang="en-US" sz="2000" dirty="0"/>
              <a:t> </a:t>
            </a:r>
            <a:r>
              <a:rPr lang="en-US" sz="2000" dirty="0" err="1"/>
              <a:t>läääkärikin</a:t>
            </a:r>
            <a:r>
              <a:rPr lang="en-US" sz="2000" dirty="0"/>
              <a:t> </a:t>
            </a:r>
            <a:r>
              <a:rPr lang="en-US" sz="2000" dirty="0" err="1"/>
              <a:t>tietää</a:t>
            </a:r>
            <a:r>
              <a:rPr lang="en-US" sz="2000" dirty="0"/>
              <a:t>. </a:t>
            </a:r>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615697" y="6356350"/>
            <a:ext cx="685800" cy="365125"/>
          </a:xfrm>
        </p:spPr>
        <p:txBody>
          <a:bodyPr vert="horz" lIns="91440" tIns="45720" rIns="91440" bIns="45720" rtlCol="0" anchor="ctr">
            <a:normAutofit/>
          </a:bodyPr>
          <a:lstStyle/>
          <a:p>
            <a:pPr algn="l" defTabSz="914400">
              <a:spcAft>
                <a:spcPts val="600"/>
              </a:spcAft>
              <a:defRPr/>
            </a:pPr>
            <a:r>
              <a:rPr lang="en-US">
                <a:solidFill>
                  <a:srgbClr val="595959"/>
                </a:solidFill>
                <a:latin typeface="Calibri" panose="020F0502020204030204"/>
              </a:rPr>
              <a:t>a</a:t>
            </a:r>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
        <p:nvSpPr>
          <p:cNvPr id="7" name="Tekstiruutu 6">
            <a:extLst>
              <a:ext uri="{FF2B5EF4-FFF2-40B4-BE49-F238E27FC236}">
                <a16:creationId xmlns:a16="http://schemas.microsoft.com/office/drawing/2014/main" id="{C6FA7937-CA5E-48A2-B3FF-2E122CCC97BC}"/>
              </a:ext>
            </a:extLst>
          </p:cNvPr>
          <p:cNvSpPr txBox="1"/>
          <p:nvPr/>
        </p:nvSpPr>
        <p:spPr>
          <a:xfrm>
            <a:off x="5259227" y="4568507"/>
            <a:ext cx="6457099" cy="1323439"/>
          </a:xfrm>
          <a:prstGeom prst="rect">
            <a:avLst/>
          </a:prstGeom>
          <a:noFill/>
        </p:spPr>
        <p:txBody>
          <a:bodyPr wrap="square" rtlCol="0">
            <a:spAutoFit/>
          </a:bodyPr>
          <a:lstStyle/>
          <a:p>
            <a:pPr>
              <a:spcAft>
                <a:spcPts val="600"/>
              </a:spcAft>
            </a:pPr>
            <a:r>
              <a:rPr lang="fi-FI" sz="2000" b="1" dirty="0"/>
              <a:t>Ensihoitaja</a:t>
            </a:r>
            <a:r>
              <a:rPr lang="fi-FI" sz="2000" dirty="0"/>
              <a:t>: - Täysin järjetön päätös. Palvelun järjestäjän tulisi järjestää palvelut yhdenvertaisesti. Ilman muuta terveyshaittaa Iitissä ilmaantuu lakkautuksen takia, ennemmin tai myöhemmin</a:t>
            </a:r>
            <a:r>
              <a:rPr lang="fi-FI" dirty="0"/>
              <a:t>.</a:t>
            </a:r>
          </a:p>
        </p:txBody>
      </p:sp>
    </p:spTree>
    <p:extLst>
      <p:ext uri="{BB962C8B-B14F-4D97-AF65-F5344CB8AC3E}">
        <p14:creationId xmlns:p14="http://schemas.microsoft.com/office/powerpoint/2010/main" val="187006009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24CA8-9EEA-4C3D-BF40-C7EA61088E3C}"/>
              </a:ext>
            </a:extLst>
          </p:cNvPr>
          <p:cNvSpPr>
            <a:spLocks noGrp="1"/>
          </p:cNvSpPr>
          <p:nvPr>
            <p:ph type="title"/>
          </p:nvPr>
        </p:nvSpPr>
        <p:spPr>
          <a:xfrm>
            <a:off x="5214579" y="629266"/>
            <a:ext cx="6422849" cy="1676603"/>
          </a:xfrm>
        </p:spPr>
        <p:txBody>
          <a:bodyPr>
            <a:normAutofit/>
          </a:bodyPr>
          <a:lstStyle/>
          <a:p>
            <a:r>
              <a:rPr lang="fi-FI" dirty="0"/>
              <a:t>Linkit mielipidekirjoituksiin</a:t>
            </a:r>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227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939528B-1689-4DC9-B4E2-584820E8C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1" r="34668"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283EA740-F89C-4CDC-ACBD-42B571A3B7C9}"/>
              </a:ext>
            </a:extLst>
          </p:cNvPr>
          <p:cNvSpPr>
            <a:spLocks noGrp="1"/>
          </p:cNvSpPr>
          <p:nvPr>
            <p:ph idx="1"/>
          </p:nvPr>
        </p:nvSpPr>
        <p:spPr>
          <a:xfrm>
            <a:off x="5214581" y="2438400"/>
            <a:ext cx="6422848" cy="3785419"/>
          </a:xfrm>
        </p:spPr>
        <p:txBody>
          <a:bodyPr>
            <a:normAutofit/>
          </a:bodyPr>
          <a:lstStyle/>
          <a:p>
            <a:r>
              <a:rPr lang="fi-FI" sz="2000" dirty="0">
                <a:hlinkClick r:id="rId3"/>
              </a:rPr>
              <a:t>https://docs.google.com/document/d/1q-55BaanhM0_oFG-ml6h219eZViIxnS0bGVQguYmnoc/edit?usp=sharing</a:t>
            </a:r>
            <a:endParaRPr lang="fi-FI" sz="2000" dirty="0"/>
          </a:p>
          <a:p>
            <a:endParaRPr lang="fi-FI" sz="2000" dirty="0"/>
          </a:p>
          <a:p>
            <a:r>
              <a:rPr lang="fi-FI" sz="2000" dirty="0">
                <a:hlinkClick r:id="rId4"/>
              </a:rPr>
              <a:t>https://docs.google.com/document/d/14BhanBb-XUgKtDp-Vk9KQMY8NBQJ3GaECcryOSP2kqI/edit?usp=sharing</a:t>
            </a:r>
            <a:endParaRPr lang="fi-FI" sz="2000" dirty="0"/>
          </a:p>
          <a:p>
            <a:endParaRPr lang="fi-FI" sz="2000" dirty="0"/>
          </a:p>
        </p:txBody>
      </p:sp>
      <p:sp>
        <p:nvSpPr>
          <p:cNvPr id="4" name="Dian numeron paikkamerkki 3">
            <a:extLst>
              <a:ext uri="{FF2B5EF4-FFF2-40B4-BE49-F238E27FC236}">
                <a16:creationId xmlns:a16="http://schemas.microsoft.com/office/drawing/2014/main" id="{DA2DC5A5-2552-4535-8FF4-A8B8081F198C}"/>
              </a:ext>
            </a:extLst>
          </p:cNvPr>
          <p:cNvSpPr>
            <a:spLocks noGrp="1"/>
          </p:cNvSpPr>
          <p:nvPr>
            <p:ph type="sldNum" sz="quarter" idx="12"/>
          </p:nvPr>
        </p:nvSpPr>
        <p:spPr>
          <a:xfrm>
            <a:off x="615697" y="6356350"/>
            <a:ext cx="685800" cy="365125"/>
          </a:xfrm>
        </p:spPr>
        <p:txBody>
          <a:bodyPr>
            <a:normAutofit/>
          </a:bodyPr>
          <a:lstStyle/>
          <a:p>
            <a:pPr algn="l">
              <a:spcAft>
                <a:spcPts val="600"/>
              </a:spcAft>
            </a:pPr>
            <a:fld id="{8894C9A4-8BC7-4352-A243-DBBCEA8710BA}" type="slidenum">
              <a:rPr lang="fi-FI">
                <a:solidFill>
                  <a:srgbClr val="595959"/>
                </a:solidFill>
              </a:rPr>
              <a:pPr algn="l">
                <a:spcAft>
                  <a:spcPts val="600"/>
                </a:spcAft>
              </a:pPr>
              <a:t>14</a:t>
            </a:fld>
            <a:endParaRPr lang="fi-FI">
              <a:solidFill>
                <a:srgbClr val="595959"/>
              </a:solidFill>
            </a:endParaRPr>
          </a:p>
        </p:txBody>
      </p:sp>
      <p:sp>
        <p:nvSpPr>
          <p:cNvPr id="5" name="Tekstiruutu 4">
            <a:extLst>
              <a:ext uri="{FF2B5EF4-FFF2-40B4-BE49-F238E27FC236}">
                <a16:creationId xmlns:a16="http://schemas.microsoft.com/office/drawing/2014/main" id="{1B3FDF5B-3160-4F4E-8670-7743E7C71A3B}"/>
              </a:ext>
            </a:extLst>
          </p:cNvPr>
          <p:cNvSpPr txBox="1"/>
          <p:nvPr/>
        </p:nvSpPr>
        <p:spPr>
          <a:xfrm flipH="1">
            <a:off x="484632" y="6461563"/>
            <a:ext cx="4636008" cy="369332"/>
          </a:xfrm>
          <a:prstGeom prst="rect">
            <a:avLst/>
          </a:prstGeom>
          <a:noFill/>
        </p:spPr>
        <p:txBody>
          <a:bodyPr wrap="square" rtlCol="0">
            <a:spAutoFit/>
          </a:bodyPr>
          <a:lstStyle/>
          <a:p>
            <a:r>
              <a:rPr lang="fi-FI" dirty="0"/>
              <a:t>Kuva: Päijät-Hämeen pelastuslaitos</a:t>
            </a:r>
          </a:p>
        </p:txBody>
      </p:sp>
    </p:spTree>
    <p:extLst>
      <p:ext uri="{BB962C8B-B14F-4D97-AF65-F5344CB8AC3E}">
        <p14:creationId xmlns:p14="http://schemas.microsoft.com/office/powerpoint/2010/main" val="238929775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6D46DD-EFD7-4859-8716-BBEF38871CAB}"/>
              </a:ext>
            </a:extLst>
          </p:cNvPr>
          <p:cNvSpPr>
            <a:spLocks noGrp="1"/>
          </p:cNvSpPr>
          <p:nvPr>
            <p:ph type="title"/>
          </p:nvPr>
        </p:nvSpPr>
        <p:spPr>
          <a:xfrm>
            <a:off x="841249" y="365760"/>
            <a:ext cx="9912072" cy="1188404"/>
          </a:xfrm>
        </p:spPr>
        <p:txBody>
          <a:bodyPr>
            <a:normAutofit/>
          </a:bodyPr>
          <a:lstStyle/>
          <a:p>
            <a:r>
              <a:rPr lang="fi-FI"/>
              <a:t>Kunnanvaltuutettujen näkemyksiä</a:t>
            </a:r>
            <a:endParaRPr lang="fi-FI" dirty="0"/>
          </a:p>
        </p:txBody>
      </p:sp>
      <p:sp>
        <p:nvSpPr>
          <p:cNvPr id="20" name="Freeform: Shape 1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isällön paikkamerkki 2">
            <a:extLst>
              <a:ext uri="{FF2B5EF4-FFF2-40B4-BE49-F238E27FC236}">
                <a16:creationId xmlns:a16="http://schemas.microsoft.com/office/drawing/2014/main" id="{2DD3F434-75A9-4AAE-9F4F-632225F50B8D}"/>
              </a:ext>
            </a:extLst>
          </p:cNvPr>
          <p:cNvSpPr>
            <a:spLocks noGrp="1"/>
          </p:cNvSpPr>
          <p:nvPr>
            <p:ph idx="1"/>
          </p:nvPr>
        </p:nvSpPr>
        <p:spPr>
          <a:xfrm>
            <a:off x="841248" y="2174358"/>
            <a:ext cx="7731642" cy="4045467"/>
          </a:xfrm>
        </p:spPr>
        <p:txBody>
          <a:bodyPr anchor="t">
            <a:normAutofit/>
          </a:bodyPr>
          <a:lstStyle/>
          <a:p>
            <a:pPr marL="0" indent="0" fontAlgn="base">
              <a:buNone/>
            </a:pPr>
            <a:r>
              <a:rPr lang="fi-FI" sz="2200" dirty="0">
                <a:solidFill>
                  <a:schemeClr val="bg1"/>
                </a:solidFill>
              </a:rPr>
              <a:t>Lähetin haastattelupyynnön viidelle sattumanvaraisesti valitulle valtuutetulle. Sain kahdelta vastauksen 26.5.2020 klo 21.15 mennessä.</a:t>
            </a:r>
          </a:p>
          <a:p>
            <a:pPr marL="0" indent="0" fontAlgn="base">
              <a:buNone/>
            </a:pPr>
            <a:endParaRPr lang="fi-FI" sz="2200" dirty="0">
              <a:solidFill>
                <a:schemeClr val="bg1"/>
              </a:solidFill>
            </a:endParaRPr>
          </a:p>
          <a:p>
            <a:pPr marL="0" indent="0" fontAlgn="base">
              <a:buNone/>
            </a:pPr>
            <a:r>
              <a:rPr lang="fi-FI" sz="2200" dirty="0">
                <a:solidFill>
                  <a:schemeClr val="bg1"/>
                </a:solidFill>
              </a:rPr>
              <a:t>Markku Saarelman vastaukset; </a:t>
            </a:r>
            <a:r>
              <a:rPr lang="fi-FI" sz="2200" dirty="0">
                <a:solidFill>
                  <a:schemeClr val="bg1"/>
                </a:solidFill>
                <a:hlinkClick r:id="rId2"/>
              </a:rPr>
              <a:t>https://docs.google.com/document/d/1U6B_-y8-HFX1VVsvU0ieN2R3CJuRc4cUQAwxCezyoC8/edit?usp=sharing</a:t>
            </a:r>
            <a:endParaRPr lang="fi-FI" sz="2200" dirty="0">
              <a:solidFill>
                <a:schemeClr val="bg1"/>
              </a:solidFill>
            </a:endParaRPr>
          </a:p>
          <a:p>
            <a:pPr marL="0" indent="0" fontAlgn="base">
              <a:buNone/>
            </a:pPr>
            <a:endParaRPr lang="fi-FI" sz="2200" dirty="0">
              <a:solidFill>
                <a:schemeClr val="bg1"/>
              </a:solidFill>
            </a:endParaRPr>
          </a:p>
          <a:p>
            <a:pPr marL="0" indent="0" fontAlgn="base">
              <a:buNone/>
            </a:pPr>
            <a:r>
              <a:rPr lang="fi-FI" sz="2200" dirty="0">
                <a:solidFill>
                  <a:schemeClr val="bg1"/>
                </a:solidFill>
              </a:rPr>
              <a:t>Hannu Suhosen vastaukset: </a:t>
            </a:r>
            <a:r>
              <a:rPr lang="fi-FI" sz="2200" dirty="0">
                <a:solidFill>
                  <a:schemeClr val="bg1"/>
                </a:solidFill>
                <a:hlinkClick r:id="rId3"/>
              </a:rPr>
              <a:t>https://docs.google.com/document/d/1gvtmEb7jr2aTwgTIC_gos2tH55j16cV2YraztyDtcns/edit?usp=sharing</a:t>
            </a:r>
            <a:endParaRPr lang="fi-FI" sz="2200" dirty="0">
              <a:solidFill>
                <a:schemeClr val="bg1"/>
              </a:solidFill>
            </a:endParaRPr>
          </a:p>
          <a:p>
            <a:pPr marL="0" indent="0" fontAlgn="base">
              <a:buNone/>
            </a:pPr>
            <a:endParaRPr lang="fi-FI" sz="2200" dirty="0">
              <a:solidFill>
                <a:schemeClr val="bg1"/>
              </a:solidFill>
            </a:endParaRPr>
          </a:p>
        </p:txBody>
      </p:sp>
      <p:sp>
        <p:nvSpPr>
          <p:cNvPr id="4" name="Dian numeron paikkamerkki 3">
            <a:extLst>
              <a:ext uri="{FF2B5EF4-FFF2-40B4-BE49-F238E27FC236}">
                <a16:creationId xmlns:a16="http://schemas.microsoft.com/office/drawing/2014/main" id="{AD396B94-38F3-4813-8D9F-F61F0E7D05F4}"/>
              </a:ext>
            </a:extLst>
          </p:cNvPr>
          <p:cNvSpPr>
            <a:spLocks noGrp="1"/>
          </p:cNvSpPr>
          <p:nvPr>
            <p:ph type="sldNum" sz="quarter" idx="12"/>
          </p:nvPr>
        </p:nvSpPr>
        <p:spPr>
          <a:xfrm>
            <a:off x="8872538" y="6356350"/>
            <a:ext cx="2481262" cy="365125"/>
          </a:xfrm>
        </p:spPr>
        <p:txBody>
          <a:bodyPr>
            <a:normAutofit/>
          </a:bodyPr>
          <a:lstStyle/>
          <a:p>
            <a:pPr>
              <a:spcAft>
                <a:spcPts val="600"/>
              </a:spcAft>
            </a:pPr>
            <a:fld id="{8894C9A4-8BC7-4352-A243-DBBCEA8710BA}" type="slidenum">
              <a:rPr lang="fi-FI">
                <a:solidFill>
                  <a:schemeClr val="tx1">
                    <a:alpha val="80000"/>
                  </a:schemeClr>
                </a:solidFill>
              </a:rPr>
              <a:pPr>
                <a:spcAft>
                  <a:spcPts val="600"/>
                </a:spcAft>
              </a:pPr>
              <a:t>15</a:t>
            </a:fld>
            <a:endParaRPr lang="fi-FI">
              <a:solidFill>
                <a:schemeClr val="tx1">
                  <a:alpha val="80000"/>
                </a:schemeClr>
              </a:solidFill>
            </a:endParaRPr>
          </a:p>
        </p:txBody>
      </p:sp>
    </p:spTree>
    <p:extLst>
      <p:ext uri="{BB962C8B-B14F-4D97-AF65-F5344CB8AC3E}">
        <p14:creationId xmlns:p14="http://schemas.microsoft.com/office/powerpoint/2010/main" val="11820551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D6ED84-FAF1-4521-99C4-01420FDA3D74}"/>
              </a:ext>
            </a:extLst>
          </p:cNvPr>
          <p:cNvSpPr>
            <a:spLocks noGrp="1"/>
          </p:cNvSpPr>
          <p:nvPr>
            <p:ph type="title"/>
          </p:nvPr>
        </p:nvSpPr>
        <p:spPr>
          <a:xfrm>
            <a:off x="841249" y="365760"/>
            <a:ext cx="9912072" cy="1188404"/>
          </a:xfrm>
        </p:spPr>
        <p:txBody>
          <a:bodyPr>
            <a:normAutofit/>
          </a:bodyPr>
          <a:lstStyle/>
          <a:p>
            <a:r>
              <a:rPr lang="fi-FI" dirty="0"/>
              <a:t>Ensihoitajat ja paloviranomainen kertovat:</a:t>
            </a:r>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isällön paikkamerkki 2">
            <a:extLst>
              <a:ext uri="{FF2B5EF4-FFF2-40B4-BE49-F238E27FC236}">
                <a16:creationId xmlns:a16="http://schemas.microsoft.com/office/drawing/2014/main" id="{7033ABBF-7B61-4467-B600-E1E619FA00AF}"/>
              </a:ext>
            </a:extLst>
          </p:cNvPr>
          <p:cNvSpPr>
            <a:spLocks noGrp="1"/>
          </p:cNvSpPr>
          <p:nvPr>
            <p:ph idx="1"/>
          </p:nvPr>
        </p:nvSpPr>
        <p:spPr>
          <a:xfrm>
            <a:off x="841247" y="2174358"/>
            <a:ext cx="7931277" cy="4317882"/>
          </a:xfrm>
        </p:spPr>
        <p:txBody>
          <a:bodyPr anchor="t">
            <a:normAutofit lnSpcReduction="10000"/>
          </a:bodyPr>
          <a:lstStyle/>
          <a:p>
            <a:r>
              <a:rPr lang="fi-FI" sz="2000" dirty="0">
                <a:solidFill>
                  <a:schemeClr val="bg1"/>
                </a:solidFill>
              </a:rPr>
              <a:t>Sain haastateltua useita eri ensihoitajia ja paloviranomaisia.</a:t>
            </a:r>
          </a:p>
          <a:p>
            <a:r>
              <a:rPr lang="fi-FI" sz="2000" dirty="0">
                <a:solidFill>
                  <a:schemeClr val="bg1"/>
                </a:solidFill>
              </a:rPr>
              <a:t>Kaikki kertoivat saman tarinan: Päijät-Hämeen pelastuslaitoksen ja Phhykyn välillä on pahoja jännitteitä, jotka johtuvat yhdestä Phhykyn työntekijästä, joka on johtoasemassa. Haastatellut henkilöt väittävät, että henkilö sortaa pelastuslaitosta. Henkilö haluaa rakentaa ”omaa valtakuntaa” ensihoidon suhteen. Haastatellut epäilevät, että tällä toimijoiden välisellä jännitteellä saattoi olla myös merkitystä Iitin yöpäivystyksen lopettamiseen. Phhykyn työntekijä halusi sortaa pelastuslaitosta vähentämällä heidän operoiman ambulanssin valmiutta. Todellisuudessa Phhyky olisi voinut itse lakkauttaa omia autojaan, mutta Iitin ambulanssi joutui tulilinjalle luultavasti jännitteiden takia, ainakin osasyynä.</a:t>
            </a:r>
          </a:p>
          <a:p>
            <a:r>
              <a:rPr lang="fi-FI" sz="2000" dirty="0">
                <a:solidFill>
                  <a:schemeClr val="bg1"/>
                </a:solidFill>
              </a:rPr>
              <a:t>Ilmeni myös tieto, että Iitin alueen vasteajat eivät ole toteutuneet edes ennen lakkautusta, mutta asiaan ei ole puututtu. Päätettiin kuitenkin lakkauttaa yöpäivystys, vaikka aikoja ei saavutettu edes aikaisemmin!</a:t>
            </a:r>
          </a:p>
          <a:p>
            <a:endParaRPr lang="fi-FI" sz="2000" dirty="0">
              <a:solidFill>
                <a:schemeClr val="bg1"/>
              </a:solidFill>
            </a:endParaRPr>
          </a:p>
          <a:p>
            <a:endParaRPr lang="fi-FI" sz="2000" dirty="0">
              <a:solidFill>
                <a:schemeClr val="bg1"/>
              </a:solidFill>
            </a:endParaRPr>
          </a:p>
        </p:txBody>
      </p:sp>
      <p:sp>
        <p:nvSpPr>
          <p:cNvPr id="4" name="Dian numeron paikkamerkki 3">
            <a:extLst>
              <a:ext uri="{FF2B5EF4-FFF2-40B4-BE49-F238E27FC236}">
                <a16:creationId xmlns:a16="http://schemas.microsoft.com/office/drawing/2014/main" id="{DD9D3BF8-A878-4473-AF92-694A67EB5A9B}"/>
              </a:ext>
            </a:extLst>
          </p:cNvPr>
          <p:cNvSpPr>
            <a:spLocks noGrp="1"/>
          </p:cNvSpPr>
          <p:nvPr>
            <p:ph type="sldNum" sz="quarter" idx="12"/>
          </p:nvPr>
        </p:nvSpPr>
        <p:spPr>
          <a:xfrm>
            <a:off x="8872538" y="6356350"/>
            <a:ext cx="2481262" cy="365125"/>
          </a:xfrm>
        </p:spPr>
        <p:txBody>
          <a:bodyPr>
            <a:normAutofit/>
          </a:bodyPr>
          <a:lstStyle/>
          <a:p>
            <a:pPr>
              <a:spcAft>
                <a:spcPts val="600"/>
              </a:spcAft>
            </a:pPr>
            <a:fld id="{8894C9A4-8BC7-4352-A243-DBBCEA8710BA}" type="slidenum">
              <a:rPr lang="fi-FI">
                <a:solidFill>
                  <a:schemeClr val="tx1">
                    <a:alpha val="80000"/>
                  </a:schemeClr>
                </a:solidFill>
              </a:rPr>
              <a:pPr>
                <a:spcAft>
                  <a:spcPts val="600"/>
                </a:spcAft>
              </a:pPr>
              <a:t>16</a:t>
            </a:fld>
            <a:endParaRPr lang="fi-FI">
              <a:solidFill>
                <a:schemeClr val="tx1">
                  <a:alpha val="80000"/>
                </a:schemeClr>
              </a:solidFill>
            </a:endParaRPr>
          </a:p>
        </p:txBody>
      </p:sp>
    </p:spTree>
    <p:extLst>
      <p:ext uri="{BB962C8B-B14F-4D97-AF65-F5344CB8AC3E}">
        <p14:creationId xmlns:p14="http://schemas.microsoft.com/office/powerpoint/2010/main" val="248166779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D4D68C8-1551-4E2B-BD6B-6AE8A5986076}"/>
              </a:ext>
            </a:extLst>
          </p:cNvPr>
          <p:cNvSpPr/>
          <p:nvPr/>
        </p:nvSpPr>
        <p:spPr>
          <a:xfrm>
            <a:off x="717755" y="5594555"/>
            <a:ext cx="6607277" cy="98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useBgFill="1">
        <p:nvSpPr>
          <p:cNvPr id="32" name="Rectangle 3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Otsikko 1">
            <a:extLst>
              <a:ext uri="{FF2B5EF4-FFF2-40B4-BE49-F238E27FC236}">
                <a16:creationId xmlns:a16="http://schemas.microsoft.com/office/drawing/2014/main" id="{D1D6ED84-FAF1-4521-99C4-01420FDA3D74}"/>
              </a:ext>
            </a:extLst>
          </p:cNvPr>
          <p:cNvSpPr>
            <a:spLocks noGrp="1"/>
          </p:cNvSpPr>
          <p:nvPr>
            <p:ph type="title"/>
          </p:nvPr>
        </p:nvSpPr>
        <p:spPr>
          <a:xfrm>
            <a:off x="841248" y="475488"/>
            <a:ext cx="10515600" cy="1197864"/>
          </a:xfrm>
        </p:spPr>
        <p:txBody>
          <a:bodyPr>
            <a:normAutofit/>
          </a:bodyPr>
          <a:lstStyle/>
          <a:p>
            <a:r>
              <a:rPr lang="fi-FI"/>
              <a:t>Adressin allekirjoittaiden kommentteja:</a:t>
            </a:r>
          </a:p>
        </p:txBody>
      </p:sp>
      <p:cxnSp>
        <p:nvCxnSpPr>
          <p:cNvPr id="34" name="Straight Connector 3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7033ABBF-7B61-4467-B600-E1E619FA00AF}"/>
              </a:ext>
            </a:extLst>
          </p:cNvPr>
          <p:cNvSpPr>
            <a:spLocks noGrp="1"/>
          </p:cNvSpPr>
          <p:nvPr>
            <p:ph idx="1"/>
          </p:nvPr>
        </p:nvSpPr>
        <p:spPr>
          <a:xfrm>
            <a:off x="7880494" y="1549122"/>
            <a:ext cx="3822192" cy="4169664"/>
          </a:xfrm>
        </p:spPr>
        <p:txBody>
          <a:bodyPr anchor="t">
            <a:normAutofit lnSpcReduction="10000"/>
          </a:bodyPr>
          <a:lstStyle/>
          <a:p>
            <a:endParaRPr lang="fi-FI" sz="1400" dirty="0"/>
          </a:p>
          <a:p>
            <a:r>
              <a:rPr lang="fi-FI" sz="1400" dirty="0"/>
              <a:t>Itsekin Iitin Ambulanssia yöllä tarvinneena, onnekseni yöpäivystys oli KAUSALASSA siis IITISSÄ ! Päättäjät ottakaa maalaisjärki nyt jo vihdoinkin käyttöön ! ! !</a:t>
            </a:r>
          </a:p>
          <a:p>
            <a:r>
              <a:rPr lang="fi-FI" sz="1400" dirty="0"/>
              <a:t>Mikäli tämän ensihoidon puutteen takia perheeni jollekin jäsenelle tapahtuu jotain, on aivan varmasti oikeusprosessi päättäjiä kohtaan edessä!</a:t>
            </a:r>
          </a:p>
          <a:p>
            <a:r>
              <a:rPr lang="fi-FI" sz="1400" dirty="0"/>
              <a:t>Mökkeilevänä "Iittiläisenä" ambulanssin yöpäivystyksen poistaminen on aivan järjetön päätös. Muutenkin välimatkat pitkähköjä, niin mietityttää, että mistä/kuinka nopeasti apu saapuu paikalla hätätilanteessa. Huoli suurin oman 3v tyttären vuoksi.</a:t>
            </a:r>
          </a:p>
          <a:p>
            <a:r>
              <a:rPr lang="fi-FI" sz="1400" dirty="0"/>
              <a:t>Miten esim. infarkti- tai aivoverenvuotopotilaalle taataan riittävän nopea avun/hoidon saanti?!? Eikö 20-30 min. ala olla rajamailla hapensaannissa aivoille, niiden vaurioitumatta!</a:t>
            </a:r>
          </a:p>
          <a:p>
            <a:endParaRPr lang="fi-FI" sz="1200" dirty="0"/>
          </a:p>
        </p:txBody>
      </p:sp>
      <p:sp>
        <p:nvSpPr>
          <p:cNvPr id="4" name="Dian numeron paikkamerkki 3">
            <a:extLst>
              <a:ext uri="{FF2B5EF4-FFF2-40B4-BE49-F238E27FC236}">
                <a16:creationId xmlns:a16="http://schemas.microsoft.com/office/drawing/2014/main" id="{DD9D3BF8-A878-4473-AF92-694A67EB5A9B}"/>
              </a:ext>
            </a:extLst>
          </p:cNvPr>
          <p:cNvSpPr>
            <a:spLocks noGrp="1"/>
          </p:cNvSpPr>
          <p:nvPr>
            <p:ph type="sldNum" sz="quarter" idx="12"/>
          </p:nvPr>
        </p:nvSpPr>
        <p:spPr>
          <a:xfrm>
            <a:off x="10534650" y="6356350"/>
            <a:ext cx="819150" cy="365125"/>
          </a:xfrm>
        </p:spPr>
        <p:txBody>
          <a:bodyPr>
            <a:normAutofit/>
          </a:bodyPr>
          <a:lstStyle/>
          <a:p>
            <a:pPr>
              <a:spcAft>
                <a:spcPts val="600"/>
              </a:spcAft>
            </a:pPr>
            <a:fld id="{8894C9A4-8BC7-4352-A243-DBBCEA8710BA}" type="slidenum">
              <a:rPr lang="fi-FI">
                <a:solidFill>
                  <a:schemeClr val="tx1">
                    <a:alpha val="80000"/>
                  </a:schemeClr>
                </a:solidFill>
              </a:rPr>
              <a:pPr>
                <a:spcAft>
                  <a:spcPts val="600"/>
                </a:spcAft>
              </a:pPr>
              <a:t>17</a:t>
            </a:fld>
            <a:endParaRPr lang="fi-FI">
              <a:solidFill>
                <a:schemeClr val="tx1">
                  <a:alpha val="80000"/>
                </a:schemeClr>
              </a:solidFill>
            </a:endParaRPr>
          </a:p>
        </p:txBody>
      </p:sp>
      <p:graphicFrame>
        <p:nvGraphicFramePr>
          <p:cNvPr id="6" name="Taulukko 5">
            <a:extLst>
              <a:ext uri="{FF2B5EF4-FFF2-40B4-BE49-F238E27FC236}">
                <a16:creationId xmlns:a16="http://schemas.microsoft.com/office/drawing/2014/main" id="{9B2DF3D2-A1C3-433E-879B-1BE7617A1663}"/>
              </a:ext>
            </a:extLst>
          </p:cNvPr>
          <p:cNvGraphicFramePr>
            <a:graphicFrameLocks noGrp="1"/>
          </p:cNvGraphicFramePr>
          <p:nvPr>
            <p:extLst>
              <p:ext uri="{D42A27DB-BD31-4B8C-83A1-F6EECF244321}">
                <p14:modId xmlns:p14="http://schemas.microsoft.com/office/powerpoint/2010/main" val="2600344605"/>
              </p:ext>
            </p:extLst>
          </p:nvPr>
        </p:nvGraphicFramePr>
        <p:xfrm>
          <a:off x="835152" y="1533907"/>
          <a:ext cx="6217920" cy="3983811"/>
        </p:xfrm>
        <a:graphic>
          <a:graphicData uri="http://schemas.openxmlformats.org/drawingml/2006/table">
            <a:tbl>
              <a:tblPr>
                <a:tableStyleId>{3B4B98B0-60AC-42C2-AFA5-B58CD77FA1E5}</a:tableStyleId>
              </a:tblPr>
              <a:tblGrid>
                <a:gridCol w="6217920">
                  <a:extLst>
                    <a:ext uri="{9D8B030D-6E8A-4147-A177-3AD203B41FA5}">
                      <a16:colId xmlns:a16="http://schemas.microsoft.com/office/drawing/2014/main" val="165573800"/>
                    </a:ext>
                  </a:extLst>
                </a:gridCol>
              </a:tblGrid>
              <a:tr h="3983811">
                <a:tc>
                  <a:txBody>
                    <a:bodyPr/>
                    <a:lstStyle/>
                    <a:p>
                      <a:pPr fontAlgn="t"/>
                      <a:br>
                        <a:rPr lang="fi-FI" sz="2200" dirty="0">
                          <a:solidFill>
                            <a:schemeClr val="tx1"/>
                          </a:solidFill>
                          <a:effectLst/>
                        </a:rPr>
                      </a:br>
                      <a:r>
                        <a:rPr lang="fi-FI" sz="2200" dirty="0">
                          <a:solidFill>
                            <a:schemeClr val="tx1"/>
                          </a:solidFill>
                          <a:effectLst/>
                        </a:rPr>
                        <a:t>Ympärivuorokautinen ambulanssipäivystys takaisin Iittiin! Iittiä koskevat päätökset tulee avata ja perusteellisesti selvittää, myös kuntalaisille, eikä läpirunnomalla jyrätä salaa.</a:t>
                      </a:r>
                    </a:p>
                    <a:p>
                      <a:pPr fontAlgn="t"/>
                      <a:endParaRPr lang="fi-FI" sz="2200" dirty="0">
                        <a:solidFill>
                          <a:schemeClr val="tx1"/>
                        </a:solidFill>
                        <a:effectLst/>
                      </a:endParaRPr>
                    </a:p>
                    <a:p>
                      <a:pPr fontAlgn="t"/>
                      <a:r>
                        <a:rPr lang="fi-FI" sz="2200" b="0" kern="1200" dirty="0">
                          <a:solidFill>
                            <a:schemeClr val="tx1"/>
                          </a:solidFill>
                          <a:effectLst/>
                        </a:rPr>
                        <a:t>Asun Iitissä noin 8kk vuodesta, olisi huonoa jos kunnassa ei olisi 24/7 ambulanssi päivystystä. Olen jopa harkinnut muuttamista kuntaan, mutta nyt täytyy asia arvioida uudelleen.</a:t>
                      </a:r>
                      <a:endParaRPr lang="fi-FI" sz="2200" dirty="0">
                        <a:solidFill>
                          <a:schemeClr val="tx1"/>
                        </a:solidFill>
                        <a:effectLst/>
                      </a:endParaRPr>
                    </a:p>
                  </a:txBody>
                  <a:tcPr marL="186211" marR="186211" marT="93105" marB="93105"/>
                </a:tc>
                <a:extLst>
                  <a:ext uri="{0D108BD9-81ED-4DB2-BD59-A6C34878D82A}">
                    <a16:rowId xmlns:a16="http://schemas.microsoft.com/office/drawing/2014/main" val="2201774034"/>
                  </a:ext>
                </a:extLst>
              </a:tr>
            </a:tbl>
          </a:graphicData>
        </a:graphic>
      </p:graphicFrame>
      <p:sp>
        <p:nvSpPr>
          <p:cNvPr id="7" name="Tekstiruutu 6">
            <a:extLst>
              <a:ext uri="{FF2B5EF4-FFF2-40B4-BE49-F238E27FC236}">
                <a16:creationId xmlns:a16="http://schemas.microsoft.com/office/drawing/2014/main" id="{DC767773-B7D3-4B0B-9AF3-E05C205FD0C7}"/>
              </a:ext>
            </a:extLst>
          </p:cNvPr>
          <p:cNvSpPr txBox="1"/>
          <p:nvPr/>
        </p:nvSpPr>
        <p:spPr>
          <a:xfrm>
            <a:off x="350360" y="5592091"/>
            <a:ext cx="7730306" cy="120032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i-FI" dirty="0"/>
              <a:t>Ambulanssin yöpäivystyksen lakkauttamisen seurauksena useat henkilöt epäröivät nyt Iittiin muuttamista. Lakkautus toi kunnalle erittäin negatiivista mainetta. Kunnalta jää huomattavia verorahoja saamatta, jos henkilöt eivät muutakaan Iittiin.</a:t>
            </a:r>
          </a:p>
        </p:txBody>
      </p:sp>
      <p:sp>
        <p:nvSpPr>
          <p:cNvPr id="10" name="Tekstiruutu 9">
            <a:extLst>
              <a:ext uri="{FF2B5EF4-FFF2-40B4-BE49-F238E27FC236}">
                <a16:creationId xmlns:a16="http://schemas.microsoft.com/office/drawing/2014/main" id="{EC355AAA-2C6D-47CE-A8A1-957B3159D62B}"/>
              </a:ext>
            </a:extLst>
          </p:cNvPr>
          <p:cNvSpPr txBox="1"/>
          <p:nvPr/>
        </p:nvSpPr>
        <p:spPr>
          <a:xfrm>
            <a:off x="3553724" y="205348"/>
            <a:ext cx="8148962" cy="369332"/>
          </a:xfrm>
          <a:prstGeom prst="rect">
            <a:avLst/>
          </a:prstGeom>
          <a:noFill/>
        </p:spPr>
        <p:txBody>
          <a:bodyPr wrap="none" rtlCol="0">
            <a:spAutoFit/>
          </a:bodyPr>
          <a:lstStyle/>
          <a:p>
            <a:r>
              <a:rPr lang="fi-FI" dirty="0"/>
              <a:t>ADRESSI TÄÄLLÄ: </a:t>
            </a:r>
            <a:r>
              <a:rPr lang="fi-FI" sz="800" dirty="0">
                <a:hlinkClick r:id="rId2"/>
              </a:rPr>
              <a:t>https://www.adressit.com/vaatimus_iitin_ambulanssin_ph323_yopaivystyksen_palauttamiseksi_ja_peruspalvelujen_hyvan_saatavuuden_takaamiseks</a:t>
            </a:r>
            <a:endParaRPr lang="fi-FI" sz="800" dirty="0"/>
          </a:p>
        </p:txBody>
      </p:sp>
    </p:spTree>
    <p:extLst>
      <p:ext uri="{BB962C8B-B14F-4D97-AF65-F5344CB8AC3E}">
        <p14:creationId xmlns:p14="http://schemas.microsoft.com/office/powerpoint/2010/main" val="2061689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99589B-95C0-466B-804D-276925B05444}"/>
              </a:ext>
            </a:extLst>
          </p:cNvPr>
          <p:cNvSpPr>
            <a:spLocks noGrp="1"/>
          </p:cNvSpPr>
          <p:nvPr>
            <p:ph type="title"/>
          </p:nvPr>
        </p:nvSpPr>
        <p:spPr>
          <a:xfrm>
            <a:off x="4965430" y="629268"/>
            <a:ext cx="6586491" cy="1286160"/>
          </a:xfrm>
        </p:spPr>
        <p:txBody>
          <a:bodyPr anchor="b">
            <a:normAutofit/>
          </a:bodyPr>
          <a:lstStyle/>
          <a:p>
            <a:r>
              <a:rPr lang="fi-FI"/>
              <a:t>Yhteenveto</a:t>
            </a:r>
          </a:p>
        </p:txBody>
      </p:sp>
      <p:sp>
        <p:nvSpPr>
          <p:cNvPr id="3" name="Sisällön paikkamerkki 2">
            <a:extLst>
              <a:ext uri="{FF2B5EF4-FFF2-40B4-BE49-F238E27FC236}">
                <a16:creationId xmlns:a16="http://schemas.microsoft.com/office/drawing/2014/main" id="{607472CA-313E-403D-8E8A-C904B3BC1FDA}"/>
              </a:ext>
            </a:extLst>
          </p:cNvPr>
          <p:cNvSpPr>
            <a:spLocks noGrp="1"/>
          </p:cNvSpPr>
          <p:nvPr>
            <p:ph idx="1"/>
          </p:nvPr>
        </p:nvSpPr>
        <p:spPr>
          <a:xfrm>
            <a:off x="4965431" y="2438400"/>
            <a:ext cx="6586489" cy="3785419"/>
          </a:xfrm>
        </p:spPr>
        <p:txBody>
          <a:bodyPr>
            <a:normAutofit lnSpcReduction="10000"/>
          </a:bodyPr>
          <a:lstStyle/>
          <a:p>
            <a:pPr marL="0" indent="0">
              <a:buNone/>
            </a:pPr>
            <a:r>
              <a:rPr lang="fi-FI" sz="2000" dirty="0"/>
              <a:t>Valtuutettujen näkemyksiä sain kovin vähän. Itseäni ihmetytti se, että osa valtuutetuista suhtautui ensihoitoasiaan välinpitämättömästi. Kunnan olisi mielestäni pitänyt toimia aktiivisemmin ja keskittyä olennaisiin asioihin.</a:t>
            </a:r>
          </a:p>
          <a:p>
            <a:pPr marL="0" indent="0">
              <a:buNone/>
            </a:pPr>
            <a:r>
              <a:rPr lang="fi-FI" sz="2000" dirty="0"/>
              <a:t>Hyvinvointiyhtymän toiminta on täysin kelvotonta. Ilmeni valehtelua valehtelun perään. </a:t>
            </a:r>
          </a:p>
          <a:p>
            <a:pPr marL="0" indent="0">
              <a:buNone/>
            </a:pPr>
            <a:r>
              <a:rPr lang="fi-FI" sz="2000" dirty="0"/>
              <a:t>Iitin yöpäivystyksen osalta ei voi/voinut tehdä muuta, kuin pitää kovaa meteliä, valittaa ja kerätä adressia. Johtaminen hyvinvointiyhtymässä on kaaoksessa.</a:t>
            </a:r>
          </a:p>
          <a:p>
            <a:pPr marL="0" indent="0">
              <a:buNone/>
            </a:pPr>
            <a:r>
              <a:rPr lang="fi-FI" sz="2000" dirty="0"/>
              <a:t>Ensihoitajien ja paloviranomaisten kommentit tuovat julki todellisen tilanteen, - se ei ole hyvä.</a:t>
            </a:r>
          </a:p>
          <a:p>
            <a:pPr marL="0" indent="0">
              <a:buNone/>
            </a:pPr>
            <a:r>
              <a:rPr lang="fi-FI" sz="2000" dirty="0"/>
              <a:t>Asiantuntijalausuntojen perusteella, yöpäivystyksen lakkautus voi aiheuttaa terveyshaittaa.</a:t>
            </a:r>
          </a:p>
        </p:txBody>
      </p:sp>
      <p:pic>
        <p:nvPicPr>
          <p:cNvPr id="2050" name="Picture 2">
            <a:extLst>
              <a:ext uri="{FF2B5EF4-FFF2-40B4-BE49-F238E27FC236}">
                <a16:creationId xmlns:a16="http://schemas.microsoft.com/office/drawing/2014/main" id="{3A52D48D-038A-4CFB-8FFA-36E01EFEA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 r="316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2"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181DC"/>
            </a:solidFill>
          </a:ln>
        </p:spPr>
        <p:style>
          <a:lnRef idx="1">
            <a:schemeClr val="accent1"/>
          </a:lnRef>
          <a:fillRef idx="0">
            <a:schemeClr val="accent1"/>
          </a:fillRef>
          <a:effectRef idx="0">
            <a:schemeClr val="accent1"/>
          </a:effectRef>
          <a:fontRef idx="minor">
            <a:schemeClr val="tx1"/>
          </a:fontRef>
        </p:style>
      </p:cxnSp>
      <p:sp>
        <p:nvSpPr>
          <p:cNvPr id="4" name="Dian numeron paikkamerkki 3">
            <a:extLst>
              <a:ext uri="{FF2B5EF4-FFF2-40B4-BE49-F238E27FC236}">
                <a16:creationId xmlns:a16="http://schemas.microsoft.com/office/drawing/2014/main" id="{A4FA6D1B-FEF3-48C6-8EE9-6769D37036D2}"/>
              </a:ext>
            </a:extLst>
          </p:cNvPr>
          <p:cNvSpPr>
            <a:spLocks noGrp="1"/>
          </p:cNvSpPr>
          <p:nvPr>
            <p:ph type="sldNum" sz="quarter" idx="12"/>
          </p:nvPr>
        </p:nvSpPr>
        <p:spPr>
          <a:xfrm>
            <a:off x="10167042" y="6356350"/>
            <a:ext cx="1186758" cy="365125"/>
          </a:xfrm>
        </p:spPr>
        <p:txBody>
          <a:bodyPr>
            <a:normAutofit/>
          </a:bodyPr>
          <a:lstStyle/>
          <a:p>
            <a:pPr>
              <a:spcAft>
                <a:spcPts val="600"/>
              </a:spcAft>
            </a:pPr>
            <a:fld id="{8894C9A4-8BC7-4352-A243-DBBCEA8710BA}" type="slidenum">
              <a:rPr lang="fi-FI" smtClean="0"/>
              <a:pPr>
                <a:spcAft>
                  <a:spcPts val="600"/>
                </a:spcAft>
              </a:pPr>
              <a:t>18</a:t>
            </a:fld>
            <a:endParaRPr lang="fi-FI"/>
          </a:p>
        </p:txBody>
      </p:sp>
    </p:spTree>
    <p:extLst>
      <p:ext uri="{BB962C8B-B14F-4D97-AF65-F5344CB8AC3E}">
        <p14:creationId xmlns:p14="http://schemas.microsoft.com/office/powerpoint/2010/main" val="34847250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Kuva 4">
            <a:extLst>
              <a:ext uri="{FF2B5EF4-FFF2-40B4-BE49-F238E27FC236}">
                <a16:creationId xmlns:a16="http://schemas.microsoft.com/office/drawing/2014/main" id="{0F1E4093-5DFD-4593-A0DB-F473284DFD39}"/>
              </a:ext>
            </a:extLst>
          </p:cNvPr>
          <p:cNvPicPr>
            <a:picLocks noChangeAspect="1"/>
          </p:cNvPicPr>
          <p:nvPr/>
        </p:nvPicPr>
        <p:blipFill rotWithShape="1">
          <a:blip r:embed="rId2"/>
          <a:srcRect l="16321" r="28591"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 name="Arc 2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AEFC56D7-DAF2-483E-9E63-8A8FA4D6EED4}"/>
              </a:ext>
            </a:extLst>
          </p:cNvPr>
          <p:cNvSpPr>
            <a:spLocks noGrp="1"/>
          </p:cNvSpPr>
          <p:nvPr>
            <p:ph type="title"/>
          </p:nvPr>
        </p:nvSpPr>
        <p:spPr>
          <a:xfrm>
            <a:off x="5827048" y="444272"/>
            <a:ext cx="5721484" cy="1325563"/>
          </a:xfrm>
        </p:spPr>
        <p:txBody>
          <a:bodyPr>
            <a:normAutofit/>
          </a:bodyPr>
          <a:lstStyle/>
          <a:p>
            <a:r>
              <a:rPr lang="fi-FI"/>
              <a:t>Lähteet</a:t>
            </a:r>
            <a:endParaRPr lang="fi-FI" dirty="0"/>
          </a:p>
        </p:txBody>
      </p:sp>
      <p:sp>
        <p:nvSpPr>
          <p:cNvPr id="3" name="Sisällön paikkamerkki 2">
            <a:extLst>
              <a:ext uri="{FF2B5EF4-FFF2-40B4-BE49-F238E27FC236}">
                <a16:creationId xmlns:a16="http://schemas.microsoft.com/office/drawing/2014/main" id="{C019CCA4-F1E6-4A64-883D-961B2091C835}"/>
              </a:ext>
            </a:extLst>
          </p:cNvPr>
          <p:cNvSpPr>
            <a:spLocks noGrp="1"/>
          </p:cNvSpPr>
          <p:nvPr>
            <p:ph idx="1"/>
          </p:nvPr>
        </p:nvSpPr>
        <p:spPr>
          <a:xfrm>
            <a:off x="5827048" y="1904772"/>
            <a:ext cx="5721484" cy="4351338"/>
          </a:xfrm>
        </p:spPr>
        <p:txBody>
          <a:bodyPr>
            <a:normAutofit/>
          </a:bodyPr>
          <a:lstStyle/>
          <a:p>
            <a:r>
              <a:rPr lang="fi-FI" sz="1800"/>
              <a:t>Ensihoitajat ja paloviranomainen</a:t>
            </a:r>
          </a:p>
          <a:p>
            <a:r>
              <a:rPr lang="fi-FI" sz="1800"/>
              <a:t>Etelä-Suomen Sanomat: </a:t>
            </a:r>
            <a:r>
              <a:rPr lang="fi-FI" sz="1800">
                <a:hlinkClick r:id="rId3"/>
              </a:rPr>
              <a:t>https://www.ess.fi/paikalliset/1810770</a:t>
            </a:r>
            <a:endParaRPr lang="fi-FI" sz="1800"/>
          </a:p>
          <a:p>
            <a:r>
              <a:rPr lang="fi-FI" sz="1800"/>
              <a:t>Iitinseutu, viikon 19, 20 ja 21 painokset.</a:t>
            </a:r>
          </a:p>
          <a:p>
            <a:r>
              <a:rPr lang="fi-FI" sz="1800"/>
              <a:t>Kouvolan Sanomat </a:t>
            </a:r>
            <a:r>
              <a:rPr lang="fi-FI" sz="1800">
                <a:hlinkClick r:id="rId4"/>
              </a:rPr>
              <a:t>https://kouvolansanomat.fi/uutiset/lahella/320576fa-274f-4c82-86fb-7b1391998cd4</a:t>
            </a:r>
            <a:r>
              <a:rPr lang="fi-FI" sz="1800"/>
              <a:t> ja </a:t>
            </a:r>
            <a:r>
              <a:rPr lang="fi-FI" sz="1800">
                <a:hlinkClick r:id="rId5"/>
              </a:rPr>
              <a:t>https://kouvolansanomat.fi/uutiset/lahella/da6f3531-f67e-4c01-9e01-ef2f8c57a25b</a:t>
            </a:r>
            <a:endParaRPr lang="fi-FI" sz="1800"/>
          </a:p>
          <a:p>
            <a:r>
              <a:rPr lang="fi-FI" sz="1800"/>
              <a:t>Lääkärilehti, lääkäri P. Saloheimo</a:t>
            </a:r>
          </a:p>
          <a:p>
            <a:r>
              <a:rPr lang="fi-FI" sz="1800"/>
              <a:t>Päijät-Hämeen Hyvinvointikuntayhtymä</a:t>
            </a:r>
          </a:p>
          <a:p>
            <a:r>
              <a:rPr lang="fi-FI" sz="1800"/>
              <a:t>Päijät-Hämeen Pelastuslaitos PHPELA</a:t>
            </a:r>
          </a:p>
          <a:p>
            <a:r>
              <a:rPr lang="fi-FI" sz="1800"/>
              <a:t>Valtuutetut Hannu Suhonen, Markku Saarelma</a:t>
            </a:r>
          </a:p>
          <a:p>
            <a:endParaRPr lang="fi-FI" sz="1800"/>
          </a:p>
          <a:p>
            <a:pPr marL="0" indent="0">
              <a:buNone/>
            </a:pPr>
            <a:endParaRPr lang="fi-FI" sz="1800"/>
          </a:p>
          <a:p>
            <a:endParaRPr lang="fi-FI" sz="1800"/>
          </a:p>
        </p:txBody>
      </p:sp>
      <p:sp>
        <p:nvSpPr>
          <p:cNvPr id="4" name="Dian numeron paikkamerkki 3">
            <a:extLst>
              <a:ext uri="{FF2B5EF4-FFF2-40B4-BE49-F238E27FC236}">
                <a16:creationId xmlns:a16="http://schemas.microsoft.com/office/drawing/2014/main" id="{90DAB76F-C0A0-4102-B5A9-0851583BF91E}"/>
              </a:ext>
            </a:extLst>
          </p:cNvPr>
          <p:cNvSpPr>
            <a:spLocks noGrp="1"/>
          </p:cNvSpPr>
          <p:nvPr>
            <p:ph type="sldNum" sz="quarter" idx="12"/>
          </p:nvPr>
        </p:nvSpPr>
        <p:spPr>
          <a:xfrm>
            <a:off x="10238342" y="6356350"/>
            <a:ext cx="1115458" cy="365125"/>
          </a:xfrm>
        </p:spPr>
        <p:txBody>
          <a:bodyPr>
            <a:normAutofit/>
          </a:bodyPr>
          <a:lstStyle/>
          <a:p>
            <a:pPr>
              <a:spcAft>
                <a:spcPts val="600"/>
              </a:spcAft>
            </a:pPr>
            <a:fld id="{8894C9A4-8BC7-4352-A243-DBBCEA8710BA}" type="slidenum">
              <a:rPr lang="fi-FI" smtClean="0"/>
              <a:pPr>
                <a:spcAft>
                  <a:spcPts val="600"/>
                </a:spcAft>
              </a:pPr>
              <a:t>19</a:t>
            </a:fld>
            <a:endParaRPr lang="fi-FI" dirty="0"/>
          </a:p>
        </p:txBody>
      </p:sp>
      <p:sp>
        <p:nvSpPr>
          <p:cNvPr id="6" name="Tekstiruutu 5">
            <a:extLst>
              <a:ext uri="{FF2B5EF4-FFF2-40B4-BE49-F238E27FC236}">
                <a16:creationId xmlns:a16="http://schemas.microsoft.com/office/drawing/2014/main" id="{B86B7FE8-294E-4AB0-96FB-32C10B0DE347}"/>
              </a:ext>
            </a:extLst>
          </p:cNvPr>
          <p:cNvSpPr txBox="1"/>
          <p:nvPr/>
        </p:nvSpPr>
        <p:spPr>
          <a:xfrm>
            <a:off x="3291840" y="6553200"/>
            <a:ext cx="2147126" cy="369332"/>
          </a:xfrm>
          <a:prstGeom prst="rect">
            <a:avLst/>
          </a:prstGeom>
          <a:noFill/>
        </p:spPr>
        <p:txBody>
          <a:bodyPr wrap="none" rtlCol="0">
            <a:spAutoFit/>
          </a:bodyPr>
          <a:lstStyle/>
          <a:p>
            <a:r>
              <a:rPr lang="fi-FI" dirty="0"/>
              <a:t>Tekijä: Eetu Koskinen</a:t>
            </a:r>
          </a:p>
        </p:txBody>
      </p:sp>
    </p:spTree>
    <p:extLst>
      <p:ext uri="{BB962C8B-B14F-4D97-AF65-F5344CB8AC3E}">
        <p14:creationId xmlns:p14="http://schemas.microsoft.com/office/powerpoint/2010/main" val="330628995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FA32CC-3CE0-4A64-A7C8-1BE7EEDA8791}"/>
              </a:ext>
            </a:extLst>
          </p:cNvPr>
          <p:cNvSpPr>
            <a:spLocks noGrp="1"/>
          </p:cNvSpPr>
          <p:nvPr>
            <p:ph type="title"/>
          </p:nvPr>
        </p:nvSpPr>
        <p:spPr>
          <a:xfrm>
            <a:off x="4965431" y="629269"/>
            <a:ext cx="6586491" cy="1286160"/>
          </a:xfrm>
        </p:spPr>
        <p:txBody>
          <a:bodyPr anchor="b">
            <a:normAutofit/>
          </a:bodyPr>
          <a:lstStyle/>
          <a:p>
            <a:r>
              <a:rPr lang="fi-FI" b="1" dirty="0"/>
              <a:t>Sisällysluettelo</a:t>
            </a:r>
          </a:p>
        </p:txBody>
      </p:sp>
      <p:sp>
        <p:nvSpPr>
          <p:cNvPr id="3" name="Sisällön paikkamerkki 2">
            <a:extLst>
              <a:ext uri="{FF2B5EF4-FFF2-40B4-BE49-F238E27FC236}">
                <a16:creationId xmlns:a16="http://schemas.microsoft.com/office/drawing/2014/main" id="{DD9D6F10-F4CD-4612-94D9-97234EB891CB}"/>
              </a:ext>
            </a:extLst>
          </p:cNvPr>
          <p:cNvSpPr>
            <a:spLocks noGrp="1"/>
          </p:cNvSpPr>
          <p:nvPr>
            <p:ph idx="1"/>
          </p:nvPr>
        </p:nvSpPr>
        <p:spPr>
          <a:xfrm>
            <a:off x="4965431" y="2204721"/>
            <a:ext cx="7226549" cy="4543237"/>
          </a:xfrm>
        </p:spPr>
        <p:txBody>
          <a:bodyPr>
            <a:normAutofit fontScale="85000" lnSpcReduction="20000"/>
          </a:bodyPr>
          <a:lstStyle/>
          <a:p>
            <a:r>
              <a:rPr lang="fi-FI" sz="1700" dirty="0"/>
              <a:t>s. 1 - Etusivu</a:t>
            </a:r>
          </a:p>
          <a:p>
            <a:r>
              <a:rPr lang="fi-FI" sz="1700" dirty="0"/>
              <a:t>s. 2 - Sisällysluettelo</a:t>
            </a:r>
          </a:p>
          <a:p>
            <a:r>
              <a:rPr lang="fi-FI" sz="1700" dirty="0"/>
              <a:t>s. 3 - Johdanto</a:t>
            </a:r>
          </a:p>
          <a:p>
            <a:r>
              <a:rPr lang="fi-FI" sz="1700" dirty="0"/>
              <a:t>s. 4 – 6 - Asian eteneminen pääpiirteittäin</a:t>
            </a:r>
          </a:p>
          <a:p>
            <a:r>
              <a:rPr lang="fi-FI" sz="1700" dirty="0"/>
              <a:t>s. 7 – Miten lakkautus vaikuttaa?</a:t>
            </a:r>
          </a:p>
          <a:p>
            <a:r>
              <a:rPr lang="fi-FI" sz="1700" dirty="0"/>
              <a:t>s. 8 – Miksi lakkautettiin?</a:t>
            </a:r>
          </a:p>
          <a:p>
            <a:r>
              <a:rPr lang="fi-FI" sz="1700" dirty="0"/>
              <a:t>s. 9 – Vaikuttamisen mahdollisuudet</a:t>
            </a:r>
          </a:p>
          <a:p>
            <a:r>
              <a:rPr lang="fi-FI" sz="1700" dirty="0"/>
              <a:t>s. 10 – Vaikuttamisen mahdollisuudet – mitä voi tehdä.</a:t>
            </a:r>
          </a:p>
          <a:p>
            <a:r>
              <a:rPr lang="fi-FI" sz="1700" dirty="0"/>
              <a:t>s. 11– Työn vaiheita</a:t>
            </a:r>
          </a:p>
          <a:p>
            <a:r>
              <a:rPr lang="fi-FI" sz="1700" dirty="0"/>
              <a:t>s. 12-13 – Asiantuntijalausunnot</a:t>
            </a:r>
          </a:p>
          <a:p>
            <a:r>
              <a:rPr lang="fi-FI" sz="1700" dirty="0"/>
              <a:t>s. 14 – Linkit mielipidekirjoituksiin</a:t>
            </a:r>
          </a:p>
          <a:p>
            <a:r>
              <a:rPr lang="fi-FI" sz="1700" dirty="0"/>
              <a:t>s. 15 – Kunnanvaltuutettujen näkemyksiä</a:t>
            </a:r>
          </a:p>
          <a:p>
            <a:r>
              <a:rPr lang="fi-FI" sz="1700" dirty="0"/>
              <a:t>s. 16 – Ensihoitajat ja paloviranomainen kertovat</a:t>
            </a:r>
          </a:p>
          <a:p>
            <a:r>
              <a:rPr lang="fi-FI" sz="1700" dirty="0"/>
              <a:t>s. 17 – Adressin allekirjoittaneiden kommentteja</a:t>
            </a:r>
          </a:p>
          <a:p>
            <a:r>
              <a:rPr lang="fi-FI" sz="1700" dirty="0"/>
              <a:t>s. 18 – Yhteenveto</a:t>
            </a:r>
          </a:p>
          <a:p>
            <a:r>
              <a:rPr lang="fi-FI" sz="1700" dirty="0"/>
              <a:t>s. 19 - Lähteet</a:t>
            </a:r>
          </a:p>
          <a:p>
            <a:endParaRPr lang="fi-FI" sz="800" dirty="0"/>
          </a:p>
          <a:p>
            <a:endParaRPr lang="fi-FI" sz="800" dirty="0"/>
          </a:p>
        </p:txBody>
      </p:sp>
      <p:pic>
        <p:nvPicPr>
          <p:cNvPr id="1026" name="Picture 2" descr="Kuva, joka sisältää kohteen tie, ulko, keltainen, rekka&#10;&#10;Kuvaus luotu automaattisesti">
            <a:extLst>
              <a:ext uri="{FF2B5EF4-FFF2-40B4-BE49-F238E27FC236}">
                <a16:creationId xmlns:a16="http://schemas.microsoft.com/office/drawing/2014/main" id="{142B1E65-C042-486A-A90A-D7FC0F3A7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 r="3166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87CDC"/>
            </a:solidFill>
          </a:ln>
        </p:spPr>
        <p:style>
          <a:lnRef idx="1">
            <a:schemeClr val="accent1"/>
          </a:lnRef>
          <a:fillRef idx="0">
            <a:schemeClr val="accent1"/>
          </a:fillRef>
          <a:effectRef idx="0">
            <a:schemeClr val="accent1"/>
          </a:effectRef>
          <a:fontRef idx="minor">
            <a:schemeClr val="tx1"/>
          </a:fontRef>
        </p:style>
      </p:cxnSp>
      <p:sp>
        <p:nvSpPr>
          <p:cNvPr id="4" name="Dian numeron paikkamerkki 3">
            <a:extLst>
              <a:ext uri="{FF2B5EF4-FFF2-40B4-BE49-F238E27FC236}">
                <a16:creationId xmlns:a16="http://schemas.microsoft.com/office/drawing/2014/main" id="{13CCD52B-2CC7-4941-BA74-58D5A9AF97B2}"/>
              </a:ext>
            </a:extLst>
          </p:cNvPr>
          <p:cNvSpPr>
            <a:spLocks noGrp="1"/>
          </p:cNvSpPr>
          <p:nvPr>
            <p:ph type="sldNum" sz="quarter" idx="12"/>
          </p:nvPr>
        </p:nvSpPr>
        <p:spPr>
          <a:xfrm>
            <a:off x="10167042" y="6356350"/>
            <a:ext cx="1186758" cy="365125"/>
          </a:xfrm>
        </p:spPr>
        <p:txBody>
          <a:bodyPr>
            <a:normAutofit/>
          </a:bodyPr>
          <a:lstStyle/>
          <a:p>
            <a:pPr>
              <a:spcAft>
                <a:spcPts val="600"/>
              </a:spcAft>
            </a:pPr>
            <a:fld id="{8894C9A4-8BC7-4352-A243-DBBCEA8710BA}" type="slidenum">
              <a:rPr lang="fi-FI"/>
              <a:pPr>
                <a:spcAft>
                  <a:spcPts val="600"/>
                </a:spcAft>
              </a:pPr>
              <a:t>2</a:t>
            </a:fld>
            <a:endParaRPr lang="fi-FI"/>
          </a:p>
        </p:txBody>
      </p:sp>
      <p:sp>
        <p:nvSpPr>
          <p:cNvPr id="5" name="Tekstiruutu 4">
            <a:extLst>
              <a:ext uri="{FF2B5EF4-FFF2-40B4-BE49-F238E27FC236}">
                <a16:creationId xmlns:a16="http://schemas.microsoft.com/office/drawing/2014/main" id="{6562998F-8154-4D5F-9263-DE5DB402E938}"/>
              </a:ext>
            </a:extLst>
          </p:cNvPr>
          <p:cNvSpPr txBox="1"/>
          <p:nvPr/>
        </p:nvSpPr>
        <p:spPr>
          <a:xfrm>
            <a:off x="1230906" y="6501739"/>
            <a:ext cx="2316660" cy="246221"/>
          </a:xfrm>
          <a:prstGeom prst="rect">
            <a:avLst/>
          </a:prstGeom>
          <a:noFill/>
        </p:spPr>
        <p:txBody>
          <a:bodyPr wrap="none" rtlCol="0">
            <a:spAutoFit/>
          </a:bodyPr>
          <a:lstStyle/>
          <a:p>
            <a:pPr>
              <a:spcAft>
                <a:spcPts val="600"/>
              </a:spcAft>
            </a:pPr>
            <a:r>
              <a:rPr lang="fi-FI" sz="1000" dirty="0"/>
              <a:t>KUVA: PÄIJÄT-HÄMEEN PELASTUSLAITOS</a:t>
            </a:r>
          </a:p>
        </p:txBody>
      </p:sp>
    </p:spTree>
    <p:extLst>
      <p:ext uri="{BB962C8B-B14F-4D97-AF65-F5344CB8AC3E}">
        <p14:creationId xmlns:p14="http://schemas.microsoft.com/office/powerpoint/2010/main" val="163393470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Kuva, joka sisältää kohteen ikkuna, rakennus, istuminen, pieni&#10;&#10;Kuvaus luotu automaattisesti">
            <a:extLst>
              <a:ext uri="{FF2B5EF4-FFF2-40B4-BE49-F238E27FC236}">
                <a16:creationId xmlns:a16="http://schemas.microsoft.com/office/drawing/2014/main" id="{20A988BF-4ADC-47F8-BCF3-882013E308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26" r="14174"/>
          <a:stretch/>
        </p:blipFill>
        <p:spPr bwMode="auto">
          <a:xfrm rot="5400000">
            <a:off x="4787754" y="-608717"/>
            <a:ext cx="6858000" cy="807447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8B9BCC99-9AD5-4314-B303-708336ADB7A6}"/>
              </a:ext>
            </a:extLst>
          </p:cNvPr>
          <p:cNvSpPr>
            <a:spLocks noGrp="1"/>
          </p:cNvSpPr>
          <p:nvPr>
            <p:ph type="title"/>
          </p:nvPr>
        </p:nvSpPr>
        <p:spPr>
          <a:xfrm>
            <a:off x="2269261" y="442616"/>
            <a:ext cx="2690197" cy="898947"/>
          </a:xfrm>
        </p:spPr>
        <p:txBody>
          <a:bodyPr>
            <a:normAutofit/>
          </a:bodyPr>
          <a:lstStyle/>
          <a:p>
            <a:r>
              <a:rPr lang="fi-FI" b="1" u="sng" dirty="0"/>
              <a:t>Johdanto</a:t>
            </a:r>
          </a:p>
        </p:txBody>
      </p:sp>
      <p:sp>
        <p:nvSpPr>
          <p:cNvPr id="3" name="Sisällön paikkamerkki 2">
            <a:extLst>
              <a:ext uri="{FF2B5EF4-FFF2-40B4-BE49-F238E27FC236}">
                <a16:creationId xmlns:a16="http://schemas.microsoft.com/office/drawing/2014/main" id="{3AAACA46-57F5-44CA-93B8-6FDDB27EE7A1}"/>
              </a:ext>
            </a:extLst>
          </p:cNvPr>
          <p:cNvSpPr>
            <a:spLocks noGrp="1"/>
          </p:cNvSpPr>
          <p:nvPr>
            <p:ph idx="1"/>
          </p:nvPr>
        </p:nvSpPr>
        <p:spPr>
          <a:xfrm>
            <a:off x="736170" y="1557581"/>
            <a:ext cx="4010002" cy="4619382"/>
          </a:xfrm>
        </p:spPr>
        <p:txBody>
          <a:bodyPr>
            <a:normAutofit fontScale="92500" lnSpcReduction="20000"/>
          </a:bodyPr>
          <a:lstStyle/>
          <a:p>
            <a:pPr marL="0" indent="0">
              <a:buNone/>
            </a:pPr>
            <a:r>
              <a:rPr lang="fi-FI" sz="2000" dirty="0"/>
              <a:t>Päätin valita päättötyöni aiheeksi Iitin ambulanssiasian selvittelyn, koska asia oli mielenkiintoinen ja vakava. Sain samalla puolustettua kuntalaisten etua ja samasta aiheesta tehtyä kirjallisen selvitystyön.</a:t>
            </a:r>
          </a:p>
          <a:p>
            <a:pPr marL="0" indent="0">
              <a:buNone/>
            </a:pPr>
            <a:r>
              <a:rPr lang="fi-FI" sz="2000" dirty="0"/>
              <a:t>Mielenkiintoni herätti se, että asiaa pimitettiin ainakin PHHYKY:n toimesta. Tiesin myös, että yöpäivystyksen lakkauttamisella on vaarallisia vaikutuksia alueen hätätilapotilaille.</a:t>
            </a:r>
          </a:p>
          <a:p>
            <a:pPr marL="0" indent="0">
              <a:buNone/>
            </a:pPr>
            <a:r>
              <a:rPr lang="fi-FI" sz="2000" dirty="0"/>
              <a:t>Halusin omalta osaltani vaikuttaa asiaan niin tehokkaasti, kuin mahdollista. En halua että Iitistä tulee syrjäkylä, jossa ei ole palveluja.</a:t>
            </a:r>
          </a:p>
          <a:p>
            <a:pPr marL="0" indent="0">
              <a:buNone/>
            </a:pPr>
            <a:endParaRPr lang="fi-FI" b="1" dirty="0"/>
          </a:p>
          <a:p>
            <a:pPr marL="0" indent="0">
              <a:buNone/>
            </a:pPr>
            <a:r>
              <a:rPr lang="fi-FI" b="1" dirty="0"/>
              <a:t>Pääset nyt tutustumaan asiaan tarkemmin</a:t>
            </a:r>
          </a:p>
        </p:txBody>
      </p:sp>
      <p:sp>
        <p:nvSpPr>
          <p:cNvPr id="4" name="Dian numeron paikkamerkki 3">
            <a:extLst>
              <a:ext uri="{FF2B5EF4-FFF2-40B4-BE49-F238E27FC236}">
                <a16:creationId xmlns:a16="http://schemas.microsoft.com/office/drawing/2014/main" id="{52727448-4C9C-4E86-BA62-B87D8959C9D4}"/>
              </a:ext>
            </a:extLst>
          </p:cNvPr>
          <p:cNvSpPr>
            <a:spLocks noGrp="1"/>
          </p:cNvSpPr>
          <p:nvPr>
            <p:ph type="sldNum" sz="quarter" idx="12"/>
          </p:nvPr>
        </p:nvSpPr>
        <p:spPr>
          <a:xfrm>
            <a:off x="8952140" y="6356350"/>
            <a:ext cx="758952" cy="365125"/>
          </a:xfrm>
        </p:spPr>
        <p:txBody>
          <a:bodyPr anchor="ctr">
            <a:normAutofit/>
          </a:bodyPr>
          <a:lstStyle/>
          <a:p>
            <a:pPr>
              <a:spcAft>
                <a:spcPts val="600"/>
              </a:spcAft>
            </a:pPr>
            <a:fld id="{8894C9A4-8BC7-4352-A243-DBBCEA8710BA}" type="slidenum">
              <a:rPr lang="fi-FI">
                <a:solidFill>
                  <a:srgbClr val="FFFFFF">
                    <a:alpha val="80000"/>
                  </a:srgbClr>
                </a:solidFill>
              </a:rPr>
              <a:pPr>
                <a:spcAft>
                  <a:spcPts val="600"/>
                </a:spcAft>
              </a:pPr>
              <a:t>3</a:t>
            </a:fld>
            <a:endParaRPr lang="fi-FI">
              <a:solidFill>
                <a:srgbClr val="FFFFFF">
                  <a:alpha val="80000"/>
                </a:srgbClr>
              </a:solidFill>
            </a:endParaRPr>
          </a:p>
        </p:txBody>
      </p:sp>
    </p:spTree>
    <p:extLst>
      <p:ext uri="{BB962C8B-B14F-4D97-AF65-F5344CB8AC3E}">
        <p14:creationId xmlns:p14="http://schemas.microsoft.com/office/powerpoint/2010/main" val="2461662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835649" y="148864"/>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Asian eteneminen pääpiirteittäin</a:t>
            </a:r>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9228"/>
          <a:stretch/>
        </p:blipFill>
        <p:spPr bwMode="auto">
          <a:xfrm>
            <a:off x="8263510" y="1434760"/>
            <a:ext cx="3292817" cy="3985156"/>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8894C9A4-8BC7-4352-A243-DBBCEA8710BA}" type="slidenum">
              <a:rPr lang="en-US">
                <a:solidFill>
                  <a:schemeClr val="tx1">
                    <a:alpha val="80000"/>
                  </a:schemeClr>
                </a:solidFill>
              </a:rPr>
              <a:pPr defTabSz="914400">
                <a:spcAft>
                  <a:spcPts val="600"/>
                </a:spcAft>
                <a:defRPr/>
              </a:pPr>
              <a:t>4</a:t>
            </a:fld>
            <a:endParaRPr lang="en-US">
              <a:solidFill>
                <a:schemeClr val="tx1">
                  <a:alpha val="80000"/>
                </a:schemeClr>
              </a:solidFill>
            </a:endParaRPr>
          </a:p>
        </p:txBody>
      </p:sp>
      <p:sp>
        <p:nvSpPr>
          <p:cNvPr id="6" name="Tekstiruutu 5">
            <a:extLst>
              <a:ext uri="{FF2B5EF4-FFF2-40B4-BE49-F238E27FC236}">
                <a16:creationId xmlns:a16="http://schemas.microsoft.com/office/drawing/2014/main" id="{B8D7EEB6-33BC-4679-B598-66DF1FB33DBD}"/>
              </a:ext>
            </a:extLst>
          </p:cNvPr>
          <p:cNvSpPr txBox="1"/>
          <p:nvPr/>
        </p:nvSpPr>
        <p:spPr>
          <a:xfrm>
            <a:off x="999067" y="1898903"/>
            <a:ext cx="6672594" cy="1754326"/>
          </a:xfrm>
          <a:prstGeom prst="rect">
            <a:avLst/>
          </a:prstGeom>
          <a:noFill/>
        </p:spPr>
        <p:txBody>
          <a:bodyPr wrap="square" rtlCol="0">
            <a:spAutoFit/>
          </a:bodyPr>
          <a:lstStyle/>
          <a:p>
            <a:r>
              <a:rPr lang="fi-FI" dirty="0"/>
              <a:t>Iitinseutu uutisoi 7.5.2020, että Päijät-Hämeen hyvinvointikuntayhtymä (PHHYKY) suunnittelee Iitin yöyksikön lakkauttamista. Iitin hallinto- ja talousjohtaja kertoi Iitinseudulle, että on kuullut asiasta huhuja, mutta edellisvuoden yhtymäkokouksessa ei asiaa ole päätetty. Tämän tiedon pohjalta ei ole arvattavissa, että yöpäivystys onkin loppumassa jo seuraavana maanantaina.</a:t>
            </a:r>
          </a:p>
        </p:txBody>
      </p:sp>
      <p:sp>
        <p:nvSpPr>
          <p:cNvPr id="7" name="Tekstiruutu 6">
            <a:extLst>
              <a:ext uri="{FF2B5EF4-FFF2-40B4-BE49-F238E27FC236}">
                <a16:creationId xmlns:a16="http://schemas.microsoft.com/office/drawing/2014/main" id="{4F3DF8B7-3F4B-4275-9244-B6B30515E255}"/>
              </a:ext>
            </a:extLst>
          </p:cNvPr>
          <p:cNvSpPr txBox="1"/>
          <p:nvPr/>
        </p:nvSpPr>
        <p:spPr>
          <a:xfrm>
            <a:off x="277358" y="2191807"/>
            <a:ext cx="444352" cy="707886"/>
          </a:xfrm>
          <a:prstGeom prst="rect">
            <a:avLst/>
          </a:prstGeom>
          <a:noFill/>
        </p:spPr>
        <p:txBody>
          <a:bodyPr wrap="none" rtlCol="0">
            <a:spAutoFit/>
          </a:bodyPr>
          <a:lstStyle/>
          <a:p>
            <a:r>
              <a:rPr lang="fi-FI" sz="4000" b="1" dirty="0"/>
              <a:t>1</a:t>
            </a:r>
          </a:p>
        </p:txBody>
      </p:sp>
      <p:sp>
        <p:nvSpPr>
          <p:cNvPr id="8" name="Suorakulmio 7">
            <a:extLst>
              <a:ext uri="{FF2B5EF4-FFF2-40B4-BE49-F238E27FC236}">
                <a16:creationId xmlns:a16="http://schemas.microsoft.com/office/drawing/2014/main" id="{CD58107B-551E-4FD6-818A-00487799EFA1}"/>
              </a:ext>
            </a:extLst>
          </p:cNvPr>
          <p:cNvSpPr/>
          <p:nvPr/>
        </p:nvSpPr>
        <p:spPr>
          <a:xfrm>
            <a:off x="384744" y="4654679"/>
            <a:ext cx="444352" cy="707886"/>
          </a:xfrm>
          <a:prstGeom prst="rect">
            <a:avLst/>
          </a:prstGeom>
        </p:spPr>
        <p:txBody>
          <a:bodyPr wrap="none">
            <a:spAutoFit/>
          </a:bodyPr>
          <a:lstStyle/>
          <a:p>
            <a:r>
              <a:rPr lang="fi-FI" sz="4000" b="1" dirty="0"/>
              <a:t>2</a:t>
            </a:r>
          </a:p>
        </p:txBody>
      </p:sp>
      <p:sp>
        <p:nvSpPr>
          <p:cNvPr id="9" name="Tekstiruutu 8">
            <a:extLst>
              <a:ext uri="{FF2B5EF4-FFF2-40B4-BE49-F238E27FC236}">
                <a16:creationId xmlns:a16="http://schemas.microsoft.com/office/drawing/2014/main" id="{4FEE29FD-2A7B-47FA-AE0E-78BE67B071F3}"/>
              </a:ext>
            </a:extLst>
          </p:cNvPr>
          <p:cNvSpPr txBox="1"/>
          <p:nvPr/>
        </p:nvSpPr>
        <p:spPr>
          <a:xfrm>
            <a:off x="945586" y="4325025"/>
            <a:ext cx="7050730" cy="2031325"/>
          </a:xfrm>
          <a:prstGeom prst="rect">
            <a:avLst/>
          </a:prstGeom>
          <a:noFill/>
        </p:spPr>
        <p:txBody>
          <a:bodyPr wrap="square" rtlCol="0">
            <a:spAutoFit/>
          </a:bodyPr>
          <a:lstStyle/>
          <a:p>
            <a:r>
              <a:rPr lang="fi-FI" dirty="0"/>
              <a:t>Perjantaina 8.5.2020 huomaan Päijät-Hämeen pelastuslaitoksen Instagram-tarinassa julkaisun, jossa kerrotaan että: ”Se ois sit vika aamu #Iitinlanssi- hommia.” ”Iitin osalta yöpäivystys loppuu maanantaina, jatkossa ambulanssi Kausalassa 8-20. Öisin ambulanssi tulee sitten tänne muualta, esim. Nastolasta tai Kouvolasta.</a:t>
            </a:r>
          </a:p>
          <a:p>
            <a:r>
              <a:rPr lang="fi-FI" dirty="0"/>
              <a:t>Otan yhteyttä mediaan ja kerron havainnostani. Media alkaa välittömästi selvittämään asiaa.</a:t>
            </a:r>
          </a:p>
        </p:txBody>
      </p:sp>
    </p:spTree>
    <p:extLst>
      <p:ext uri="{BB962C8B-B14F-4D97-AF65-F5344CB8AC3E}">
        <p14:creationId xmlns:p14="http://schemas.microsoft.com/office/powerpoint/2010/main" val="1480957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1035625" y="69175"/>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Asian eteneminen pääpiirteittäin</a:t>
            </a:r>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9228"/>
          <a:stretch/>
        </p:blipFill>
        <p:spPr bwMode="auto">
          <a:xfrm>
            <a:off x="8263510" y="1434760"/>
            <a:ext cx="3292817" cy="3985156"/>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8894C9A4-8BC7-4352-A243-DBBCEA8710BA}" type="slidenum">
              <a:rPr lang="en-US">
                <a:solidFill>
                  <a:schemeClr val="tx1">
                    <a:alpha val="80000"/>
                  </a:schemeClr>
                </a:solidFill>
              </a:rPr>
              <a:pPr defTabSz="914400">
                <a:spcAft>
                  <a:spcPts val="600"/>
                </a:spcAft>
                <a:defRPr/>
              </a:pPr>
              <a:t>5</a:t>
            </a:fld>
            <a:endParaRPr lang="en-US">
              <a:solidFill>
                <a:schemeClr val="tx1">
                  <a:alpha val="80000"/>
                </a:schemeClr>
              </a:solidFill>
            </a:endParaRPr>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5355312"/>
          </a:xfrm>
          <a:prstGeom prst="rect">
            <a:avLst/>
          </a:prstGeom>
          <a:noFill/>
        </p:spPr>
        <p:txBody>
          <a:bodyPr wrap="square" rtlCol="0">
            <a:spAutoFit/>
          </a:bodyPr>
          <a:lstStyle/>
          <a:p>
            <a:r>
              <a:rPr lang="fi-FI" dirty="0"/>
              <a:t>Kouvolan Sanomat uutisoi samana päivänä (8.5), että yöpäivystys tosiaan loppuu Iitissä jo seuraavana maanantaina. Kunnanjohtaja ihmettelee KS:lle seuraavasti:</a:t>
            </a:r>
          </a:p>
          <a:p>
            <a:r>
              <a:rPr lang="fi-FI" dirty="0"/>
              <a:t> ” – Kuulin huhuja </a:t>
            </a:r>
            <a:r>
              <a:rPr lang="fi-FI" dirty="0" err="1"/>
              <a:t>yöhoidon</a:t>
            </a:r>
            <a:r>
              <a:rPr lang="fi-FI" dirty="0"/>
              <a:t> lakkauttamisesta jo yli kuukausi sitten, ja panin tietopyynnön Päijät-Hämeen hyvinvointiyhtymälle 2. huhtikuuta. Että onko tehty virallista päätöstä ja kuka sen on tehnyt. En ole saanut vastausta vielä tähän päivään mennessä”.</a:t>
            </a:r>
          </a:p>
          <a:p>
            <a:endParaRPr lang="fi-FI" dirty="0"/>
          </a:p>
          <a:p>
            <a:r>
              <a:rPr lang="fi-FI" dirty="0" err="1"/>
              <a:t>PHHYKY:n</a:t>
            </a:r>
            <a:r>
              <a:rPr lang="fi-FI" dirty="0"/>
              <a:t> edustaja teki viranhaltijapäätöksen lakkauttamisesta vasta sen jälkeen, kun yhtymästä oli jo myönnetty medialle yöpäivystyksen lakkauttaminen. Iitin kunta sai virallisen päätöksen vasta 35 minuuttia ensimmäisen nettiuutisen jälkeen.</a:t>
            </a:r>
          </a:p>
          <a:p>
            <a:endParaRPr lang="fi-FI" dirty="0"/>
          </a:p>
          <a:p>
            <a:r>
              <a:rPr lang="fi-FI" dirty="0" err="1"/>
              <a:t>PHHYKY:n</a:t>
            </a:r>
            <a:r>
              <a:rPr lang="fi-FI" dirty="0"/>
              <a:t> edustaja kertoo mm. KS:lle, että ”yhtymä pystyy kattamaan tavoitettavuuden muilla tavoin”. Edustaja ei osaa kertoa medialle syytä, miksi asiasta ei oltu informoitu kuntaa.</a:t>
            </a:r>
          </a:p>
          <a:p>
            <a:endParaRPr lang="fi-FI" dirty="0"/>
          </a:p>
          <a:p>
            <a:r>
              <a:rPr lang="fi-FI" dirty="0"/>
              <a:t>Iitin kunnanjohtaja puolestaan kertoo KS:lle, että ei pidä uskottavana teoriaa, että asiasta olisi unohdettu kertoa.</a:t>
            </a:r>
          </a:p>
        </p:txBody>
      </p:sp>
      <p:sp>
        <p:nvSpPr>
          <p:cNvPr id="7" name="Tekstiruutu 6">
            <a:extLst>
              <a:ext uri="{FF2B5EF4-FFF2-40B4-BE49-F238E27FC236}">
                <a16:creationId xmlns:a16="http://schemas.microsoft.com/office/drawing/2014/main" id="{4F3DF8B7-3F4B-4275-9244-B6B30515E255}"/>
              </a:ext>
            </a:extLst>
          </p:cNvPr>
          <p:cNvSpPr txBox="1"/>
          <p:nvPr/>
        </p:nvSpPr>
        <p:spPr>
          <a:xfrm>
            <a:off x="239861" y="1483921"/>
            <a:ext cx="444352" cy="707886"/>
          </a:xfrm>
          <a:prstGeom prst="rect">
            <a:avLst/>
          </a:prstGeom>
          <a:noFill/>
        </p:spPr>
        <p:txBody>
          <a:bodyPr wrap="none" rtlCol="0">
            <a:spAutoFit/>
          </a:bodyPr>
          <a:lstStyle/>
          <a:p>
            <a:r>
              <a:rPr lang="fi-FI" sz="4000" b="1" dirty="0"/>
              <a:t>3</a:t>
            </a:r>
          </a:p>
        </p:txBody>
      </p:sp>
    </p:spTree>
    <p:extLst>
      <p:ext uri="{BB962C8B-B14F-4D97-AF65-F5344CB8AC3E}">
        <p14:creationId xmlns:p14="http://schemas.microsoft.com/office/powerpoint/2010/main" val="2339812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1035625" y="69175"/>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Asian eteneminen pääpiirteittäin</a:t>
            </a:r>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9228"/>
          <a:stretch/>
        </p:blipFill>
        <p:spPr bwMode="auto">
          <a:xfrm>
            <a:off x="8263510" y="1434760"/>
            <a:ext cx="3292817" cy="3985156"/>
          </a:xfrm>
          <a:prstGeom prst="rect">
            <a:avLst/>
          </a:pr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8894C9A4-8BC7-4352-A243-DBBCEA8710BA}" type="slidenum">
              <a:rPr lang="en-US">
                <a:solidFill>
                  <a:schemeClr val="tx1">
                    <a:alpha val="80000"/>
                  </a:schemeClr>
                </a:solidFill>
              </a:rPr>
              <a:pPr defTabSz="914400">
                <a:spcAft>
                  <a:spcPts val="600"/>
                </a:spcAft>
                <a:defRPr/>
              </a:pPr>
              <a:t>6</a:t>
            </a:fld>
            <a:endParaRPr lang="en-US">
              <a:solidFill>
                <a:schemeClr val="tx1">
                  <a:alpha val="80000"/>
                </a:schemeClr>
              </a:solidFill>
            </a:endParaRPr>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r>
              <a:rPr lang="fi-FI" dirty="0"/>
              <a:t> </a:t>
            </a:r>
          </a:p>
        </p:txBody>
      </p:sp>
      <p:sp>
        <p:nvSpPr>
          <p:cNvPr id="7" name="Tekstiruutu 6">
            <a:extLst>
              <a:ext uri="{FF2B5EF4-FFF2-40B4-BE49-F238E27FC236}">
                <a16:creationId xmlns:a16="http://schemas.microsoft.com/office/drawing/2014/main" id="{4F3DF8B7-3F4B-4275-9244-B6B30515E255}"/>
              </a:ext>
            </a:extLst>
          </p:cNvPr>
          <p:cNvSpPr txBox="1"/>
          <p:nvPr/>
        </p:nvSpPr>
        <p:spPr>
          <a:xfrm>
            <a:off x="239861" y="1483921"/>
            <a:ext cx="444352" cy="707886"/>
          </a:xfrm>
          <a:prstGeom prst="rect">
            <a:avLst/>
          </a:prstGeom>
          <a:noFill/>
        </p:spPr>
        <p:txBody>
          <a:bodyPr wrap="none" rtlCol="0">
            <a:spAutoFit/>
          </a:bodyPr>
          <a:lstStyle/>
          <a:p>
            <a:r>
              <a:rPr lang="fi-FI" sz="4000" b="1" dirty="0"/>
              <a:t>4</a:t>
            </a:r>
          </a:p>
        </p:txBody>
      </p:sp>
      <p:sp>
        <p:nvSpPr>
          <p:cNvPr id="3" name="Tekstiruutu 2">
            <a:extLst>
              <a:ext uri="{FF2B5EF4-FFF2-40B4-BE49-F238E27FC236}">
                <a16:creationId xmlns:a16="http://schemas.microsoft.com/office/drawing/2014/main" id="{6FC8EC45-4B19-4A8D-91BB-FAA6BB2EA433}"/>
              </a:ext>
            </a:extLst>
          </p:cNvPr>
          <p:cNvSpPr txBox="1"/>
          <p:nvPr/>
        </p:nvSpPr>
        <p:spPr>
          <a:xfrm>
            <a:off x="1078105" y="1474227"/>
            <a:ext cx="6672594" cy="1200329"/>
          </a:xfrm>
          <a:prstGeom prst="rect">
            <a:avLst/>
          </a:prstGeom>
          <a:noFill/>
        </p:spPr>
        <p:txBody>
          <a:bodyPr wrap="square" rtlCol="0">
            <a:spAutoFit/>
          </a:bodyPr>
          <a:lstStyle/>
          <a:p>
            <a:r>
              <a:rPr lang="fi-FI" dirty="0"/>
              <a:t>Iitinseudun (11.5) uutisen mukaan kunta ei tiennyt, että ambulanssin yöpäivystys aiotaan lakkauttaa, vain huhuja asiasta oli kuultu. PHHYKY:n ensihoitopäälikkö kertoi Iitinseudulle, että päätös oli tehty jo viime syksynä, mutta asia on vain venynyt ja venynyt.</a:t>
            </a:r>
          </a:p>
        </p:txBody>
      </p:sp>
      <p:sp>
        <p:nvSpPr>
          <p:cNvPr id="8" name="Suorakulmio 7">
            <a:extLst>
              <a:ext uri="{FF2B5EF4-FFF2-40B4-BE49-F238E27FC236}">
                <a16:creationId xmlns:a16="http://schemas.microsoft.com/office/drawing/2014/main" id="{47FE9EBE-9722-40A0-B705-B7796B5A5B5D}"/>
              </a:ext>
            </a:extLst>
          </p:cNvPr>
          <p:cNvSpPr/>
          <p:nvPr/>
        </p:nvSpPr>
        <p:spPr>
          <a:xfrm>
            <a:off x="430952" y="4314667"/>
            <a:ext cx="301686" cy="707886"/>
          </a:xfrm>
          <a:prstGeom prst="rect">
            <a:avLst/>
          </a:prstGeom>
        </p:spPr>
        <p:txBody>
          <a:bodyPr wrap="square">
            <a:spAutoFit/>
          </a:bodyPr>
          <a:lstStyle/>
          <a:p>
            <a:r>
              <a:rPr lang="fi-FI" sz="4000" b="1" dirty="0"/>
              <a:t>5</a:t>
            </a:r>
          </a:p>
        </p:txBody>
      </p:sp>
      <p:sp>
        <p:nvSpPr>
          <p:cNvPr id="9" name="Suorakulmio 8">
            <a:extLst>
              <a:ext uri="{FF2B5EF4-FFF2-40B4-BE49-F238E27FC236}">
                <a16:creationId xmlns:a16="http://schemas.microsoft.com/office/drawing/2014/main" id="{356A7C22-B8E7-4468-8393-C0235B3506FE}"/>
              </a:ext>
            </a:extLst>
          </p:cNvPr>
          <p:cNvSpPr/>
          <p:nvPr/>
        </p:nvSpPr>
        <p:spPr>
          <a:xfrm>
            <a:off x="964352" y="3889115"/>
            <a:ext cx="6096000" cy="1754326"/>
          </a:xfrm>
          <a:prstGeom prst="rect">
            <a:avLst/>
          </a:prstGeom>
        </p:spPr>
        <p:txBody>
          <a:bodyPr>
            <a:spAutoFit/>
          </a:bodyPr>
          <a:lstStyle/>
          <a:p>
            <a:r>
              <a:rPr lang="fi-FI" dirty="0"/>
              <a:t>Kouvolan Sanomat uutisoi 12.5, että Iitin yöpäivystyksen lakkauttaminen tulee työllistämään KYMSOTE:n ensihoitoa. Uutisen mukaan kaikissa tilanteissa Kouvolasta ei pystytä Iittiin hälyttämään apua. KYMSOTE ei pidä PHHYKY:n päätöksestä lakkauttaa Iitin yöpäivystys. Uutisen mukaan KYMSOTE ei kuitenkaan aio laskuttaa PHHYKYÄ.</a:t>
            </a:r>
          </a:p>
        </p:txBody>
      </p:sp>
    </p:spTree>
    <p:extLst>
      <p:ext uri="{BB962C8B-B14F-4D97-AF65-F5344CB8AC3E}">
        <p14:creationId xmlns:p14="http://schemas.microsoft.com/office/powerpoint/2010/main" val="609327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Miten päätös vaikuttaa?</a:t>
            </a:r>
          </a:p>
        </p:txBody>
      </p:sp>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45"/>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481013" y="6356350"/>
            <a:ext cx="685800" cy="365125"/>
          </a:xfrm>
        </p:spPr>
        <p:txBody>
          <a:bodyPr vert="horz" lIns="91440" tIns="45720" rIns="91440" bIns="45720" rtlCol="0" anchor="ctr">
            <a:normAutofit/>
          </a:bodyPr>
          <a:lstStyle/>
          <a:p>
            <a:pPr algn="l" defTabSz="914400">
              <a:spcAft>
                <a:spcPts val="600"/>
              </a:spcAft>
              <a:defRPr/>
            </a:pPr>
            <a:r>
              <a:rPr lang="en-US">
                <a:solidFill>
                  <a:srgbClr val="FFFFFF"/>
                </a:solidFill>
                <a:latin typeface="Calibri" panose="020F0502020204030204"/>
              </a:rPr>
              <a:t>a</a:t>
            </a:r>
          </a:p>
        </p:txBody>
      </p:sp>
      <p:sp>
        <p:nvSpPr>
          <p:cNvPr id="10" name="Tekstiruutu 9">
            <a:extLst>
              <a:ext uri="{FF2B5EF4-FFF2-40B4-BE49-F238E27FC236}">
                <a16:creationId xmlns:a16="http://schemas.microsoft.com/office/drawing/2014/main" id="{A33E9D4B-5CCC-430E-A3C2-8EF410D8C4BB}"/>
              </a:ext>
            </a:extLst>
          </p:cNvPr>
          <p:cNvSpPr txBox="1"/>
          <p:nvPr/>
        </p:nvSpPr>
        <p:spPr>
          <a:xfrm>
            <a:off x="6417734" y="2614612"/>
            <a:ext cx="5291663" cy="375284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dirty="0" err="1"/>
              <a:t>Iitin</a:t>
            </a:r>
            <a:r>
              <a:rPr lang="en-US" dirty="0"/>
              <a:t> </a:t>
            </a:r>
            <a:r>
              <a:rPr lang="en-US" dirty="0" err="1"/>
              <a:t>yöpäivystyksen</a:t>
            </a:r>
            <a:r>
              <a:rPr lang="en-US" dirty="0"/>
              <a:t> </a:t>
            </a:r>
            <a:r>
              <a:rPr lang="en-US" dirty="0" err="1"/>
              <a:t>lakkauttaminen</a:t>
            </a:r>
            <a:r>
              <a:rPr lang="en-US" dirty="0"/>
              <a:t> </a:t>
            </a:r>
            <a:r>
              <a:rPr lang="en-US" dirty="0" err="1"/>
              <a:t>vaikuttaa</a:t>
            </a:r>
            <a:r>
              <a:rPr lang="en-US" dirty="0"/>
              <a:t> </a:t>
            </a:r>
            <a:r>
              <a:rPr lang="en-US" dirty="0" err="1"/>
              <a:t>käytännössä</a:t>
            </a:r>
            <a:r>
              <a:rPr lang="en-US" dirty="0"/>
              <a:t> </a:t>
            </a:r>
            <a:r>
              <a:rPr lang="en-US" dirty="0" err="1"/>
              <a:t>siten</a:t>
            </a:r>
            <a:r>
              <a:rPr lang="en-US" dirty="0"/>
              <a:t>, </a:t>
            </a:r>
            <a:r>
              <a:rPr lang="en-US" dirty="0" err="1"/>
              <a:t>että</a:t>
            </a:r>
            <a:r>
              <a:rPr lang="en-US" dirty="0"/>
              <a:t> </a:t>
            </a:r>
            <a:r>
              <a:rPr lang="en-US" dirty="0" err="1"/>
              <a:t>iittiläisten</a:t>
            </a:r>
            <a:r>
              <a:rPr lang="en-US" dirty="0"/>
              <a:t> </a:t>
            </a:r>
            <a:r>
              <a:rPr lang="en-US" dirty="0" err="1"/>
              <a:t>kiireellisen</a:t>
            </a:r>
            <a:r>
              <a:rPr lang="en-US" dirty="0"/>
              <a:t> </a:t>
            </a:r>
            <a:r>
              <a:rPr lang="en-US" dirty="0" err="1"/>
              <a:t>ensihoidon</a:t>
            </a:r>
            <a:r>
              <a:rPr lang="en-US" dirty="0"/>
              <a:t> </a:t>
            </a:r>
            <a:r>
              <a:rPr lang="en-US" dirty="0" err="1"/>
              <a:t>saapuminen</a:t>
            </a:r>
            <a:r>
              <a:rPr lang="en-US" dirty="0"/>
              <a:t> </a:t>
            </a:r>
            <a:r>
              <a:rPr lang="en-US" dirty="0" err="1"/>
              <a:t>hidastuu</a:t>
            </a:r>
            <a:r>
              <a:rPr lang="en-US" dirty="0"/>
              <a:t>. </a:t>
            </a:r>
            <a:r>
              <a:rPr lang="en-US" dirty="0" err="1"/>
              <a:t>Käytännössä</a:t>
            </a:r>
            <a:r>
              <a:rPr lang="en-US" dirty="0"/>
              <a:t> </a:t>
            </a:r>
            <a:r>
              <a:rPr lang="en-US" dirty="0" err="1"/>
              <a:t>myös</a:t>
            </a:r>
            <a:r>
              <a:rPr lang="en-US" dirty="0"/>
              <a:t> </a:t>
            </a:r>
            <a:r>
              <a:rPr lang="en-US" dirty="0" err="1"/>
              <a:t>nastolalaisten</a:t>
            </a:r>
            <a:r>
              <a:rPr lang="en-US" dirty="0"/>
              <a:t> </a:t>
            </a:r>
            <a:r>
              <a:rPr lang="en-US" dirty="0" err="1"/>
              <a:t>avun</a:t>
            </a:r>
            <a:r>
              <a:rPr lang="en-US" dirty="0"/>
              <a:t> </a:t>
            </a:r>
            <a:r>
              <a:rPr lang="en-US" dirty="0" err="1"/>
              <a:t>saanti</a:t>
            </a:r>
            <a:r>
              <a:rPr lang="en-US" dirty="0"/>
              <a:t> </a:t>
            </a:r>
            <a:r>
              <a:rPr lang="en-US" dirty="0" err="1"/>
              <a:t>voi</a:t>
            </a:r>
            <a:r>
              <a:rPr lang="en-US" dirty="0"/>
              <a:t> </a:t>
            </a:r>
            <a:r>
              <a:rPr lang="en-US" dirty="0" err="1"/>
              <a:t>hidastua</a:t>
            </a:r>
            <a:r>
              <a:rPr lang="en-US" dirty="0"/>
              <a:t>, </a:t>
            </a:r>
            <a:r>
              <a:rPr lang="en-US" dirty="0" err="1"/>
              <a:t>jos</a:t>
            </a:r>
            <a:r>
              <a:rPr lang="en-US" dirty="0"/>
              <a:t> </a:t>
            </a:r>
            <a:r>
              <a:rPr lang="en-US" dirty="0" err="1"/>
              <a:t>Nastolan</a:t>
            </a:r>
            <a:r>
              <a:rPr lang="en-US" dirty="0"/>
              <a:t> </a:t>
            </a:r>
            <a:r>
              <a:rPr lang="en-US" dirty="0" err="1"/>
              <a:t>ambulanssi</a:t>
            </a:r>
            <a:r>
              <a:rPr lang="en-US" dirty="0"/>
              <a:t> on </a:t>
            </a:r>
            <a:r>
              <a:rPr lang="en-US" dirty="0" err="1"/>
              <a:t>Iitissä</a:t>
            </a:r>
            <a:r>
              <a:rPr lang="en-US" dirty="0"/>
              <a:t>. </a:t>
            </a:r>
            <a:r>
              <a:rPr lang="en-US" dirty="0" err="1"/>
              <a:t>Vastaavasti</a:t>
            </a:r>
            <a:r>
              <a:rPr lang="en-US" dirty="0"/>
              <a:t> </a:t>
            </a:r>
            <a:r>
              <a:rPr lang="en-US" dirty="0" err="1"/>
              <a:t>Kouvolassa</a:t>
            </a:r>
            <a:r>
              <a:rPr lang="en-US" dirty="0"/>
              <a:t> </a:t>
            </a:r>
            <a:r>
              <a:rPr lang="en-US" dirty="0" err="1"/>
              <a:t>ambulanssit</a:t>
            </a:r>
            <a:r>
              <a:rPr lang="en-US" dirty="0"/>
              <a:t> </a:t>
            </a:r>
            <a:r>
              <a:rPr lang="en-US" dirty="0" err="1"/>
              <a:t>voivat</a:t>
            </a:r>
            <a:r>
              <a:rPr lang="en-US" dirty="0"/>
              <a:t> </a:t>
            </a:r>
            <a:r>
              <a:rPr lang="en-US" dirty="0" err="1"/>
              <a:t>loppua</a:t>
            </a:r>
            <a:r>
              <a:rPr lang="en-US" dirty="0"/>
              <a:t> </a:t>
            </a:r>
            <a:r>
              <a:rPr lang="en-US" dirty="0" err="1"/>
              <a:t>helpommin</a:t>
            </a:r>
            <a:r>
              <a:rPr lang="en-US" dirty="0"/>
              <a:t> </a:t>
            </a:r>
            <a:r>
              <a:rPr lang="en-US" dirty="0" err="1"/>
              <a:t>kesken</a:t>
            </a:r>
            <a:r>
              <a:rPr lang="en-US" dirty="0"/>
              <a:t>, </a:t>
            </a:r>
            <a:r>
              <a:rPr lang="en-US" dirty="0" err="1"/>
              <a:t>kun</a:t>
            </a:r>
            <a:r>
              <a:rPr lang="en-US" dirty="0"/>
              <a:t> </a:t>
            </a:r>
            <a:r>
              <a:rPr lang="en-US" dirty="0" err="1"/>
              <a:t>Kouvolan</a:t>
            </a:r>
            <a:r>
              <a:rPr lang="en-US" dirty="0"/>
              <a:t> </a:t>
            </a:r>
            <a:r>
              <a:rPr lang="en-US" dirty="0" err="1"/>
              <a:t>resursseja</a:t>
            </a:r>
            <a:r>
              <a:rPr lang="en-US" dirty="0"/>
              <a:t> </a:t>
            </a:r>
            <a:r>
              <a:rPr lang="en-US" dirty="0" err="1"/>
              <a:t>sidotaan</a:t>
            </a:r>
            <a:r>
              <a:rPr lang="en-US" dirty="0"/>
              <a:t> </a:t>
            </a:r>
            <a:r>
              <a:rPr lang="en-US" dirty="0" err="1"/>
              <a:t>Iittiin</a:t>
            </a:r>
            <a:r>
              <a:rPr lang="en-US" dirty="0"/>
              <a:t>. </a:t>
            </a:r>
            <a:r>
              <a:rPr lang="en-US" dirty="0" err="1"/>
              <a:t>Lakkautuspäätöksen</a:t>
            </a:r>
            <a:r>
              <a:rPr lang="en-US" dirty="0"/>
              <a:t> </a:t>
            </a:r>
            <a:r>
              <a:rPr lang="en-US" dirty="0" err="1"/>
              <a:t>vuoksi</a:t>
            </a:r>
            <a:r>
              <a:rPr lang="en-US" dirty="0"/>
              <a:t>, </a:t>
            </a:r>
            <a:r>
              <a:rPr lang="en-US" dirty="0" err="1"/>
              <a:t>ambulanssin</a:t>
            </a:r>
            <a:r>
              <a:rPr lang="en-US" dirty="0"/>
              <a:t> </a:t>
            </a:r>
            <a:r>
              <a:rPr lang="en-US" dirty="0" err="1"/>
              <a:t>saapuminen</a:t>
            </a:r>
            <a:r>
              <a:rPr lang="en-US" dirty="0"/>
              <a:t> </a:t>
            </a:r>
            <a:r>
              <a:rPr lang="en-US" dirty="0" err="1"/>
              <a:t>kestää</a:t>
            </a:r>
            <a:r>
              <a:rPr lang="en-US" dirty="0"/>
              <a:t> </a:t>
            </a:r>
            <a:r>
              <a:rPr lang="en-US" dirty="0" err="1"/>
              <a:t>osassa</a:t>
            </a:r>
            <a:r>
              <a:rPr lang="en-US" dirty="0"/>
              <a:t> </a:t>
            </a:r>
            <a:r>
              <a:rPr lang="en-US" dirty="0" err="1"/>
              <a:t>Iittiä</a:t>
            </a:r>
            <a:r>
              <a:rPr lang="en-US" dirty="0"/>
              <a:t> </a:t>
            </a:r>
            <a:r>
              <a:rPr lang="en-US" dirty="0" err="1"/>
              <a:t>yöaikaan</a:t>
            </a:r>
            <a:r>
              <a:rPr lang="en-US" dirty="0"/>
              <a:t> n. 10-20 </a:t>
            </a:r>
            <a:r>
              <a:rPr lang="en-US" dirty="0" err="1"/>
              <a:t>minuuttia</a:t>
            </a:r>
            <a:r>
              <a:rPr lang="en-US" dirty="0"/>
              <a:t> </a:t>
            </a:r>
            <a:r>
              <a:rPr lang="en-US" dirty="0" err="1"/>
              <a:t>kauemmin</a:t>
            </a:r>
            <a:r>
              <a:rPr lang="en-US" dirty="0"/>
              <a:t>.</a:t>
            </a:r>
          </a:p>
        </p:txBody>
      </p:sp>
      <p:sp>
        <p:nvSpPr>
          <p:cNvPr id="3" name="Tekstiruutu 2">
            <a:extLst>
              <a:ext uri="{FF2B5EF4-FFF2-40B4-BE49-F238E27FC236}">
                <a16:creationId xmlns:a16="http://schemas.microsoft.com/office/drawing/2014/main" id="{6FC8EC45-4B19-4A8D-91BB-FAA6BB2EA433}"/>
              </a:ext>
            </a:extLst>
          </p:cNvPr>
          <p:cNvSpPr txBox="1"/>
          <p:nvPr/>
        </p:nvSpPr>
        <p:spPr>
          <a:xfrm>
            <a:off x="2031560" y="4265493"/>
            <a:ext cx="7485413" cy="245268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Tree>
    <p:extLst>
      <p:ext uri="{BB962C8B-B14F-4D97-AF65-F5344CB8AC3E}">
        <p14:creationId xmlns:p14="http://schemas.microsoft.com/office/powerpoint/2010/main" val="105822203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6412121" y="321734"/>
            <a:ext cx="5136412" cy="1135737"/>
          </a:xfrm>
        </p:spPr>
        <p:txBody>
          <a:bodyPr vert="horz" lIns="91440" tIns="45720" rIns="91440" bIns="45720" rtlCol="0" anchor="ctr">
            <a:normAutofit/>
          </a:bodyPr>
          <a:lstStyle/>
          <a:p>
            <a:r>
              <a:rPr lang="en-US" sz="3600" b="1" kern="1200">
                <a:solidFill>
                  <a:schemeClr val="tx1"/>
                </a:solidFill>
                <a:latin typeface="+mj-lt"/>
                <a:ea typeface="+mj-ea"/>
                <a:cs typeface="+mj-cs"/>
              </a:rPr>
              <a:t>Miksi Iitin yöpäivystys lakkautettiin?</a:t>
            </a:r>
          </a:p>
        </p:txBody>
      </p:sp>
      <p:pic>
        <p:nvPicPr>
          <p:cNvPr id="2050" name="Picture 2">
            <a:extLst>
              <a:ext uri="{FF2B5EF4-FFF2-40B4-BE49-F238E27FC236}">
                <a16:creationId xmlns:a16="http://schemas.microsoft.com/office/drawing/2014/main" id="{1A109240-0EAC-454C-B2C1-9B498BB60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77816"/>
            <a:ext cx="5779884" cy="3251184"/>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38" name="Rectangle 13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Kuva 10" descr="Kuva, joka sisältää kohteen piirtäminen&#10;&#10;Kuvaus luotu automaattisesti">
            <a:extLst>
              <a:ext uri="{FF2B5EF4-FFF2-40B4-BE49-F238E27FC236}">
                <a16:creationId xmlns:a16="http://schemas.microsoft.com/office/drawing/2014/main" id="{907094E3-11C5-4EE6-A0BC-69F3FAC68F80}"/>
              </a:ext>
            </a:extLst>
          </p:cNvPr>
          <p:cNvPicPr>
            <a:picLocks noChangeAspect="1"/>
          </p:cNvPicPr>
          <p:nvPr/>
        </p:nvPicPr>
        <p:blipFill rotWithShape="1">
          <a:blip r:embed="rId3">
            <a:extLst>
              <a:ext uri="{28A0092B-C50C-407E-A947-70E740481C1C}">
                <a14:useLocalDpi xmlns:a14="http://schemas.microsoft.com/office/drawing/2010/main" val="0"/>
              </a:ext>
            </a:extLst>
          </a:blip>
          <a:srcRect r="5186"/>
          <a:stretch/>
        </p:blipFill>
        <p:spPr>
          <a:xfrm>
            <a:off x="-2" y="3429000"/>
            <a:ext cx="5779884" cy="3429000"/>
          </a:xfrm>
          <a:prstGeom prst="rect">
            <a:avLst/>
          </a:prstGeom>
        </p:spPr>
      </p:pic>
      <p:sp>
        <p:nvSpPr>
          <p:cNvPr id="10" name="Tekstiruutu 9">
            <a:extLst>
              <a:ext uri="{FF2B5EF4-FFF2-40B4-BE49-F238E27FC236}">
                <a16:creationId xmlns:a16="http://schemas.microsoft.com/office/drawing/2014/main" id="{A33E9D4B-5CCC-430E-A3C2-8EF410D8C4BB}"/>
              </a:ext>
            </a:extLst>
          </p:cNvPr>
          <p:cNvSpPr txBox="1"/>
          <p:nvPr/>
        </p:nvSpPr>
        <p:spPr>
          <a:xfrm>
            <a:off x="6412120" y="1782981"/>
            <a:ext cx="5136412" cy="439398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Julkisuudessa</a:t>
            </a:r>
            <a:r>
              <a:rPr lang="en-US" sz="2000" dirty="0"/>
              <a:t> </a:t>
            </a:r>
            <a:r>
              <a:rPr lang="en-US" sz="2000"/>
              <a:t>olleiden</a:t>
            </a:r>
            <a:r>
              <a:rPr lang="en-US" sz="2000" dirty="0"/>
              <a:t> </a:t>
            </a:r>
            <a:r>
              <a:rPr lang="en-US" sz="2000"/>
              <a:t>tietojen</a:t>
            </a:r>
            <a:r>
              <a:rPr lang="en-US" sz="2000" dirty="0"/>
              <a:t> </a:t>
            </a:r>
            <a:r>
              <a:rPr lang="en-US" sz="2000"/>
              <a:t>mukaan</a:t>
            </a:r>
            <a:r>
              <a:rPr lang="en-US" sz="2000" dirty="0"/>
              <a:t> </a:t>
            </a:r>
            <a:r>
              <a:rPr lang="en-US" sz="2000"/>
              <a:t>Iitin</a:t>
            </a:r>
            <a:r>
              <a:rPr lang="en-US" sz="2000" dirty="0"/>
              <a:t> </a:t>
            </a:r>
            <a:r>
              <a:rPr lang="en-US" sz="2000"/>
              <a:t>ambulanssilla</a:t>
            </a:r>
            <a:r>
              <a:rPr lang="en-US" sz="2000" dirty="0"/>
              <a:t> </a:t>
            </a:r>
            <a:r>
              <a:rPr lang="en-US" sz="2000"/>
              <a:t>oli</a:t>
            </a:r>
            <a:r>
              <a:rPr lang="en-US" sz="2000" dirty="0"/>
              <a:t> </a:t>
            </a:r>
            <a:r>
              <a:rPr lang="en-US" sz="2000"/>
              <a:t>yöaikaan</a:t>
            </a:r>
            <a:r>
              <a:rPr lang="en-US" sz="2000" dirty="0"/>
              <a:t> </a:t>
            </a:r>
            <a:r>
              <a:rPr lang="en-US" sz="2000"/>
              <a:t>vähän</a:t>
            </a:r>
            <a:r>
              <a:rPr lang="en-US" sz="2000" dirty="0"/>
              <a:t> </a:t>
            </a:r>
            <a:r>
              <a:rPr lang="en-US" sz="2000"/>
              <a:t>tehtäviä</a:t>
            </a:r>
            <a:r>
              <a:rPr lang="en-US" sz="2000" dirty="0"/>
              <a:t>. </a:t>
            </a:r>
            <a:r>
              <a:rPr lang="en-US" sz="2000"/>
              <a:t>Phhykyssä</a:t>
            </a:r>
            <a:r>
              <a:rPr lang="en-US" sz="2000" dirty="0"/>
              <a:t> </a:t>
            </a:r>
            <a:r>
              <a:rPr lang="en-US" sz="2000"/>
              <a:t>katsottiin</a:t>
            </a:r>
            <a:r>
              <a:rPr lang="en-US" sz="2000" dirty="0"/>
              <a:t>, </a:t>
            </a:r>
            <a:r>
              <a:rPr lang="en-US" sz="2000"/>
              <a:t>että</a:t>
            </a:r>
            <a:r>
              <a:rPr lang="en-US" sz="2000" dirty="0"/>
              <a:t> </a:t>
            </a:r>
            <a:r>
              <a:rPr lang="en-US" sz="2000"/>
              <a:t>tehtäviä</a:t>
            </a:r>
            <a:r>
              <a:rPr lang="en-US" sz="2000" dirty="0"/>
              <a:t> on </a:t>
            </a:r>
            <a:r>
              <a:rPr lang="en-US" sz="2000"/>
              <a:t>keskimäärin</a:t>
            </a:r>
            <a:r>
              <a:rPr lang="en-US" sz="2000" dirty="0"/>
              <a:t> </a:t>
            </a:r>
            <a:r>
              <a:rPr lang="en-US" sz="2000"/>
              <a:t>öisin</a:t>
            </a:r>
            <a:r>
              <a:rPr lang="en-US" sz="2000" dirty="0"/>
              <a:t> </a:t>
            </a:r>
            <a:r>
              <a:rPr lang="en-US" sz="2000"/>
              <a:t>alle</a:t>
            </a:r>
            <a:r>
              <a:rPr lang="en-US" sz="2000" dirty="0"/>
              <a:t> </a:t>
            </a:r>
            <a:r>
              <a:rPr lang="en-US" sz="2000"/>
              <a:t>yksi</a:t>
            </a:r>
            <a:r>
              <a:rPr lang="en-US" sz="2000" dirty="0"/>
              <a:t>. </a:t>
            </a:r>
            <a:r>
              <a:rPr lang="en-US" sz="2000"/>
              <a:t>Lakkautus</a:t>
            </a:r>
            <a:r>
              <a:rPr lang="en-US" sz="2000" dirty="0"/>
              <a:t> </a:t>
            </a:r>
            <a:r>
              <a:rPr lang="en-US" sz="2000"/>
              <a:t>tehtiin</a:t>
            </a:r>
            <a:r>
              <a:rPr lang="en-US" sz="2000" dirty="0"/>
              <a:t> </a:t>
            </a:r>
            <a:r>
              <a:rPr lang="en-US" sz="2000"/>
              <a:t>säästötoimien</a:t>
            </a:r>
            <a:r>
              <a:rPr lang="en-US" sz="2000" dirty="0"/>
              <a:t> </a:t>
            </a:r>
            <a:r>
              <a:rPr lang="en-US" sz="2000"/>
              <a:t>takia</a:t>
            </a:r>
            <a:r>
              <a:rPr lang="en-US" sz="2000" dirty="0"/>
              <a:t>.</a:t>
            </a:r>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643467" y="6356350"/>
            <a:ext cx="2743200" cy="365125"/>
          </a:xfrm>
        </p:spPr>
        <p:txBody>
          <a:bodyPr vert="horz" lIns="91440" tIns="45720" rIns="91440" bIns="45720" rtlCol="0" anchor="ctr">
            <a:normAutofit/>
          </a:bodyPr>
          <a:lstStyle/>
          <a:p>
            <a:pPr algn="l" defTabSz="914400">
              <a:spcAft>
                <a:spcPts val="600"/>
              </a:spcAft>
              <a:defRPr/>
            </a:pPr>
            <a:r>
              <a:rPr lang="en-US">
                <a:solidFill>
                  <a:srgbClr val="FFFFFF"/>
                </a:solidFill>
              </a:rPr>
              <a:t>a</a:t>
            </a:r>
          </a:p>
        </p:txBody>
      </p:sp>
      <p:sp>
        <p:nvSpPr>
          <p:cNvPr id="141" name="Isosceles Triangle 14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
        <p:nvSpPr>
          <p:cNvPr id="7" name="AutoShape 2">
            <a:extLst>
              <a:ext uri="{FF2B5EF4-FFF2-40B4-BE49-F238E27FC236}">
                <a16:creationId xmlns:a16="http://schemas.microsoft.com/office/drawing/2014/main" id="{9C081489-2368-4BB6-89F3-67FDCED4C574}"/>
              </a:ext>
            </a:extLst>
          </p:cNvPr>
          <p:cNvSpPr>
            <a:spLocks noChangeAspect="1" noChangeArrowheads="1"/>
          </p:cNvSpPr>
          <p:nvPr/>
        </p:nvSpPr>
        <p:spPr bwMode="auto">
          <a:xfrm>
            <a:off x="5943599" y="3276599"/>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AutoShape 4">
            <a:extLst>
              <a:ext uri="{FF2B5EF4-FFF2-40B4-BE49-F238E27FC236}">
                <a16:creationId xmlns:a16="http://schemas.microsoft.com/office/drawing/2014/main" id="{9F82B347-16A4-4D2D-85F6-45007972DC35}"/>
              </a:ext>
            </a:extLst>
          </p:cNvPr>
          <p:cNvSpPr>
            <a:spLocks noChangeAspect="1" noChangeArrowheads="1"/>
          </p:cNvSpPr>
          <p:nvPr/>
        </p:nvSpPr>
        <p:spPr bwMode="auto">
          <a:xfrm>
            <a:off x="6750123" y="3924364"/>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sp>
        <p:nvSpPr>
          <p:cNvPr id="12" name="Tekstiruutu 11">
            <a:extLst>
              <a:ext uri="{FF2B5EF4-FFF2-40B4-BE49-F238E27FC236}">
                <a16:creationId xmlns:a16="http://schemas.microsoft.com/office/drawing/2014/main" id="{C545E5C4-B337-40F3-8158-60B83B35F949}"/>
              </a:ext>
            </a:extLst>
          </p:cNvPr>
          <p:cNvSpPr txBox="1"/>
          <p:nvPr/>
        </p:nvSpPr>
        <p:spPr>
          <a:xfrm>
            <a:off x="6147055" y="3364736"/>
            <a:ext cx="5677770" cy="3493264"/>
          </a:xfrm>
          <a:prstGeom prst="rect">
            <a:avLst/>
          </a:prstGeom>
          <a:noFill/>
        </p:spPr>
        <p:txBody>
          <a:bodyPr wrap="square" rtlCol="0">
            <a:spAutoFit/>
          </a:bodyPr>
          <a:lstStyle/>
          <a:p>
            <a:pPr>
              <a:spcAft>
                <a:spcPts val="600"/>
              </a:spcAft>
            </a:pPr>
            <a:r>
              <a:rPr lang="fi-FI" dirty="0"/>
              <a:t>Vasemmassa kuvassa alhaalla, palvelutasopäätöksen toteuma vuosilta 2018 ja 2019. Ylemmässä kuvassa on palvelutasopäätös vaadittavine vasteaikoineen. PHHYKY ei tätä asiakirjaa suostunut minulle luovuttamaan, joten jouduin hankkimaan sen toista kautta. Punainen väri tarkoittaa, että tavoiteaikaa ei ole saavutettu. Kuvasta voidaan huomata, että vuonna 2019 vasteajat ovat toteutuneet paljon huonommin, kuin vuonna 2018. Olen lisäksi nähnyt vuoden 2020 alkuvuoden toteumaa, se on vielä pahempi kuin vuoden 2019 tilasto.</a:t>
            </a:r>
          </a:p>
          <a:p>
            <a:pPr>
              <a:spcAft>
                <a:spcPts val="600"/>
              </a:spcAft>
            </a:pPr>
            <a:r>
              <a:rPr lang="fi-FI" dirty="0"/>
              <a:t>Phhyky siis lakkautti yöpäivystyksen, vaikka vasteaikojen toteutuminen on vuosi vuodelta huonontunut!</a:t>
            </a:r>
          </a:p>
        </p:txBody>
      </p:sp>
    </p:spTree>
    <p:extLst>
      <p:ext uri="{BB962C8B-B14F-4D97-AF65-F5344CB8AC3E}">
        <p14:creationId xmlns:p14="http://schemas.microsoft.com/office/powerpoint/2010/main" val="5212596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uva, joka sisältää kohteen ulko, rakennus, ruoho, suuri&#10;&#10;Kuvaus luotu automaattisesti">
            <a:extLst>
              <a:ext uri="{FF2B5EF4-FFF2-40B4-BE49-F238E27FC236}">
                <a16:creationId xmlns:a16="http://schemas.microsoft.com/office/drawing/2014/main" id="{1A109240-0EAC-454C-B2C1-9B498BB6080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9342" b="384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6A0FEF92-C137-40DF-A191-E83F15365A39}"/>
              </a:ext>
            </a:extLst>
          </p:cNvPr>
          <p:cNvSpPr>
            <a:spLocks noGrp="1"/>
          </p:cNvSpPr>
          <p:nvPr>
            <p:ph type="title"/>
          </p:nvPr>
        </p:nvSpPr>
        <p:spPr>
          <a:xfrm>
            <a:off x="1195788" y="1175605"/>
            <a:ext cx="10261600" cy="3564869"/>
          </a:xfrm>
        </p:spPr>
        <p:txBody>
          <a:bodyPr vert="horz" lIns="91440" tIns="45720" rIns="91440" bIns="45720" rtlCol="0" anchor="b">
            <a:normAutofit/>
          </a:bodyPr>
          <a:lstStyle/>
          <a:p>
            <a:r>
              <a:rPr lang="en-US" sz="11500" b="1" dirty="0" err="1">
                <a:ln w="22225">
                  <a:solidFill>
                    <a:schemeClr val="tx1"/>
                  </a:solidFill>
                  <a:miter lim="800000"/>
                </a:ln>
                <a:noFill/>
              </a:rPr>
              <a:t>Vaikuttamisen</a:t>
            </a:r>
            <a:r>
              <a:rPr lang="en-US" sz="11500" b="1" dirty="0">
                <a:ln w="22225">
                  <a:solidFill>
                    <a:schemeClr val="tx1"/>
                  </a:solidFill>
                  <a:miter lim="800000"/>
                </a:ln>
                <a:noFill/>
              </a:rPr>
              <a:t> </a:t>
            </a:r>
            <a:r>
              <a:rPr lang="en-US" sz="11500" b="1" dirty="0" err="1">
                <a:ln w="22225">
                  <a:solidFill>
                    <a:schemeClr val="tx1"/>
                  </a:solidFill>
                  <a:miter lim="800000"/>
                </a:ln>
                <a:noFill/>
              </a:rPr>
              <a:t>mahdollisuudet</a:t>
            </a:r>
            <a:endParaRPr lang="en-US" sz="11500" b="1" dirty="0">
              <a:ln w="22225">
                <a:solidFill>
                  <a:schemeClr val="tx1"/>
                </a:solidFill>
                <a:miter lim="800000"/>
              </a:ln>
              <a:noFill/>
            </a:endParaRPr>
          </a:p>
        </p:txBody>
      </p:sp>
      <p:sp>
        <p:nvSpPr>
          <p:cNvPr id="4" name="Dian numeron paikkamerkki 3">
            <a:extLst>
              <a:ext uri="{FF2B5EF4-FFF2-40B4-BE49-F238E27FC236}">
                <a16:creationId xmlns:a16="http://schemas.microsoft.com/office/drawing/2014/main" id="{CB3D2D00-64E6-478A-AE0F-3BF52A046668}"/>
              </a:ext>
            </a:extLst>
          </p:cNvPr>
          <p:cNvSpPr>
            <a:spLocks noGrp="1"/>
          </p:cNvSpPr>
          <p:nvPr>
            <p:ph type="sldNum" sz="quarter" idx="12"/>
          </p:nvPr>
        </p:nvSpPr>
        <p:spPr>
          <a:xfrm>
            <a:off x="10744200" y="6356350"/>
            <a:ext cx="609600" cy="365125"/>
          </a:xfrm>
        </p:spPr>
        <p:txBody>
          <a:bodyPr vert="horz" lIns="91440" tIns="45720" rIns="91440" bIns="45720" rtlCol="0" anchor="ctr">
            <a:normAutofit/>
          </a:bodyPr>
          <a:lstStyle/>
          <a:p>
            <a:pPr defTabSz="914400">
              <a:spcAft>
                <a:spcPts val="600"/>
              </a:spcAft>
              <a:defRPr/>
            </a:pPr>
            <a:r>
              <a:rPr lang="en-US">
                <a:solidFill>
                  <a:schemeClr val="tx1"/>
                </a:solidFill>
                <a:latin typeface="Calibri" panose="020F0502020204030204"/>
              </a:rPr>
              <a:t>a</a:t>
            </a:r>
          </a:p>
        </p:txBody>
      </p:sp>
      <p:sp>
        <p:nvSpPr>
          <p:cNvPr id="10" name="Tekstiruutu 9">
            <a:extLst>
              <a:ext uri="{FF2B5EF4-FFF2-40B4-BE49-F238E27FC236}">
                <a16:creationId xmlns:a16="http://schemas.microsoft.com/office/drawing/2014/main" id="{A33E9D4B-5CCC-430E-A3C2-8EF410D8C4BB}"/>
              </a:ext>
            </a:extLst>
          </p:cNvPr>
          <p:cNvSpPr txBox="1"/>
          <p:nvPr/>
        </p:nvSpPr>
        <p:spPr>
          <a:xfrm>
            <a:off x="3126106" y="4210470"/>
            <a:ext cx="4926411" cy="1509935"/>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dirty="0">
              <a:solidFill>
                <a:srgbClr val="000000"/>
              </a:solidFill>
            </a:endParaRPr>
          </a:p>
        </p:txBody>
      </p:sp>
      <p:sp>
        <p:nvSpPr>
          <p:cNvPr id="3" name="Tekstiruutu 2">
            <a:extLst>
              <a:ext uri="{FF2B5EF4-FFF2-40B4-BE49-F238E27FC236}">
                <a16:creationId xmlns:a16="http://schemas.microsoft.com/office/drawing/2014/main" id="{6FC8EC45-4B19-4A8D-91BB-FAA6BB2EA433}"/>
              </a:ext>
            </a:extLst>
          </p:cNvPr>
          <p:cNvSpPr txBox="1"/>
          <p:nvPr/>
        </p:nvSpPr>
        <p:spPr>
          <a:xfrm>
            <a:off x="4309811" y="295804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endParaRPr lang="en-US" dirty="0"/>
          </a:p>
        </p:txBody>
      </p:sp>
      <p:sp>
        <p:nvSpPr>
          <p:cNvPr id="5" name="Tekstiruutu 4">
            <a:extLst>
              <a:ext uri="{FF2B5EF4-FFF2-40B4-BE49-F238E27FC236}">
                <a16:creationId xmlns:a16="http://schemas.microsoft.com/office/drawing/2014/main" id="{63E07E0E-EBFA-4B3E-A588-41756017C3D3}"/>
              </a:ext>
            </a:extLst>
          </p:cNvPr>
          <p:cNvSpPr txBox="1"/>
          <p:nvPr/>
        </p:nvSpPr>
        <p:spPr>
          <a:xfrm>
            <a:off x="838200" y="2191807"/>
            <a:ext cx="4936067" cy="3985155"/>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kstiruutu 5">
            <a:extLst>
              <a:ext uri="{FF2B5EF4-FFF2-40B4-BE49-F238E27FC236}">
                <a16:creationId xmlns:a16="http://schemas.microsoft.com/office/drawing/2014/main" id="{B8D7EEB6-33BC-4679-B598-66DF1FB33DBD}"/>
              </a:ext>
            </a:extLst>
          </p:cNvPr>
          <p:cNvSpPr txBox="1"/>
          <p:nvPr/>
        </p:nvSpPr>
        <p:spPr>
          <a:xfrm>
            <a:off x="833002" y="1366163"/>
            <a:ext cx="6672594" cy="369332"/>
          </a:xfrm>
          <a:prstGeom prst="rect">
            <a:avLst/>
          </a:prstGeom>
          <a:noFill/>
        </p:spPr>
        <p:txBody>
          <a:bodyPr wrap="square" rtlCol="0">
            <a:spAutoFit/>
          </a:bodyPr>
          <a:lstStyle/>
          <a:p>
            <a:pPr>
              <a:spcAft>
                <a:spcPts val="600"/>
              </a:spcAft>
            </a:pPr>
            <a:r>
              <a:rPr lang="fi-FI" dirty="0"/>
              <a:t> </a:t>
            </a:r>
            <a:endParaRPr lang="fi-FI"/>
          </a:p>
        </p:txBody>
      </p:sp>
    </p:spTree>
    <p:extLst>
      <p:ext uri="{BB962C8B-B14F-4D97-AF65-F5344CB8AC3E}">
        <p14:creationId xmlns:p14="http://schemas.microsoft.com/office/powerpoint/2010/main" val="3325642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3A940503C7349A92E11DF4CAA830F" ma:contentTypeVersion="4" ma:contentTypeDescription="Create a new document." ma:contentTypeScope="" ma:versionID="dd790524b270064bef99a20c05a90e97">
  <xsd:schema xmlns:xsd="http://www.w3.org/2001/XMLSchema" xmlns:xs="http://www.w3.org/2001/XMLSchema" xmlns:p="http://schemas.microsoft.com/office/2006/metadata/properties" xmlns:ns3="24059646-3c63-4f54-a864-0273f29d40bd" targetNamespace="http://schemas.microsoft.com/office/2006/metadata/properties" ma:root="true" ma:fieldsID="18dfd824c59223571b3c31fbd024cc55" ns3:_="">
    <xsd:import namespace="24059646-3c63-4f54-a864-0273f29d40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59646-3c63-4f54-a864-0273f29d4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035875-A788-4EBA-9D81-E90747DF5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59646-3c63-4f54-a864-0273f29d4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CB598-F67E-4833-A508-9067410DE5DF}">
  <ds:schemaRefs>
    <ds:schemaRef ds:uri="http://schemas.microsoft.com/sharepoint/v3/contenttype/forms"/>
  </ds:schemaRefs>
</ds:datastoreItem>
</file>

<file path=customXml/itemProps3.xml><?xml version="1.0" encoding="utf-8"?>
<ds:datastoreItem xmlns:ds="http://schemas.openxmlformats.org/officeDocument/2006/customXml" ds:itemID="{18D4F0DF-E2BF-4687-B54D-BA844C82F01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4059646-3c63-4f54-a864-0273f29d40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824</TotalTime>
  <Words>1660</Words>
  <Application>Microsoft Office PowerPoint</Application>
  <PresentationFormat>Laajakuva</PresentationFormat>
  <Paragraphs>137</Paragraphs>
  <Slides>19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Tw Cen MT</vt:lpstr>
      <vt:lpstr>Office Theme</vt:lpstr>
      <vt:lpstr>Iitin ambulanssin lakkautus - selvitystyö</vt:lpstr>
      <vt:lpstr>Sisällysluettelo</vt:lpstr>
      <vt:lpstr>Johdanto</vt:lpstr>
      <vt:lpstr>Asian eteneminen pääpiirteittäin</vt:lpstr>
      <vt:lpstr>Asian eteneminen pääpiirteittäin</vt:lpstr>
      <vt:lpstr>Asian eteneminen pääpiirteittäin</vt:lpstr>
      <vt:lpstr>Miten päätös vaikuttaa?</vt:lpstr>
      <vt:lpstr>Miksi Iitin yöpäivystys lakkautettiin?</vt:lpstr>
      <vt:lpstr>Vaikuttamisen mahdollisuudet</vt:lpstr>
      <vt:lpstr>Vaikuttamisen mahdollisuudet</vt:lpstr>
      <vt:lpstr>Työni vaiheita</vt:lpstr>
      <vt:lpstr>Asiantuntijalausunnot /1</vt:lpstr>
      <vt:lpstr>Asiantuntijalausunnot /2</vt:lpstr>
      <vt:lpstr>Linkit mielipidekirjoituksiin</vt:lpstr>
      <vt:lpstr>Kunnanvaltuutettujen näkemyksiä</vt:lpstr>
      <vt:lpstr>Ensihoitajat ja paloviranomainen kertovat:</vt:lpstr>
      <vt:lpstr>Adressin allekirjoittaiden kommentteja:</vt:lpstr>
      <vt:lpstr>Yhteenveto</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Iitin ambulanssin lakkautus - selvitystyö</dc:title>
  <dc:creator>Eetu Koskinen</dc:creator>
  <cp:lastModifiedBy>Eetu Koskinen</cp:lastModifiedBy>
  <cp:revision>3</cp:revision>
  <dcterms:created xsi:type="dcterms:W3CDTF">2020-05-26T18:43:56Z</dcterms:created>
  <dcterms:modified xsi:type="dcterms:W3CDTF">2020-05-27T08:28:02Z</dcterms:modified>
</cp:coreProperties>
</file>