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57" r:id="rId5"/>
    <p:sldId id="258" r:id="rId6"/>
    <p:sldId id="259" r:id="rId7"/>
    <p:sldId id="260" r:id="rId8"/>
    <p:sldId id="261" r:id="rId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5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55364-8EF2-235D-F425-F1F711E0E0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DC742D2D-9E8E-8C5D-AD52-01F793B33E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445DCB6B-BC3D-EF8A-7295-7CB2DD99DBF0}"/>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5" name="Footer Placeholder 4">
            <a:extLst>
              <a:ext uri="{FF2B5EF4-FFF2-40B4-BE49-F238E27FC236}">
                <a16:creationId xmlns:a16="http://schemas.microsoft.com/office/drawing/2014/main" id="{59480A88-2144-3265-E26E-76BC4B3E2AD4}"/>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5CE5D6D-AEF6-7699-19CE-5B9B8111721E}"/>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2189779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F31B-8286-71AE-A509-319D1B95B1A9}"/>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4F30412C-3ABA-0178-AB99-732827D340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C36D43E4-D6DB-2A18-2867-C13632CC7CC4}"/>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5" name="Footer Placeholder 4">
            <a:extLst>
              <a:ext uri="{FF2B5EF4-FFF2-40B4-BE49-F238E27FC236}">
                <a16:creationId xmlns:a16="http://schemas.microsoft.com/office/drawing/2014/main" id="{785F6D72-8065-0EFD-F389-D5B16793C0C5}"/>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100B5E12-3C84-EDA0-0321-DD296954B9DF}"/>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1233402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EE4666-E344-7762-411E-A973A627D1E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4824C434-1697-0E18-11C1-C7ED67994D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FC925675-2A6A-8096-C49C-2449D8A14121}"/>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5" name="Footer Placeholder 4">
            <a:extLst>
              <a:ext uri="{FF2B5EF4-FFF2-40B4-BE49-F238E27FC236}">
                <a16:creationId xmlns:a16="http://schemas.microsoft.com/office/drawing/2014/main" id="{EEAC969C-758A-47B8-1830-4D7A8689C60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1B38A2E7-1FF5-D0D2-01BE-650DAD303B98}"/>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1042898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7338A-3854-25E5-FF58-B327E6FC4E12}"/>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CFD921C8-D1DD-7A2E-E93B-8246A52AF0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83B70122-F577-58AC-28CF-5499384F58FD}"/>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5" name="Footer Placeholder 4">
            <a:extLst>
              <a:ext uri="{FF2B5EF4-FFF2-40B4-BE49-F238E27FC236}">
                <a16:creationId xmlns:a16="http://schemas.microsoft.com/office/drawing/2014/main" id="{41F9E0CA-D738-CEA5-3823-1A72D8EB9C2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3456A11D-A971-73EC-C14A-9845EEBD0F36}"/>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1247105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7558F-C120-90D5-0B7B-ABA6102FB7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CE1A825A-D6A8-F349-D3C2-DDD29B3FC0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2FB7D3-C3ED-5F25-B943-1FAF7A993D9A}"/>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5" name="Footer Placeholder 4">
            <a:extLst>
              <a:ext uri="{FF2B5EF4-FFF2-40B4-BE49-F238E27FC236}">
                <a16:creationId xmlns:a16="http://schemas.microsoft.com/office/drawing/2014/main" id="{5768F14F-8379-0E87-0FB2-8CDBA6ABDAA9}"/>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A1390AEC-5CDE-1506-1B96-32DF4BF0BE5E}"/>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2490653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DB97B-1BBD-2191-3573-F33548817844}"/>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B4FE9F63-BC98-4E36-3C6A-40CBA2CA68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41B8378F-FE41-7229-05F2-B4455875B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77507BE4-36ED-B175-0F27-729367EF1D49}"/>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6" name="Footer Placeholder 5">
            <a:extLst>
              <a:ext uri="{FF2B5EF4-FFF2-40B4-BE49-F238E27FC236}">
                <a16:creationId xmlns:a16="http://schemas.microsoft.com/office/drawing/2014/main" id="{D39E3AEA-691B-7E6C-D4BD-167F6ED896F1}"/>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4028DEED-3E3E-61D4-B507-258014A3398E}"/>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2837687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58FF5-848B-1110-D7F2-C82AFF3E9927}"/>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A88A46E9-8780-0FAE-3A7C-4066B11D4A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D36EDE-FA16-35D4-4EE0-34E18410BD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612D3A14-CFFD-59E8-DBCF-09707867D7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732092-1CA9-33C1-7D7B-62083BFC03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ABD47905-A0D8-9992-FB3B-E29B63B42E8E}"/>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8" name="Footer Placeholder 7">
            <a:extLst>
              <a:ext uri="{FF2B5EF4-FFF2-40B4-BE49-F238E27FC236}">
                <a16:creationId xmlns:a16="http://schemas.microsoft.com/office/drawing/2014/main" id="{FD91F767-3192-D674-BF89-86AC8DBB899D}"/>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CEC73C0C-4A77-502C-6B08-99EA2B505D1D}"/>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3601212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EF72A-6ADE-7EF9-9BDB-21B84B8F2F3C}"/>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3BB3A44F-1855-7E3C-25A9-EBD2B460B2F7}"/>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4" name="Footer Placeholder 3">
            <a:extLst>
              <a:ext uri="{FF2B5EF4-FFF2-40B4-BE49-F238E27FC236}">
                <a16:creationId xmlns:a16="http://schemas.microsoft.com/office/drawing/2014/main" id="{2AFA8C21-D142-31D6-5D81-CADFE99E272E}"/>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ABCF0348-DA47-2C8D-E608-875AE3E639A6}"/>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3220886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BF8B6B-190F-203A-7265-219605689E0F}"/>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3" name="Footer Placeholder 2">
            <a:extLst>
              <a:ext uri="{FF2B5EF4-FFF2-40B4-BE49-F238E27FC236}">
                <a16:creationId xmlns:a16="http://schemas.microsoft.com/office/drawing/2014/main" id="{DA923F15-0ABD-F1CF-32DC-67D156EE6C3E}"/>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6DBE10B9-35AA-A4A8-5532-6EEFC7BC5931}"/>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2245571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A56FA-16C1-03C4-9DB7-6DE7C37E0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CFF18717-3247-6B24-8BDC-12F8F90B16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24D264BF-8DDF-1B88-90A0-14A38863E7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857CDF-96F8-DE81-275F-AA25F961EDC2}"/>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6" name="Footer Placeholder 5">
            <a:extLst>
              <a:ext uri="{FF2B5EF4-FFF2-40B4-BE49-F238E27FC236}">
                <a16:creationId xmlns:a16="http://schemas.microsoft.com/office/drawing/2014/main" id="{50154710-2486-2195-6292-FAA702F6A4DD}"/>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87803742-5D79-6017-3776-311064B854EC}"/>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2638492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783D8-5837-9DFC-92F0-F5BA20B376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BDFE16EF-A19F-98D5-6B2B-FF7F64CD3E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6879B91C-B7C0-42E3-ECFC-CBA2E70B47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BC2B2F-789E-BF2C-E600-DF47A4AC7048}"/>
              </a:ext>
            </a:extLst>
          </p:cNvPr>
          <p:cNvSpPr>
            <a:spLocks noGrp="1"/>
          </p:cNvSpPr>
          <p:nvPr>
            <p:ph type="dt" sz="half" idx="10"/>
          </p:nvPr>
        </p:nvSpPr>
        <p:spPr/>
        <p:txBody>
          <a:bodyPr/>
          <a:lstStyle/>
          <a:p>
            <a:fld id="{C7418D63-ED91-4F61-895E-1415FB492476}" type="datetimeFigureOut">
              <a:rPr lang="fi-FI" smtClean="0"/>
              <a:t>9.12.2022</a:t>
            </a:fld>
            <a:endParaRPr lang="fi-FI"/>
          </a:p>
        </p:txBody>
      </p:sp>
      <p:sp>
        <p:nvSpPr>
          <p:cNvPr id="6" name="Footer Placeholder 5">
            <a:extLst>
              <a:ext uri="{FF2B5EF4-FFF2-40B4-BE49-F238E27FC236}">
                <a16:creationId xmlns:a16="http://schemas.microsoft.com/office/drawing/2014/main" id="{6F1D6D88-B4C0-99C2-51AF-20B0064B7428}"/>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3AB6C80A-07A9-BD6F-60F4-C89FF63F8E50}"/>
              </a:ext>
            </a:extLst>
          </p:cNvPr>
          <p:cNvSpPr>
            <a:spLocks noGrp="1"/>
          </p:cNvSpPr>
          <p:nvPr>
            <p:ph type="sldNum" sz="quarter" idx="12"/>
          </p:nvPr>
        </p:nvSpPr>
        <p:spPr/>
        <p:txBody>
          <a:bodyPr/>
          <a:lstStyle/>
          <a:p>
            <a:fld id="{998723E1-721A-4F51-89C2-CE7F4462AA93}" type="slidenum">
              <a:rPr lang="fi-FI" smtClean="0"/>
              <a:t>‹#›</a:t>
            </a:fld>
            <a:endParaRPr lang="fi-FI"/>
          </a:p>
        </p:txBody>
      </p:sp>
    </p:spTree>
    <p:extLst>
      <p:ext uri="{BB962C8B-B14F-4D97-AF65-F5344CB8AC3E}">
        <p14:creationId xmlns:p14="http://schemas.microsoft.com/office/powerpoint/2010/main" val="713443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0EE1FB-FFDE-3A4D-DB89-841AB5BF83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6CA1F5BF-B76E-7BCF-55B2-633E8347DD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50CB02FA-31DB-7685-D40D-37C901C4A3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418D63-ED91-4F61-895E-1415FB492476}" type="datetimeFigureOut">
              <a:rPr lang="fi-FI" smtClean="0"/>
              <a:t>9.12.2022</a:t>
            </a:fld>
            <a:endParaRPr lang="fi-FI"/>
          </a:p>
        </p:txBody>
      </p:sp>
      <p:sp>
        <p:nvSpPr>
          <p:cNvPr id="5" name="Footer Placeholder 4">
            <a:extLst>
              <a:ext uri="{FF2B5EF4-FFF2-40B4-BE49-F238E27FC236}">
                <a16:creationId xmlns:a16="http://schemas.microsoft.com/office/drawing/2014/main" id="{2B08C559-A0F4-88B0-A9A8-B20D24AD23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FEFA4EC9-F27A-341A-BC42-E364795FC3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8723E1-721A-4F51-89C2-CE7F4462AA93}" type="slidenum">
              <a:rPr lang="fi-FI" smtClean="0"/>
              <a:t>‹#›</a:t>
            </a:fld>
            <a:endParaRPr lang="fi-FI"/>
          </a:p>
        </p:txBody>
      </p:sp>
    </p:spTree>
    <p:extLst>
      <p:ext uri="{BB962C8B-B14F-4D97-AF65-F5344CB8AC3E}">
        <p14:creationId xmlns:p14="http://schemas.microsoft.com/office/powerpoint/2010/main" val="1593733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85952-6055-2F92-6247-792E40FF6E93}"/>
              </a:ext>
            </a:extLst>
          </p:cNvPr>
          <p:cNvSpPr>
            <a:spLocks noGrp="1"/>
          </p:cNvSpPr>
          <p:nvPr>
            <p:ph type="ctrTitle"/>
          </p:nvPr>
        </p:nvSpPr>
        <p:spPr/>
        <p:txBody>
          <a:bodyPr/>
          <a:lstStyle/>
          <a:p>
            <a:r>
              <a:rPr lang="fi-FI" dirty="0" err="1"/>
              <a:t>Teacher</a:t>
            </a:r>
            <a:r>
              <a:rPr lang="fi-FI" dirty="0"/>
              <a:t> </a:t>
            </a:r>
            <a:r>
              <a:rPr lang="fi-FI" dirty="0" err="1"/>
              <a:t>collaboration</a:t>
            </a:r>
            <a:endParaRPr lang="fi-FI" dirty="0"/>
          </a:p>
        </p:txBody>
      </p:sp>
      <p:sp>
        <p:nvSpPr>
          <p:cNvPr id="3" name="Subtitle 2">
            <a:extLst>
              <a:ext uri="{FF2B5EF4-FFF2-40B4-BE49-F238E27FC236}">
                <a16:creationId xmlns:a16="http://schemas.microsoft.com/office/drawing/2014/main" id="{391B7BFA-2125-B83F-7338-944648A37474}"/>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388081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5D605-B7C8-AE75-37C4-1C76CE119DAE}"/>
              </a:ext>
            </a:extLst>
          </p:cNvPr>
          <p:cNvSpPr>
            <a:spLocks noGrp="1"/>
          </p:cNvSpPr>
          <p:nvPr>
            <p:ph type="title"/>
          </p:nvPr>
        </p:nvSpPr>
        <p:spPr/>
        <p:txBody>
          <a:bodyPr/>
          <a:lstStyle/>
          <a:p>
            <a:r>
              <a:rPr lang="fi-FI" dirty="0" err="1"/>
              <a:t>Teacher</a:t>
            </a:r>
            <a:r>
              <a:rPr lang="fi-FI" dirty="0"/>
              <a:t> </a:t>
            </a:r>
            <a:r>
              <a:rPr lang="fi-FI" dirty="0" err="1"/>
              <a:t>collaboration</a:t>
            </a:r>
            <a:r>
              <a:rPr lang="fi-FI" dirty="0"/>
              <a:t> is…</a:t>
            </a:r>
          </a:p>
        </p:txBody>
      </p:sp>
      <p:sp>
        <p:nvSpPr>
          <p:cNvPr id="3" name="Content Placeholder 2">
            <a:extLst>
              <a:ext uri="{FF2B5EF4-FFF2-40B4-BE49-F238E27FC236}">
                <a16:creationId xmlns:a16="http://schemas.microsoft.com/office/drawing/2014/main" id="{CE9D94BB-ADD9-2D21-8DD0-074A119976A9}"/>
              </a:ext>
            </a:extLst>
          </p:cNvPr>
          <p:cNvSpPr>
            <a:spLocks noGrp="1"/>
          </p:cNvSpPr>
          <p:nvPr>
            <p:ph idx="1"/>
          </p:nvPr>
        </p:nvSpPr>
        <p:spPr/>
        <p:txBody>
          <a:bodyPr>
            <a:normAutofit fontScale="92500" lnSpcReduction="20000"/>
          </a:bodyPr>
          <a:lstStyle/>
          <a:p>
            <a:r>
              <a:rPr lang="fi-FI" dirty="0"/>
              <a:t>More </a:t>
            </a:r>
            <a:r>
              <a:rPr lang="fi-FI" dirty="0" err="1"/>
              <a:t>than</a:t>
            </a:r>
            <a:r>
              <a:rPr lang="fi-FI" dirty="0"/>
              <a:t> </a:t>
            </a:r>
            <a:r>
              <a:rPr lang="fi-FI" dirty="0" err="1"/>
              <a:t>collegiality</a:t>
            </a:r>
            <a:r>
              <a:rPr lang="fi-FI" dirty="0"/>
              <a:t> ’</a:t>
            </a:r>
            <a:r>
              <a:rPr lang="fi-FI" dirty="0" err="1"/>
              <a:t>doing</a:t>
            </a:r>
            <a:r>
              <a:rPr lang="fi-FI" dirty="0"/>
              <a:t> </a:t>
            </a:r>
            <a:r>
              <a:rPr lang="fi-FI" dirty="0" err="1"/>
              <a:t>things</a:t>
            </a:r>
            <a:r>
              <a:rPr lang="fi-FI" dirty="0"/>
              <a:t> </a:t>
            </a:r>
            <a:r>
              <a:rPr lang="fi-FI" dirty="0" err="1"/>
              <a:t>together</a:t>
            </a:r>
            <a:r>
              <a:rPr lang="fi-FI" dirty="0"/>
              <a:t> for </a:t>
            </a:r>
            <a:r>
              <a:rPr lang="fi-FI" dirty="0" err="1"/>
              <a:t>job-related</a:t>
            </a:r>
            <a:r>
              <a:rPr lang="fi-FI" dirty="0"/>
              <a:t> </a:t>
            </a:r>
            <a:r>
              <a:rPr lang="fi-FI" dirty="0" err="1"/>
              <a:t>purposes</a:t>
            </a:r>
            <a:r>
              <a:rPr lang="fi-FI" dirty="0"/>
              <a:t>’ (</a:t>
            </a:r>
            <a:r>
              <a:rPr lang="fi-FI" dirty="0" err="1"/>
              <a:t>Kelchtersman</a:t>
            </a:r>
            <a:r>
              <a:rPr lang="fi-FI" dirty="0"/>
              <a:t>, 2006: 220</a:t>
            </a:r>
          </a:p>
          <a:p>
            <a:r>
              <a:rPr lang="fi-FI" dirty="0"/>
              <a:t>’a </a:t>
            </a:r>
            <a:r>
              <a:rPr lang="fi-FI" dirty="0" err="1"/>
              <a:t>positive</a:t>
            </a:r>
            <a:r>
              <a:rPr lang="fi-FI" dirty="0"/>
              <a:t> </a:t>
            </a:r>
            <a:r>
              <a:rPr lang="fi-FI" dirty="0" err="1"/>
              <a:t>value</a:t>
            </a:r>
            <a:r>
              <a:rPr lang="fi-FI" dirty="0"/>
              <a:t> (</a:t>
            </a:r>
            <a:r>
              <a:rPr lang="fi-FI" dirty="0" err="1"/>
              <a:t>supportive</a:t>
            </a:r>
            <a:r>
              <a:rPr lang="fi-FI" dirty="0"/>
              <a:t>, </a:t>
            </a:r>
            <a:r>
              <a:rPr lang="fi-FI" dirty="0" err="1"/>
              <a:t>stimulating</a:t>
            </a:r>
            <a:r>
              <a:rPr lang="fi-FI" dirty="0"/>
              <a:t>, </a:t>
            </a:r>
            <a:r>
              <a:rPr lang="fi-FI" dirty="0" err="1"/>
              <a:t>rewarding</a:t>
            </a:r>
            <a:r>
              <a:rPr lang="fi-FI" dirty="0"/>
              <a:t>, … </a:t>
            </a:r>
            <a:r>
              <a:rPr lang="fi-FI" dirty="0" err="1"/>
              <a:t>democratic</a:t>
            </a:r>
            <a:r>
              <a:rPr lang="fi-FI" dirty="0"/>
              <a:t>) </a:t>
            </a:r>
            <a:r>
              <a:rPr lang="fi-FI" dirty="0" err="1"/>
              <a:t>relationships</a:t>
            </a:r>
            <a:r>
              <a:rPr lang="fi-FI" dirty="0"/>
              <a:t> </a:t>
            </a:r>
            <a:r>
              <a:rPr lang="fi-FI" dirty="0" err="1"/>
              <a:t>among</a:t>
            </a:r>
            <a:r>
              <a:rPr lang="fi-FI" dirty="0"/>
              <a:t> </a:t>
            </a:r>
            <a:r>
              <a:rPr lang="fi-FI" dirty="0" err="1"/>
              <a:t>equals</a:t>
            </a:r>
            <a:r>
              <a:rPr lang="fi-FI" dirty="0"/>
              <a:t>’ (</a:t>
            </a:r>
            <a:r>
              <a:rPr lang="fi-FI" dirty="0" err="1"/>
              <a:t>ibid</a:t>
            </a:r>
            <a:r>
              <a:rPr lang="fi-FI" dirty="0"/>
              <a:t>. 2006: 221)</a:t>
            </a:r>
          </a:p>
          <a:p>
            <a:r>
              <a:rPr lang="fi-FI" dirty="0"/>
              <a:t>Collaboration </a:t>
            </a:r>
            <a:r>
              <a:rPr lang="fi-FI" dirty="0" err="1"/>
              <a:t>can</a:t>
            </a:r>
            <a:r>
              <a:rPr lang="fi-FI" dirty="0"/>
              <a:t> </a:t>
            </a:r>
            <a:r>
              <a:rPr lang="fi-FI" dirty="0" err="1"/>
              <a:t>involve</a:t>
            </a:r>
            <a:r>
              <a:rPr lang="fi-FI" dirty="0"/>
              <a:t>:</a:t>
            </a:r>
          </a:p>
          <a:p>
            <a:pPr lvl="1"/>
            <a:r>
              <a:rPr lang="fi-FI" dirty="0" err="1"/>
              <a:t>developing</a:t>
            </a:r>
            <a:r>
              <a:rPr lang="fi-FI" dirty="0"/>
              <a:t> </a:t>
            </a:r>
            <a:r>
              <a:rPr lang="fi-FI" dirty="0" err="1"/>
              <a:t>practices</a:t>
            </a:r>
            <a:r>
              <a:rPr lang="fi-FI" dirty="0"/>
              <a:t> </a:t>
            </a:r>
            <a:r>
              <a:rPr lang="fi-FI" dirty="0" err="1"/>
              <a:t>together</a:t>
            </a:r>
            <a:endParaRPr lang="fi-FI" dirty="0"/>
          </a:p>
          <a:p>
            <a:pPr lvl="1"/>
            <a:r>
              <a:rPr lang="fi-FI" dirty="0" err="1"/>
              <a:t>teaching</a:t>
            </a:r>
            <a:r>
              <a:rPr lang="fi-FI" dirty="0"/>
              <a:t> </a:t>
            </a:r>
            <a:r>
              <a:rPr lang="fi-FI" dirty="0" err="1"/>
              <a:t>together</a:t>
            </a:r>
            <a:endParaRPr lang="fi-FI" dirty="0"/>
          </a:p>
          <a:p>
            <a:pPr lvl="1"/>
            <a:r>
              <a:rPr lang="fi-FI" dirty="0" err="1"/>
              <a:t>coordinating</a:t>
            </a:r>
            <a:r>
              <a:rPr lang="fi-FI" dirty="0"/>
              <a:t> </a:t>
            </a:r>
            <a:r>
              <a:rPr lang="fi-FI" dirty="0" err="1"/>
              <a:t>actions</a:t>
            </a:r>
            <a:endParaRPr lang="fi-FI" dirty="0"/>
          </a:p>
          <a:p>
            <a:pPr lvl="1"/>
            <a:r>
              <a:rPr lang="fi-FI" dirty="0" err="1"/>
              <a:t>aligning</a:t>
            </a:r>
            <a:r>
              <a:rPr lang="fi-FI" dirty="0"/>
              <a:t> </a:t>
            </a:r>
            <a:r>
              <a:rPr lang="fi-FI" dirty="0" err="1"/>
              <a:t>goals</a:t>
            </a:r>
            <a:endParaRPr lang="fi-FI" dirty="0"/>
          </a:p>
          <a:p>
            <a:pPr lvl="1"/>
            <a:r>
              <a:rPr lang="fi-FI" dirty="0" err="1"/>
              <a:t>making-decisions</a:t>
            </a:r>
            <a:r>
              <a:rPr lang="fi-FI" dirty="0"/>
              <a:t> </a:t>
            </a:r>
            <a:r>
              <a:rPr lang="fi-FI" dirty="0" err="1"/>
              <a:t>together</a:t>
            </a:r>
            <a:endParaRPr lang="fi-FI" dirty="0"/>
          </a:p>
          <a:p>
            <a:r>
              <a:rPr lang="fi-FI" dirty="0"/>
              <a:t>’</a:t>
            </a:r>
            <a:r>
              <a:rPr lang="fi-FI" dirty="0" err="1"/>
              <a:t>Not</a:t>
            </a:r>
            <a:r>
              <a:rPr lang="fi-FI" dirty="0"/>
              <a:t> just a </a:t>
            </a:r>
            <a:r>
              <a:rPr lang="fi-FI" dirty="0" err="1"/>
              <a:t>collection</a:t>
            </a:r>
            <a:r>
              <a:rPr lang="fi-FI" dirty="0"/>
              <a:t> of </a:t>
            </a:r>
            <a:r>
              <a:rPr lang="fi-FI" dirty="0" err="1"/>
              <a:t>meetings</a:t>
            </a:r>
            <a:r>
              <a:rPr lang="fi-FI" dirty="0"/>
              <a:t> </a:t>
            </a:r>
            <a:r>
              <a:rPr lang="fi-FI" dirty="0" err="1"/>
              <a:t>but</a:t>
            </a:r>
            <a:r>
              <a:rPr lang="fi-FI" dirty="0"/>
              <a:t> a </a:t>
            </a:r>
            <a:r>
              <a:rPr lang="fi-FI" dirty="0" err="1"/>
              <a:t>way</a:t>
            </a:r>
            <a:r>
              <a:rPr lang="fi-FI" dirty="0"/>
              <a:t> of life’ (</a:t>
            </a:r>
            <a:r>
              <a:rPr lang="fi-FI" dirty="0" err="1"/>
              <a:t>Hargreaveas</a:t>
            </a:r>
            <a:r>
              <a:rPr lang="fi-FI" dirty="0"/>
              <a:t>, 2019: 611)</a:t>
            </a:r>
          </a:p>
        </p:txBody>
      </p:sp>
    </p:spTree>
    <p:extLst>
      <p:ext uri="{BB962C8B-B14F-4D97-AF65-F5344CB8AC3E}">
        <p14:creationId xmlns:p14="http://schemas.microsoft.com/office/powerpoint/2010/main" val="1107372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4412DA-70BC-9FAE-35C4-9915418EA8DA}"/>
              </a:ext>
            </a:extLst>
          </p:cNvPr>
          <p:cNvSpPr>
            <a:spLocks noGrp="1"/>
          </p:cNvSpPr>
          <p:nvPr>
            <p:ph type="title"/>
          </p:nvPr>
        </p:nvSpPr>
        <p:spPr>
          <a:xfrm>
            <a:off x="630936" y="640080"/>
            <a:ext cx="4818888" cy="1481328"/>
          </a:xfrm>
        </p:spPr>
        <p:txBody>
          <a:bodyPr anchor="b">
            <a:normAutofit/>
          </a:bodyPr>
          <a:lstStyle/>
          <a:p>
            <a:r>
              <a:rPr lang="fi-FI" sz="5000"/>
              <a:t>Collaboration has…</a:t>
            </a:r>
          </a:p>
        </p:txBody>
      </p:sp>
      <p:sp>
        <p:nvSpPr>
          <p:cNvPr id="12"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EC3E15E-2608-8014-70A8-D8276702119A}"/>
              </a:ext>
            </a:extLst>
          </p:cNvPr>
          <p:cNvSpPr>
            <a:spLocks noGrp="1"/>
          </p:cNvSpPr>
          <p:nvPr>
            <p:ph idx="1"/>
          </p:nvPr>
        </p:nvSpPr>
        <p:spPr>
          <a:xfrm>
            <a:off x="630936" y="2660904"/>
            <a:ext cx="4818888" cy="3547872"/>
          </a:xfrm>
        </p:spPr>
        <p:txBody>
          <a:bodyPr anchor="t">
            <a:normAutofit lnSpcReduction="10000"/>
          </a:bodyPr>
          <a:lstStyle/>
          <a:p>
            <a:r>
              <a:rPr lang="fi-FI" sz="2000" dirty="0"/>
              <a:t>A ’</a:t>
            </a:r>
            <a:r>
              <a:rPr lang="fi-FI" sz="2000" dirty="0" err="1"/>
              <a:t>push</a:t>
            </a:r>
            <a:r>
              <a:rPr lang="fi-FI" sz="2000" dirty="0"/>
              <a:t> and </a:t>
            </a:r>
            <a:r>
              <a:rPr lang="fi-FI" sz="2000" dirty="0" err="1"/>
              <a:t>pull</a:t>
            </a:r>
            <a:r>
              <a:rPr lang="fi-FI" sz="2000" dirty="0"/>
              <a:t>’ </a:t>
            </a:r>
            <a:r>
              <a:rPr lang="fi-FI" sz="2000" dirty="0" err="1"/>
              <a:t>dynamic</a:t>
            </a:r>
            <a:r>
              <a:rPr lang="fi-FI" sz="2000" dirty="0"/>
              <a:t> </a:t>
            </a:r>
            <a:r>
              <a:rPr lang="fi-FI" sz="2000" dirty="0" err="1"/>
              <a:t>with</a:t>
            </a:r>
            <a:r>
              <a:rPr lang="fi-FI" sz="2000" dirty="0"/>
              <a:t> </a:t>
            </a:r>
            <a:r>
              <a:rPr lang="fi-FI" sz="2000" dirty="0" err="1"/>
              <a:t>peers</a:t>
            </a:r>
            <a:r>
              <a:rPr lang="fi-FI" sz="2000" dirty="0"/>
              <a:t> ’</a:t>
            </a:r>
            <a:r>
              <a:rPr lang="fi-FI" sz="2000" dirty="0" err="1"/>
              <a:t>pulling</a:t>
            </a:r>
            <a:r>
              <a:rPr lang="fi-FI" sz="2000" dirty="0"/>
              <a:t> </a:t>
            </a:r>
            <a:r>
              <a:rPr lang="fi-FI" sz="2000" dirty="0" err="1"/>
              <a:t>each</a:t>
            </a:r>
            <a:r>
              <a:rPr lang="fi-FI" sz="2000" dirty="0"/>
              <a:t> </a:t>
            </a:r>
            <a:r>
              <a:rPr lang="fi-FI" sz="2000" dirty="0" err="1"/>
              <a:t>other</a:t>
            </a:r>
            <a:r>
              <a:rPr lang="fi-FI" sz="2000" dirty="0"/>
              <a:t> in </a:t>
            </a:r>
            <a:r>
              <a:rPr lang="fi-FI" sz="2000" dirty="0" err="1"/>
              <a:t>by</a:t>
            </a:r>
            <a:r>
              <a:rPr lang="fi-FI" sz="2000" dirty="0"/>
              <a:t> </a:t>
            </a:r>
            <a:r>
              <a:rPr lang="fi-FI" sz="2000" dirty="0" err="1"/>
              <a:t>inspiration</a:t>
            </a:r>
            <a:r>
              <a:rPr lang="fi-FI" sz="2000" dirty="0"/>
              <a:t> and </a:t>
            </a:r>
            <a:r>
              <a:rPr lang="fi-FI" sz="2000" dirty="0" err="1"/>
              <a:t>motivation</a:t>
            </a:r>
            <a:r>
              <a:rPr lang="fi-FI" sz="2000" dirty="0"/>
              <a:t> to </a:t>
            </a:r>
            <a:r>
              <a:rPr lang="fi-FI" sz="2000" dirty="0" err="1"/>
              <a:t>engage</a:t>
            </a:r>
            <a:r>
              <a:rPr lang="fi-FI" sz="2000" dirty="0"/>
              <a:t> in </a:t>
            </a:r>
            <a:r>
              <a:rPr lang="fi-FI" sz="2000" dirty="0" err="1"/>
              <a:t>interesting</a:t>
            </a:r>
            <a:r>
              <a:rPr lang="fi-FI" sz="2000" dirty="0"/>
              <a:t> </a:t>
            </a:r>
            <a:r>
              <a:rPr lang="fi-FI" sz="2000" dirty="0" err="1"/>
              <a:t>work</a:t>
            </a:r>
            <a:r>
              <a:rPr lang="fi-FI" sz="2000" dirty="0"/>
              <a:t>, and </a:t>
            </a:r>
            <a:r>
              <a:rPr lang="fi-FI" sz="2000" dirty="0" err="1"/>
              <a:t>pushing</a:t>
            </a:r>
            <a:r>
              <a:rPr lang="fi-FI" sz="2000" dirty="0"/>
              <a:t> </a:t>
            </a:r>
            <a:r>
              <a:rPr lang="fi-FI" sz="2000" dirty="0" err="1"/>
              <a:t>each</a:t>
            </a:r>
            <a:r>
              <a:rPr lang="fi-FI" sz="2000" dirty="0"/>
              <a:t> </a:t>
            </a:r>
            <a:r>
              <a:rPr lang="fi-FI" sz="2000" dirty="0" err="1"/>
              <a:t>other</a:t>
            </a:r>
            <a:r>
              <a:rPr lang="fi-FI" sz="2000" dirty="0"/>
              <a:t> on and </a:t>
            </a:r>
            <a:r>
              <a:rPr lang="fi-FI" sz="2000" dirty="0" err="1"/>
              <a:t>up</a:t>
            </a:r>
            <a:r>
              <a:rPr lang="fi-FI" sz="2000" dirty="0"/>
              <a:t> to </a:t>
            </a:r>
            <a:r>
              <a:rPr lang="fi-FI" sz="2000" dirty="0" err="1"/>
              <a:t>ever</a:t>
            </a:r>
            <a:r>
              <a:rPr lang="fi-FI" sz="2000" dirty="0"/>
              <a:t> </a:t>
            </a:r>
            <a:r>
              <a:rPr lang="fi-FI" sz="2000" dirty="0" err="1"/>
              <a:t>higher</a:t>
            </a:r>
            <a:r>
              <a:rPr lang="fi-FI" sz="2000" dirty="0"/>
              <a:t> </a:t>
            </a:r>
            <a:r>
              <a:rPr lang="fi-FI" sz="2000" dirty="0" err="1"/>
              <a:t>standards</a:t>
            </a:r>
            <a:r>
              <a:rPr lang="fi-FI" sz="2000" dirty="0"/>
              <a:t> of </a:t>
            </a:r>
            <a:r>
              <a:rPr lang="fi-FI" sz="2000" dirty="0" err="1"/>
              <a:t>performance</a:t>
            </a:r>
            <a:r>
              <a:rPr lang="fi-FI" sz="2000" dirty="0"/>
              <a:t> </a:t>
            </a:r>
            <a:r>
              <a:rPr lang="fi-FI" sz="2000" dirty="0" err="1"/>
              <a:t>together</a:t>
            </a:r>
            <a:r>
              <a:rPr lang="fi-FI" sz="2000" dirty="0"/>
              <a:t> (</a:t>
            </a:r>
            <a:r>
              <a:rPr lang="fi-FI" sz="2000" dirty="0" err="1"/>
              <a:t>Hargreaves</a:t>
            </a:r>
            <a:r>
              <a:rPr lang="fi-FI" sz="2000" dirty="0"/>
              <a:t>, 2019: 613).</a:t>
            </a:r>
          </a:p>
          <a:p>
            <a:endParaRPr lang="fi-FI" sz="2000" dirty="0"/>
          </a:p>
          <a:p>
            <a:r>
              <a:rPr lang="fi-FI" sz="2000" dirty="0"/>
              <a:t>A </a:t>
            </a:r>
            <a:r>
              <a:rPr lang="fi-FI" sz="2000" dirty="0" err="1"/>
              <a:t>tough</a:t>
            </a:r>
            <a:r>
              <a:rPr lang="fi-FI" sz="2000" dirty="0"/>
              <a:t> </a:t>
            </a:r>
            <a:r>
              <a:rPr lang="fi-FI" sz="2000" dirty="0" err="1"/>
              <a:t>edge</a:t>
            </a:r>
            <a:r>
              <a:rPr lang="fi-FI" sz="2000" dirty="0"/>
              <a:t>… as </a:t>
            </a:r>
            <a:r>
              <a:rPr lang="fi-FI" sz="2000" dirty="0" err="1"/>
              <a:t>collaboration</a:t>
            </a:r>
            <a:r>
              <a:rPr lang="fi-FI" sz="2000" dirty="0"/>
              <a:t> </a:t>
            </a:r>
            <a:r>
              <a:rPr lang="fi-FI" sz="2000" dirty="0" err="1"/>
              <a:t>can</a:t>
            </a:r>
            <a:r>
              <a:rPr lang="fi-FI" sz="2000" dirty="0"/>
              <a:t> </a:t>
            </a:r>
            <a:r>
              <a:rPr lang="fi-FI" sz="2000" dirty="0" err="1"/>
              <a:t>benefit</a:t>
            </a:r>
            <a:r>
              <a:rPr lang="fi-FI" sz="2000" dirty="0"/>
              <a:t> </a:t>
            </a:r>
            <a:r>
              <a:rPr lang="fi-FI" sz="2000" dirty="0" err="1"/>
              <a:t>if</a:t>
            </a:r>
            <a:r>
              <a:rPr lang="fi-FI" sz="2000" dirty="0"/>
              <a:t> </a:t>
            </a:r>
            <a:r>
              <a:rPr lang="fi-FI" sz="2000" dirty="0" err="1"/>
              <a:t>communities</a:t>
            </a:r>
            <a:r>
              <a:rPr lang="fi-FI" sz="2000" dirty="0"/>
              <a:t> ’</a:t>
            </a:r>
            <a:r>
              <a:rPr lang="fi-FI" sz="2000" dirty="0" err="1"/>
              <a:t>can</a:t>
            </a:r>
            <a:r>
              <a:rPr lang="fi-FI" sz="2000" dirty="0"/>
              <a:t> </a:t>
            </a:r>
            <a:r>
              <a:rPr lang="fi-FI" sz="2000" dirty="0" err="1"/>
              <a:t>productively</a:t>
            </a:r>
            <a:r>
              <a:rPr lang="fi-FI" sz="2000" dirty="0"/>
              <a:t> </a:t>
            </a:r>
            <a:r>
              <a:rPr lang="fi-FI" sz="2000" dirty="0" err="1"/>
              <a:t>engage</a:t>
            </a:r>
            <a:r>
              <a:rPr lang="fi-FI" sz="2000" dirty="0"/>
              <a:t> in </a:t>
            </a:r>
            <a:r>
              <a:rPr lang="fi-FI" sz="2000" dirty="0" err="1"/>
              <a:t>conflict</a:t>
            </a:r>
            <a:r>
              <a:rPr lang="fi-FI" sz="2000" dirty="0"/>
              <a:t>’ </a:t>
            </a:r>
            <a:r>
              <a:rPr lang="fi-FI" sz="2000" dirty="0" err="1"/>
              <a:t>they</a:t>
            </a:r>
            <a:r>
              <a:rPr lang="fi-FI" sz="2000" dirty="0"/>
              <a:t> </a:t>
            </a:r>
            <a:r>
              <a:rPr lang="fi-FI" sz="2000" dirty="0" err="1"/>
              <a:t>rather</a:t>
            </a:r>
            <a:r>
              <a:rPr lang="fi-FI" sz="2000" dirty="0"/>
              <a:t> </a:t>
            </a:r>
            <a:r>
              <a:rPr lang="fi-FI" sz="2000" dirty="0" err="1"/>
              <a:t>than</a:t>
            </a:r>
            <a:r>
              <a:rPr lang="fi-FI" sz="2000" dirty="0"/>
              <a:t> </a:t>
            </a:r>
            <a:r>
              <a:rPr lang="fi-FI" sz="2000" dirty="0" err="1"/>
              <a:t>those</a:t>
            </a:r>
            <a:r>
              <a:rPr lang="fi-FI" sz="2000" dirty="0"/>
              <a:t> </a:t>
            </a:r>
            <a:r>
              <a:rPr lang="fi-FI" sz="2000" dirty="0" err="1"/>
              <a:t>that</a:t>
            </a:r>
            <a:r>
              <a:rPr lang="fi-FI" sz="2000" dirty="0"/>
              <a:t> </a:t>
            </a:r>
            <a:r>
              <a:rPr lang="fi-FI" sz="2000" dirty="0" err="1"/>
              <a:t>suppress</a:t>
            </a:r>
            <a:r>
              <a:rPr lang="fi-FI" sz="2000" dirty="0"/>
              <a:t> </a:t>
            </a:r>
            <a:r>
              <a:rPr lang="fi-FI" sz="2000" dirty="0" err="1"/>
              <a:t>or</a:t>
            </a:r>
            <a:r>
              <a:rPr lang="fi-FI" sz="2000" dirty="0"/>
              <a:t> </a:t>
            </a:r>
            <a:r>
              <a:rPr lang="fi-FI" sz="2000" dirty="0" err="1"/>
              <a:t>ignore</a:t>
            </a:r>
            <a:r>
              <a:rPr lang="fi-FI" sz="2000" dirty="0"/>
              <a:t> </a:t>
            </a:r>
            <a:r>
              <a:rPr lang="fi-FI" sz="2000" dirty="0" err="1"/>
              <a:t>difference</a:t>
            </a:r>
            <a:r>
              <a:rPr lang="fi-FI" sz="2000" dirty="0"/>
              <a:t> (</a:t>
            </a:r>
            <a:r>
              <a:rPr lang="fi-FI" sz="2000" dirty="0" err="1"/>
              <a:t>Keltchermans</a:t>
            </a:r>
            <a:r>
              <a:rPr lang="fi-FI" sz="2000" dirty="0"/>
              <a:t>, 2006: 233).</a:t>
            </a:r>
          </a:p>
        </p:txBody>
      </p:sp>
      <p:pic>
        <p:nvPicPr>
          <p:cNvPr id="5" name="Picture 4">
            <a:extLst>
              <a:ext uri="{FF2B5EF4-FFF2-40B4-BE49-F238E27FC236}">
                <a16:creationId xmlns:a16="http://schemas.microsoft.com/office/drawing/2014/main" id="{570C8418-238B-2EA9-1C24-D05E5F07BC0A}"/>
              </a:ext>
            </a:extLst>
          </p:cNvPr>
          <p:cNvPicPr>
            <a:picLocks noChangeAspect="1"/>
          </p:cNvPicPr>
          <p:nvPr/>
        </p:nvPicPr>
        <p:blipFill>
          <a:blip r:embed="rId2"/>
          <a:stretch>
            <a:fillRect/>
          </a:stretch>
        </p:blipFill>
        <p:spPr>
          <a:xfrm>
            <a:off x="6099048" y="1351893"/>
            <a:ext cx="5458968" cy="4154213"/>
          </a:xfrm>
          <a:prstGeom prst="rect">
            <a:avLst/>
          </a:prstGeom>
        </p:spPr>
      </p:pic>
    </p:spTree>
    <p:extLst>
      <p:ext uri="{BB962C8B-B14F-4D97-AF65-F5344CB8AC3E}">
        <p14:creationId xmlns:p14="http://schemas.microsoft.com/office/powerpoint/2010/main" val="3045132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0794B-B911-E1A6-6F57-B2B580F51C89}"/>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kern="1200" dirty="0">
                <a:solidFill>
                  <a:schemeClr val="bg1"/>
                </a:solidFill>
                <a:latin typeface="+mj-lt"/>
                <a:ea typeface="+mj-ea"/>
                <a:cs typeface="+mj-cs"/>
              </a:rPr>
              <a:t>Different forms of teacher collaboration</a:t>
            </a:r>
          </a:p>
        </p:txBody>
      </p:sp>
      <p:pic>
        <p:nvPicPr>
          <p:cNvPr id="6" name="Picture 5">
            <a:extLst>
              <a:ext uri="{FF2B5EF4-FFF2-40B4-BE49-F238E27FC236}">
                <a16:creationId xmlns:a16="http://schemas.microsoft.com/office/drawing/2014/main" id="{B126A8DA-C392-2F63-C1E2-64C7B5F6ED24}"/>
              </a:ext>
            </a:extLst>
          </p:cNvPr>
          <p:cNvPicPr>
            <a:picLocks noChangeAspect="1"/>
          </p:cNvPicPr>
          <p:nvPr/>
        </p:nvPicPr>
        <p:blipFill>
          <a:blip r:embed="rId2"/>
          <a:stretch>
            <a:fillRect/>
          </a:stretch>
        </p:blipFill>
        <p:spPr>
          <a:xfrm>
            <a:off x="554472" y="2427541"/>
            <a:ext cx="11027957" cy="3997637"/>
          </a:xfrm>
          <a:prstGeom prst="rect">
            <a:avLst/>
          </a:prstGeom>
        </p:spPr>
      </p:pic>
      <p:sp>
        <p:nvSpPr>
          <p:cNvPr id="7" name="TextBox 6">
            <a:extLst>
              <a:ext uri="{FF2B5EF4-FFF2-40B4-BE49-F238E27FC236}">
                <a16:creationId xmlns:a16="http://schemas.microsoft.com/office/drawing/2014/main" id="{13F4864D-C659-2182-80F4-19AA18E63066}"/>
              </a:ext>
            </a:extLst>
          </p:cNvPr>
          <p:cNvSpPr txBox="1"/>
          <p:nvPr/>
        </p:nvSpPr>
        <p:spPr>
          <a:xfrm>
            <a:off x="9535886" y="6404114"/>
            <a:ext cx="2585772" cy="369332"/>
          </a:xfrm>
          <a:prstGeom prst="rect">
            <a:avLst/>
          </a:prstGeom>
          <a:noFill/>
        </p:spPr>
        <p:txBody>
          <a:bodyPr wrap="none" rtlCol="0">
            <a:spAutoFit/>
          </a:bodyPr>
          <a:lstStyle/>
          <a:p>
            <a:r>
              <a:rPr lang="fi-FI" dirty="0">
                <a:solidFill>
                  <a:schemeClr val="bg1">
                    <a:lumMod val="75000"/>
                  </a:schemeClr>
                </a:solidFill>
              </a:rPr>
              <a:t>Moate, 2023 </a:t>
            </a:r>
            <a:r>
              <a:rPr lang="fi-FI" dirty="0" err="1">
                <a:solidFill>
                  <a:schemeClr val="bg1">
                    <a:lumMod val="75000"/>
                  </a:schemeClr>
                </a:solidFill>
              </a:rPr>
              <a:t>forthcoming</a:t>
            </a:r>
            <a:endParaRPr lang="fi-FI" dirty="0">
              <a:solidFill>
                <a:schemeClr val="bg1">
                  <a:lumMod val="75000"/>
                </a:schemeClr>
              </a:solidFill>
            </a:endParaRPr>
          </a:p>
        </p:txBody>
      </p:sp>
    </p:spTree>
    <p:extLst>
      <p:ext uri="{BB962C8B-B14F-4D97-AF65-F5344CB8AC3E}">
        <p14:creationId xmlns:p14="http://schemas.microsoft.com/office/powerpoint/2010/main" val="4032200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8094C-433B-9DB5-770B-A78A56F9A4AF}"/>
              </a:ext>
            </a:extLst>
          </p:cNvPr>
          <p:cNvSpPr>
            <a:spLocks noGrp="1"/>
          </p:cNvSpPr>
          <p:nvPr>
            <p:ph type="title"/>
          </p:nvPr>
        </p:nvSpPr>
        <p:spPr/>
        <p:txBody>
          <a:bodyPr/>
          <a:lstStyle/>
          <a:p>
            <a:r>
              <a:rPr lang="fi-FI" dirty="0" err="1"/>
              <a:t>Compliance</a:t>
            </a:r>
            <a:r>
              <a:rPr lang="fi-FI" dirty="0"/>
              <a:t> &amp; </a:t>
            </a:r>
            <a:r>
              <a:rPr lang="fi-FI" dirty="0" err="1"/>
              <a:t>collaboration</a:t>
            </a:r>
            <a:r>
              <a:rPr lang="fi-FI" dirty="0"/>
              <a:t> </a:t>
            </a:r>
          </a:p>
        </p:txBody>
      </p:sp>
      <p:sp>
        <p:nvSpPr>
          <p:cNvPr id="3" name="Content Placeholder 2">
            <a:extLst>
              <a:ext uri="{FF2B5EF4-FFF2-40B4-BE49-F238E27FC236}">
                <a16:creationId xmlns:a16="http://schemas.microsoft.com/office/drawing/2014/main" id="{92EF233A-3EC2-0A29-D826-1BA2A2B73554}"/>
              </a:ext>
            </a:extLst>
          </p:cNvPr>
          <p:cNvSpPr>
            <a:spLocks noGrp="1"/>
          </p:cNvSpPr>
          <p:nvPr>
            <p:ph idx="1"/>
          </p:nvPr>
        </p:nvSpPr>
        <p:spPr>
          <a:xfrm>
            <a:off x="838200" y="2166031"/>
            <a:ext cx="10515600" cy="4010932"/>
          </a:xfrm>
        </p:spPr>
        <p:txBody>
          <a:bodyPr/>
          <a:lstStyle/>
          <a:p>
            <a:r>
              <a:rPr lang="en-GB" sz="1800" i="1" dirty="0">
                <a:solidFill>
                  <a:srgbClr val="000000"/>
                </a:solidFill>
                <a:effectLst/>
                <a:latin typeface="Times New Roman" panose="02020603050405020304" pitchFamily="18" charset="0"/>
                <a:ea typeface="Times New Roman" panose="02020603050405020304" pitchFamily="18" charset="0"/>
              </a:rPr>
              <a:t>Compliance </a:t>
            </a:r>
            <a:r>
              <a:rPr lang="en-GB" sz="1800" dirty="0">
                <a:solidFill>
                  <a:srgbClr val="000000"/>
                </a:solidFill>
                <a:effectLst/>
                <a:latin typeface="Times New Roman" panose="02020603050405020304" pitchFamily="18" charset="0"/>
                <a:ea typeface="Times New Roman" panose="02020603050405020304" pitchFamily="18" charset="0"/>
              </a:rPr>
              <a:t>is represented by two light grey circles indicative of the teachers’ minimal presence and reluctance to share their professional space, whether physical, epistemological or pedagogical. Even compliance, however, has the potential to be productive if teachers see improvement, for example, in student participation (Escobar </a:t>
            </a:r>
            <a:r>
              <a:rPr lang="en-GB" sz="1800" dirty="0" err="1">
                <a:solidFill>
                  <a:srgbClr val="000000"/>
                </a:solidFill>
                <a:effectLst/>
                <a:latin typeface="Times New Roman" panose="02020603050405020304" pitchFamily="18" charset="0"/>
                <a:ea typeface="Times New Roman" panose="02020603050405020304" pitchFamily="18" charset="0"/>
              </a:rPr>
              <a:t>Urmeneta</a:t>
            </a:r>
            <a:r>
              <a:rPr lang="en-GB" sz="1800" dirty="0">
                <a:solidFill>
                  <a:srgbClr val="000000"/>
                </a:solidFill>
                <a:effectLst/>
                <a:latin typeface="Times New Roman" panose="02020603050405020304" pitchFamily="18" charset="0"/>
                <a:ea typeface="Times New Roman" panose="02020603050405020304" pitchFamily="18" charset="0"/>
              </a:rPr>
              <a:t>, 2020). </a:t>
            </a:r>
          </a:p>
          <a:p>
            <a:r>
              <a:rPr lang="en-GB" sz="1800" i="1" dirty="0">
                <a:solidFill>
                  <a:srgbClr val="000000"/>
                </a:solidFill>
                <a:effectLst/>
                <a:latin typeface="Times New Roman" panose="02020603050405020304" pitchFamily="18" charset="0"/>
                <a:ea typeface="Times New Roman" panose="02020603050405020304" pitchFamily="18" charset="0"/>
              </a:rPr>
              <a:t>Cooperation </a:t>
            </a:r>
            <a:r>
              <a:rPr lang="en-GB" sz="1800" dirty="0">
                <a:solidFill>
                  <a:srgbClr val="000000"/>
                </a:solidFill>
                <a:effectLst/>
                <a:latin typeface="Times New Roman" panose="02020603050405020304" pitchFamily="18" charset="0"/>
                <a:ea typeface="Times New Roman" panose="02020603050405020304" pitchFamily="18" charset="0"/>
              </a:rPr>
              <a:t>illustrated by a crescent and circle representing the way teachers can accommodate each other’s expertise. Cooperation can involve students being ‘pulled out’ of mainstream or content lessons or language teachers being ‘pushed in’ to subject classes to support students’ language development (Bell &amp; </a:t>
            </a:r>
            <a:r>
              <a:rPr lang="en-GB" sz="1800" dirty="0" err="1">
                <a:solidFill>
                  <a:srgbClr val="000000"/>
                </a:solidFill>
                <a:effectLst/>
                <a:latin typeface="Times New Roman" panose="02020603050405020304" pitchFamily="18" charset="0"/>
                <a:ea typeface="Times New Roman" panose="02020603050405020304" pitchFamily="18" charset="0"/>
              </a:rPr>
              <a:t>Baecher</a:t>
            </a:r>
            <a:r>
              <a:rPr lang="en-GB" sz="1800" dirty="0">
                <a:solidFill>
                  <a:srgbClr val="000000"/>
                </a:solidFill>
                <a:effectLst/>
                <a:latin typeface="Times New Roman" panose="02020603050405020304" pitchFamily="18" charset="0"/>
                <a:ea typeface="Times New Roman" panose="02020603050405020304" pitchFamily="18" charset="0"/>
              </a:rPr>
              <a:t>, 2012). Cooperation can also be approached as ‘one teach, one drift’ which requires little preparation by the teachers (Méndez García &amp; </a:t>
            </a:r>
            <a:r>
              <a:rPr lang="en-GB" sz="1800" dirty="0" err="1">
                <a:solidFill>
                  <a:srgbClr val="000000"/>
                </a:solidFill>
                <a:effectLst/>
                <a:latin typeface="Times New Roman" panose="02020603050405020304" pitchFamily="18" charset="0"/>
                <a:ea typeface="Times New Roman" panose="02020603050405020304" pitchFamily="18" charset="0"/>
              </a:rPr>
              <a:t>Pavón</a:t>
            </a:r>
            <a:r>
              <a:rPr lang="en-GB" sz="1800" dirty="0">
                <a:solidFill>
                  <a:srgbClr val="000000"/>
                </a:solidFill>
                <a:effectLst/>
                <a:latin typeface="Times New Roman" panose="02020603050405020304" pitchFamily="18" charset="0"/>
                <a:ea typeface="Times New Roman" panose="02020603050405020304" pitchFamily="18" charset="0"/>
              </a:rPr>
              <a:t> Vázquez, 2012) or can be facilitated through preparatory courses. </a:t>
            </a:r>
          </a:p>
          <a:p>
            <a:r>
              <a:rPr lang="en-GB" sz="1800" dirty="0">
                <a:solidFill>
                  <a:srgbClr val="000000"/>
                </a:solidFill>
                <a:effectLst/>
                <a:latin typeface="Times New Roman" panose="02020603050405020304" pitchFamily="18" charset="0"/>
                <a:ea typeface="Times New Roman" panose="02020603050405020304" pitchFamily="18" charset="0"/>
              </a:rPr>
              <a:t>Neither compliance nor cooperation require significant dialogue between the teachers as they are largely dependent on organizational, rather than interpersonal, arrangements. </a:t>
            </a:r>
            <a:endParaRPr lang="fi-FI" dirty="0"/>
          </a:p>
        </p:txBody>
      </p:sp>
      <p:pic>
        <p:nvPicPr>
          <p:cNvPr id="4" name="Picture 3">
            <a:extLst>
              <a:ext uri="{FF2B5EF4-FFF2-40B4-BE49-F238E27FC236}">
                <a16:creationId xmlns:a16="http://schemas.microsoft.com/office/drawing/2014/main" id="{A83D7A01-AE44-A2A3-C94C-24BF24A8DA21}"/>
              </a:ext>
            </a:extLst>
          </p:cNvPr>
          <p:cNvPicPr>
            <a:picLocks noChangeAspect="1"/>
          </p:cNvPicPr>
          <p:nvPr/>
        </p:nvPicPr>
        <p:blipFill rotWithShape="1">
          <a:blip r:embed="rId2"/>
          <a:srcRect l="1741" t="48742" r="65938" b="6209"/>
          <a:stretch/>
        </p:blipFill>
        <p:spPr>
          <a:xfrm>
            <a:off x="7789506" y="233266"/>
            <a:ext cx="3564294" cy="1800906"/>
          </a:xfrm>
          <a:prstGeom prst="rect">
            <a:avLst/>
          </a:prstGeom>
        </p:spPr>
      </p:pic>
    </p:spTree>
    <p:extLst>
      <p:ext uri="{BB962C8B-B14F-4D97-AF65-F5344CB8AC3E}">
        <p14:creationId xmlns:p14="http://schemas.microsoft.com/office/powerpoint/2010/main" val="1289768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95DD6-C836-D7AD-F83C-2CD5D8F618B3}"/>
              </a:ext>
            </a:extLst>
          </p:cNvPr>
          <p:cNvSpPr>
            <a:spLocks noGrp="1"/>
          </p:cNvSpPr>
          <p:nvPr>
            <p:ph type="title"/>
          </p:nvPr>
        </p:nvSpPr>
        <p:spPr/>
        <p:txBody>
          <a:bodyPr/>
          <a:lstStyle/>
          <a:p>
            <a:r>
              <a:rPr lang="fi-FI" dirty="0" err="1"/>
              <a:t>Partnerships</a:t>
            </a:r>
            <a:r>
              <a:rPr lang="fi-FI" dirty="0"/>
              <a:t> &amp; </a:t>
            </a:r>
            <a:r>
              <a:rPr lang="fi-FI" dirty="0" err="1"/>
              <a:t>convergence</a:t>
            </a:r>
            <a:endParaRPr lang="fi-FI" dirty="0"/>
          </a:p>
        </p:txBody>
      </p:sp>
      <p:sp>
        <p:nvSpPr>
          <p:cNvPr id="3" name="Content Placeholder 2">
            <a:extLst>
              <a:ext uri="{FF2B5EF4-FFF2-40B4-BE49-F238E27FC236}">
                <a16:creationId xmlns:a16="http://schemas.microsoft.com/office/drawing/2014/main" id="{945A3182-53F8-AAE7-5306-9C0E5DE0CE3F}"/>
              </a:ext>
            </a:extLst>
          </p:cNvPr>
          <p:cNvSpPr>
            <a:spLocks noGrp="1"/>
          </p:cNvSpPr>
          <p:nvPr>
            <p:ph idx="1"/>
          </p:nvPr>
        </p:nvSpPr>
        <p:spPr>
          <a:xfrm>
            <a:off x="838200" y="2194023"/>
            <a:ext cx="10515600" cy="3982939"/>
          </a:xfrm>
        </p:spPr>
        <p:txBody>
          <a:bodyPr/>
          <a:lstStyle/>
          <a:p>
            <a:r>
              <a:rPr lang="en-GB"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Partnerships </a:t>
            </a: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are a more intensive approach to collaboration represented by two circles side-by-side, this time in darker shades indicative of their greater presence. A partnership needs to be equal with shared responsibilities, not just divided territory, however partnerships can be arranged in different ways including ‘one teach, one observe’, parallel teaching, alternative teaching or station teaching. </a:t>
            </a:r>
          </a:p>
          <a:p>
            <a:r>
              <a:rPr lang="en-GB"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Convergence </a:t>
            </a: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 an even more intensive approach as represented by the overlapping circles. Convergence is facilitated by dialogue between teachers in which a shared vision is developed (Aguilar Cortés &amp; </a:t>
            </a:r>
            <a:r>
              <a:rPr lang="en-GB"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Alzate</a:t>
            </a: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2015). Convergence can take place outside of classrooms through the careful planning of teams and programmes, in separate yet complementary lessons with, for example, the language teacher introducing key vocabulary and structures prior to the subject lesson (</a:t>
            </a:r>
            <a:r>
              <a:rPr lang="en-GB"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Pavón</a:t>
            </a: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Vázquez, et al., 2015) or in shared classrooms with the practice of ‘one teach, one assist’</a:t>
            </a:r>
            <a:r>
              <a:rPr lang="en-GB"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With these arrangements the teachers are aware that their work should complement each other and provide a richer learning environment. All of these practices involve good communication between teachers and not only benefit from, but also require mutual respect and understanding. </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i-FI" dirty="0"/>
          </a:p>
        </p:txBody>
      </p:sp>
      <p:pic>
        <p:nvPicPr>
          <p:cNvPr id="4" name="Picture 3">
            <a:extLst>
              <a:ext uri="{FF2B5EF4-FFF2-40B4-BE49-F238E27FC236}">
                <a16:creationId xmlns:a16="http://schemas.microsoft.com/office/drawing/2014/main" id="{E53D5EBA-50BB-B912-DA45-70BBA4ECD642}"/>
              </a:ext>
            </a:extLst>
          </p:cNvPr>
          <p:cNvPicPr>
            <a:picLocks noChangeAspect="1"/>
          </p:cNvPicPr>
          <p:nvPr/>
        </p:nvPicPr>
        <p:blipFill rotWithShape="1">
          <a:blip r:embed="rId2"/>
          <a:srcRect l="33300" t="48041" r="33195" b="6209"/>
          <a:stretch/>
        </p:blipFill>
        <p:spPr>
          <a:xfrm>
            <a:off x="7921689" y="113456"/>
            <a:ext cx="3694924" cy="1828899"/>
          </a:xfrm>
          <a:prstGeom prst="rect">
            <a:avLst/>
          </a:prstGeom>
        </p:spPr>
      </p:pic>
    </p:spTree>
    <p:extLst>
      <p:ext uri="{BB962C8B-B14F-4D97-AF65-F5344CB8AC3E}">
        <p14:creationId xmlns:p14="http://schemas.microsoft.com/office/powerpoint/2010/main" val="106459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7E177-0236-D0C0-41D4-04E26B02429E}"/>
              </a:ext>
            </a:extLst>
          </p:cNvPr>
          <p:cNvSpPr>
            <a:spLocks noGrp="1"/>
          </p:cNvSpPr>
          <p:nvPr>
            <p:ph type="title"/>
          </p:nvPr>
        </p:nvSpPr>
        <p:spPr/>
        <p:txBody>
          <a:bodyPr/>
          <a:lstStyle/>
          <a:p>
            <a:r>
              <a:rPr lang="fi-FI" dirty="0" err="1"/>
              <a:t>Co-teaching</a:t>
            </a:r>
            <a:r>
              <a:rPr lang="fi-FI" dirty="0"/>
              <a:t> &amp; </a:t>
            </a:r>
            <a:br>
              <a:rPr lang="fi-FI" dirty="0"/>
            </a:br>
            <a:r>
              <a:rPr lang="fi-FI" dirty="0" err="1"/>
              <a:t>creative</a:t>
            </a:r>
            <a:r>
              <a:rPr lang="fi-FI" dirty="0"/>
              <a:t> </a:t>
            </a:r>
            <a:r>
              <a:rPr lang="fi-FI" dirty="0" err="1"/>
              <a:t>co-construction</a:t>
            </a:r>
            <a:r>
              <a:rPr lang="fi-FI" dirty="0"/>
              <a:t> </a:t>
            </a:r>
          </a:p>
        </p:txBody>
      </p:sp>
      <p:sp>
        <p:nvSpPr>
          <p:cNvPr id="3" name="Content Placeholder 2">
            <a:extLst>
              <a:ext uri="{FF2B5EF4-FFF2-40B4-BE49-F238E27FC236}">
                <a16:creationId xmlns:a16="http://schemas.microsoft.com/office/drawing/2014/main" id="{321CB140-6F2F-65F9-948D-A9574795B511}"/>
              </a:ext>
            </a:extLst>
          </p:cNvPr>
          <p:cNvSpPr>
            <a:spLocks noGrp="1"/>
          </p:cNvSpPr>
          <p:nvPr>
            <p:ph idx="1"/>
          </p:nvPr>
        </p:nvSpPr>
        <p:spPr/>
        <p:txBody>
          <a:bodyPr>
            <a:normAutofit fontScale="92500" lnSpcReduction="20000"/>
          </a:bodyPr>
          <a:lstStyle/>
          <a:p>
            <a:r>
              <a:rPr lang="en-US" dirty="0"/>
              <a:t>When co-teaching, teachers share the teaching space, either taking turns or co-constructing pedagogic action together. For example, one teacher can explain to students as the other makes notes on the board or paraphrases what is said (Escobar </a:t>
            </a:r>
            <a:r>
              <a:rPr lang="en-US" dirty="0" err="1"/>
              <a:t>Urmeneta</a:t>
            </a:r>
            <a:r>
              <a:rPr lang="en-US" dirty="0"/>
              <a:t>, 2020), or as one teacher teachers, the other teacher can model student language use helping students to actively participate in lessons (Turner &amp; Fielding, 2020). </a:t>
            </a:r>
          </a:p>
          <a:p>
            <a:r>
              <a:rPr lang="en-US" dirty="0"/>
              <a:t>Creative co-construction, however, goes beyond the initial or individual expertise of collaborating teachers. In this case, teachers’ pedagogical repertoires and potential are enriched as they learn from each other, adopting and modifying each other’s practices (He &amp; Lin, 2018; Giles &amp; Yazan, 2020). Moreover, in creative co-construction the combined resources and investment of teachers generate new pedagogical options in the planning (Nguyen &amp; Dang, 2020) and </a:t>
            </a:r>
            <a:r>
              <a:rPr lang="en-US" dirty="0" err="1"/>
              <a:t>realisation</a:t>
            </a:r>
            <a:r>
              <a:rPr lang="en-US" dirty="0"/>
              <a:t> (Gardner, 2006) of CLIL lessons. </a:t>
            </a:r>
            <a:endParaRPr lang="fi-FI" dirty="0"/>
          </a:p>
        </p:txBody>
      </p:sp>
      <p:pic>
        <p:nvPicPr>
          <p:cNvPr id="4" name="Picture 3">
            <a:extLst>
              <a:ext uri="{FF2B5EF4-FFF2-40B4-BE49-F238E27FC236}">
                <a16:creationId xmlns:a16="http://schemas.microsoft.com/office/drawing/2014/main" id="{3589A634-B517-32B8-F440-A9A7785CD54F}"/>
              </a:ext>
            </a:extLst>
          </p:cNvPr>
          <p:cNvPicPr>
            <a:picLocks noChangeAspect="1"/>
          </p:cNvPicPr>
          <p:nvPr/>
        </p:nvPicPr>
        <p:blipFill rotWithShape="1">
          <a:blip r:embed="rId2"/>
          <a:srcRect l="65705" t="48041" r="2074" b="6209"/>
          <a:stretch/>
        </p:blipFill>
        <p:spPr>
          <a:xfrm>
            <a:off x="8098973" y="113456"/>
            <a:ext cx="3553408" cy="1828899"/>
          </a:xfrm>
          <a:prstGeom prst="rect">
            <a:avLst/>
          </a:prstGeom>
        </p:spPr>
      </p:pic>
    </p:spTree>
    <p:extLst>
      <p:ext uri="{BB962C8B-B14F-4D97-AF65-F5344CB8AC3E}">
        <p14:creationId xmlns:p14="http://schemas.microsoft.com/office/powerpoint/2010/main" val="1907168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6183C-C643-A2ED-BACC-064D211E4384}"/>
              </a:ext>
            </a:extLst>
          </p:cNvPr>
          <p:cNvSpPr>
            <a:spLocks noGrp="1"/>
          </p:cNvSpPr>
          <p:nvPr>
            <p:ph type="title"/>
          </p:nvPr>
        </p:nvSpPr>
        <p:spPr/>
        <p:txBody>
          <a:bodyPr/>
          <a:lstStyle/>
          <a:p>
            <a:r>
              <a:rPr lang="fi-FI" dirty="0" err="1"/>
              <a:t>Fostering</a:t>
            </a:r>
            <a:r>
              <a:rPr lang="fi-FI" dirty="0"/>
              <a:t> </a:t>
            </a:r>
            <a:r>
              <a:rPr lang="fi-FI" dirty="0" err="1"/>
              <a:t>successful</a:t>
            </a:r>
            <a:r>
              <a:rPr lang="fi-FI" dirty="0"/>
              <a:t> </a:t>
            </a:r>
            <a:r>
              <a:rPr lang="fi-FI" dirty="0" err="1"/>
              <a:t>collaboration</a:t>
            </a:r>
            <a:endParaRPr lang="fi-FI" dirty="0"/>
          </a:p>
        </p:txBody>
      </p:sp>
      <p:sp>
        <p:nvSpPr>
          <p:cNvPr id="3" name="Content Placeholder 2">
            <a:extLst>
              <a:ext uri="{FF2B5EF4-FFF2-40B4-BE49-F238E27FC236}">
                <a16:creationId xmlns:a16="http://schemas.microsoft.com/office/drawing/2014/main" id="{B5BECCBC-3B5E-EE2A-24A2-7208C7204A2A}"/>
              </a:ext>
            </a:extLst>
          </p:cNvPr>
          <p:cNvSpPr>
            <a:spLocks noGrp="1"/>
          </p:cNvSpPr>
          <p:nvPr>
            <p:ph idx="1"/>
          </p:nvPr>
        </p:nvSpPr>
        <p:spPr/>
        <p:txBody>
          <a:bodyPr>
            <a:normAutofit lnSpcReduction="10000"/>
          </a:bodyPr>
          <a:lstStyle/>
          <a:p>
            <a:r>
              <a:rPr lang="en-US" dirty="0"/>
              <a:t>Successful collaborations benefit from both organizational and interpersonal investment </a:t>
            </a:r>
            <a:r>
              <a:rPr lang="en-US" dirty="0">
                <a:solidFill>
                  <a:schemeClr val="bg1">
                    <a:lumMod val="75000"/>
                  </a:schemeClr>
                </a:solidFill>
              </a:rPr>
              <a:t>(Martin-</a:t>
            </a:r>
            <a:r>
              <a:rPr lang="en-US" dirty="0" err="1">
                <a:solidFill>
                  <a:schemeClr val="bg1">
                    <a:lumMod val="75000"/>
                  </a:schemeClr>
                </a:solidFill>
              </a:rPr>
              <a:t>Beltán</a:t>
            </a:r>
            <a:r>
              <a:rPr lang="en-US" dirty="0">
                <a:solidFill>
                  <a:schemeClr val="bg1">
                    <a:lumMod val="75000"/>
                  </a:schemeClr>
                </a:solidFill>
              </a:rPr>
              <a:t> &amp; </a:t>
            </a:r>
            <a:r>
              <a:rPr lang="en-US" dirty="0" err="1">
                <a:solidFill>
                  <a:schemeClr val="bg1">
                    <a:lumMod val="75000"/>
                  </a:schemeClr>
                </a:solidFill>
              </a:rPr>
              <a:t>Peercy</a:t>
            </a:r>
            <a:r>
              <a:rPr lang="en-US" dirty="0">
                <a:solidFill>
                  <a:schemeClr val="bg1">
                    <a:lumMod val="75000"/>
                  </a:schemeClr>
                </a:solidFill>
              </a:rPr>
              <a:t>, 2012; Zappa-Hollman, 2018). </a:t>
            </a:r>
          </a:p>
          <a:p>
            <a:pPr lvl="1"/>
            <a:r>
              <a:rPr lang="en-US" dirty="0"/>
              <a:t>Regular opportunities to communicate </a:t>
            </a:r>
          </a:p>
          <a:p>
            <a:pPr lvl="1"/>
            <a:r>
              <a:rPr lang="en-US" dirty="0"/>
              <a:t>Appreciation for the investment creates more sustainable and rewarding forms of collaboration </a:t>
            </a:r>
            <a:r>
              <a:rPr lang="en-US" dirty="0">
                <a:solidFill>
                  <a:schemeClr val="bg1">
                    <a:lumMod val="75000"/>
                  </a:schemeClr>
                </a:solidFill>
              </a:rPr>
              <a:t>(Bell &amp; </a:t>
            </a:r>
            <a:r>
              <a:rPr lang="en-US" dirty="0" err="1">
                <a:solidFill>
                  <a:schemeClr val="bg1">
                    <a:lumMod val="75000"/>
                  </a:schemeClr>
                </a:solidFill>
              </a:rPr>
              <a:t>Baecher</a:t>
            </a:r>
            <a:r>
              <a:rPr lang="en-US" dirty="0">
                <a:solidFill>
                  <a:schemeClr val="bg1">
                    <a:lumMod val="75000"/>
                  </a:schemeClr>
                </a:solidFill>
              </a:rPr>
              <a:t>, 2012). </a:t>
            </a:r>
          </a:p>
          <a:p>
            <a:pPr lvl="1"/>
            <a:r>
              <a:rPr lang="en-US" dirty="0"/>
              <a:t>As student needs, staffing arrangements, resources and pedagogical repertoires vary over time, collaborative approaches should be modified and used flexibly </a:t>
            </a:r>
            <a:r>
              <a:rPr lang="en-US" dirty="0">
                <a:solidFill>
                  <a:schemeClr val="bg1">
                    <a:lumMod val="75000"/>
                  </a:schemeClr>
                </a:solidFill>
              </a:rPr>
              <a:t>(Escobar </a:t>
            </a:r>
            <a:r>
              <a:rPr lang="en-US" dirty="0" err="1">
                <a:solidFill>
                  <a:schemeClr val="bg1">
                    <a:lumMod val="75000"/>
                  </a:schemeClr>
                </a:solidFill>
              </a:rPr>
              <a:t>Urmeneta</a:t>
            </a:r>
            <a:r>
              <a:rPr lang="en-US" dirty="0">
                <a:solidFill>
                  <a:schemeClr val="bg1">
                    <a:lumMod val="75000"/>
                  </a:schemeClr>
                </a:solidFill>
              </a:rPr>
              <a:t>, 2020; </a:t>
            </a:r>
            <a:r>
              <a:rPr lang="en-US" dirty="0" err="1">
                <a:solidFill>
                  <a:schemeClr val="bg1">
                    <a:lumMod val="75000"/>
                  </a:schemeClr>
                </a:solidFill>
              </a:rPr>
              <a:t>Bauler</a:t>
            </a:r>
            <a:r>
              <a:rPr lang="en-US" dirty="0">
                <a:solidFill>
                  <a:schemeClr val="bg1">
                    <a:lumMod val="75000"/>
                  </a:schemeClr>
                </a:solidFill>
              </a:rPr>
              <a:t> &amp; Kang, 2020). </a:t>
            </a:r>
          </a:p>
          <a:p>
            <a:pPr lvl="1"/>
            <a:r>
              <a:rPr lang="en-US" dirty="0"/>
              <a:t>Careful consideration should be given to how encounters between teachers are understood and arranged and what is needed for collaboration to be sustainable</a:t>
            </a:r>
            <a:endParaRPr lang="fi-FI" dirty="0"/>
          </a:p>
        </p:txBody>
      </p:sp>
    </p:spTree>
    <p:extLst>
      <p:ext uri="{BB962C8B-B14F-4D97-AF65-F5344CB8AC3E}">
        <p14:creationId xmlns:p14="http://schemas.microsoft.com/office/powerpoint/2010/main" val="325455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829</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Teacher collaboration</vt:lpstr>
      <vt:lpstr>Teacher collaboration is…</vt:lpstr>
      <vt:lpstr>Collaboration has…</vt:lpstr>
      <vt:lpstr>Different forms of teacher collaboration</vt:lpstr>
      <vt:lpstr>Compliance &amp; collaboration </vt:lpstr>
      <vt:lpstr>Partnerships &amp; convergence</vt:lpstr>
      <vt:lpstr>Co-teaching &amp;  creative co-construction </vt:lpstr>
      <vt:lpstr>Fostering successful collaboration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 collaboration</dc:title>
  <dc:creator>Moate, Josephine</dc:creator>
  <cp:lastModifiedBy>Moate, Josephine</cp:lastModifiedBy>
  <cp:revision>1</cp:revision>
  <dcterms:created xsi:type="dcterms:W3CDTF">2022-12-09T09:48:40Z</dcterms:created>
  <dcterms:modified xsi:type="dcterms:W3CDTF">2022-12-09T09:59:16Z</dcterms:modified>
</cp:coreProperties>
</file>