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4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57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24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01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26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78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28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450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368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34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9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760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smtClean="0"/>
              <a:pPr/>
              <a:t>5/3/2019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49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Välimerkkikertaus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50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h) Sulkeet		( 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661375"/>
            <a:ext cx="9720073" cy="4647985"/>
          </a:xfrm>
        </p:spPr>
        <p:txBody>
          <a:bodyPr>
            <a:normAutofit/>
          </a:bodyPr>
          <a:lstStyle/>
          <a:p>
            <a:pPr lvl="0"/>
            <a:r>
              <a:rPr lang="fi-FI" sz="2800" dirty="0" smtClean="0"/>
              <a:t>Sulkeita </a:t>
            </a:r>
            <a:r>
              <a:rPr lang="fi-FI" sz="2800" dirty="0"/>
              <a:t>käytetään varsinkin asiatekstissä erottamaan irrallista lisää, joka sisältyy johonkin virkkeeseen: </a:t>
            </a:r>
            <a:r>
              <a:rPr lang="fi-FI" sz="2800" i="1" dirty="0"/>
              <a:t>Mausteena käytetään tilliä (tai paprikaa)</a:t>
            </a:r>
            <a:r>
              <a:rPr lang="fi-FI" sz="2800" dirty="0"/>
              <a:t>.</a:t>
            </a:r>
          </a:p>
          <a:p>
            <a:pPr lvl="0"/>
            <a:r>
              <a:rPr lang="fi-FI" sz="2800" dirty="0"/>
              <a:t>Sulkeita voidaan käyttää luetteloissa numeron lisänä: </a:t>
            </a:r>
            <a:r>
              <a:rPr lang="fi-FI" sz="2800" i="1" dirty="0"/>
              <a:t>Kitee julisti haettavaksi</a:t>
            </a:r>
            <a:r>
              <a:rPr lang="fi-FI" sz="2800" dirty="0"/>
              <a:t> </a:t>
            </a:r>
            <a:r>
              <a:rPr lang="fi-FI" sz="2800" i="1" dirty="0"/>
              <a:t>1) terveyskeskuslääkärin viran, 2) kaksi sairaanhoitajan tointa ja 3) hammaslääkärin viran.</a:t>
            </a:r>
            <a:endParaRPr lang="fi-FI" sz="2800" dirty="0"/>
          </a:p>
          <a:p>
            <a:pPr lvl="0"/>
            <a:r>
              <a:rPr lang="fi-FI" sz="2800" dirty="0"/>
              <a:t>Sulkeisiin merkitään puhelimen suuntanumero:</a:t>
            </a:r>
            <a:r>
              <a:rPr lang="fi-FI" sz="2800" i="1" dirty="0"/>
              <a:t> (09) 241 942.</a:t>
            </a:r>
            <a:endParaRPr lang="fi-FI" sz="2800" dirty="0"/>
          </a:p>
          <a:p>
            <a:pPr lvl="0"/>
            <a:r>
              <a:rPr lang="fi-FI" sz="2800" dirty="0"/>
              <a:t>Sulkeisiin merkitään lähdeteoksen tiedot: </a:t>
            </a:r>
            <a:r>
              <a:rPr lang="fi-FI" sz="2800" i="1" dirty="0"/>
              <a:t>”Maailman ainoa myrkyllinen lintulaji on lepattajaviheltäjä.” (</a:t>
            </a:r>
            <a:r>
              <a:rPr lang="fi-FI" sz="2800" i="1" dirty="0" err="1"/>
              <a:t>Greenberg</a:t>
            </a:r>
            <a:r>
              <a:rPr lang="fi-FI" sz="2800" i="1" dirty="0"/>
              <a:t> 1995: 301.)</a:t>
            </a:r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289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i) Vinoviiva		( / 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2286000"/>
            <a:ext cx="10051703" cy="4023360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ü"/>
            </a:pPr>
            <a:r>
              <a:rPr lang="fi-FI" sz="3600" dirty="0" smtClean="0"/>
              <a:t>Vinoviivaa </a:t>
            </a:r>
            <a:r>
              <a:rPr lang="fi-FI" sz="3600" dirty="0"/>
              <a:t>käytetään vaihtoehtojen välissä etenkin lomaketekstissä: </a:t>
            </a:r>
            <a:r>
              <a:rPr lang="fi-FI" sz="3600" i="1" dirty="0"/>
              <a:t>Siviilisääty: naimisissa/naimaton/leski.</a:t>
            </a:r>
            <a:endParaRPr lang="fi-FI" sz="36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fi-FI" sz="3600" dirty="0"/>
              <a:t>Vinoviivaa käytetään erottamaan runon säkeet toisistaan: </a:t>
            </a:r>
            <a:r>
              <a:rPr lang="fi-FI" sz="3600" i="1" dirty="0"/>
              <a:t>Jo joutui armas </a:t>
            </a:r>
            <a:r>
              <a:rPr lang="fi-FI" sz="3600" i="1" dirty="0" smtClean="0"/>
              <a:t>aika/ </a:t>
            </a:r>
            <a:r>
              <a:rPr lang="fi-FI" sz="3600" i="1" dirty="0"/>
              <a:t>Ja suvi suloinen.</a:t>
            </a:r>
            <a:endParaRPr lang="fi-FI" sz="36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fi-FI" sz="3600" dirty="0"/>
              <a:t>Vinoviivaa käytetään osoittamaan suhdetta: </a:t>
            </a:r>
            <a:r>
              <a:rPr lang="fi-FI" sz="3600" i="1" dirty="0"/>
              <a:t>14 m/s.</a:t>
            </a:r>
            <a:endParaRPr lang="fi-FI" sz="3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967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359243"/>
            <a:ext cx="9872871" cy="4736757"/>
          </a:xfrm>
        </p:spPr>
        <p:txBody>
          <a:bodyPr/>
          <a:lstStyle/>
          <a:p>
            <a:pPr marL="45720" indent="0">
              <a:buNone/>
            </a:pPr>
            <a:r>
              <a:rPr lang="fi-FI" sz="4000" b="1" dirty="0"/>
              <a:t>1. Virkkeen päättävät välimerkit:</a:t>
            </a:r>
            <a:r>
              <a:rPr lang="fi-FI" sz="4000" dirty="0"/>
              <a:t> 	</a:t>
            </a:r>
            <a:r>
              <a:rPr lang="fi-FI" sz="4000" b="1" dirty="0" smtClean="0"/>
              <a:t>.	?	!</a:t>
            </a:r>
            <a:endParaRPr lang="fi-FI" sz="4000" dirty="0"/>
          </a:p>
          <a:p>
            <a:pPr marL="45720" indent="0">
              <a:buNone/>
            </a:pP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2269266" y="3106952"/>
            <a:ext cx="88940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/>
              <a:t>V</a:t>
            </a:r>
            <a:r>
              <a:rPr lang="fi-FI" sz="3200" dirty="0" smtClean="0"/>
              <a:t>irke </a:t>
            </a:r>
            <a:r>
              <a:rPr lang="fi-FI" sz="3200" dirty="0"/>
              <a:t>päättyy pisteeseen, huuto- tai kysymysmerkkiin.</a:t>
            </a:r>
          </a:p>
        </p:txBody>
      </p:sp>
    </p:spTree>
    <p:extLst>
      <p:ext uri="{BB962C8B-B14F-4D97-AF65-F5344CB8AC3E}">
        <p14:creationId xmlns:p14="http://schemas.microsoft.com/office/powerpoint/2010/main" val="395468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3000" y="1037968"/>
            <a:ext cx="9875520" cy="927992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2. Muut </a:t>
            </a:r>
            <a:r>
              <a:rPr lang="fi-FI" b="1" dirty="0" smtClean="0"/>
              <a:t>välimerkit: a</a:t>
            </a:r>
            <a:r>
              <a:rPr lang="fi-FI" b="1" dirty="0"/>
              <a:t>) Pilkku</a:t>
            </a:r>
            <a:r>
              <a:rPr lang="fi-FI" dirty="0"/>
              <a:t>		( </a:t>
            </a:r>
            <a:r>
              <a:rPr lang="fi-FI" b="1" dirty="0"/>
              <a:t>, )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210615"/>
            <a:ext cx="10447986" cy="564738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fi-FI" dirty="0"/>
          </a:p>
          <a:p>
            <a:r>
              <a:rPr lang="fi-FI" u="sng" dirty="0"/>
              <a:t>Pääsääntö:</a:t>
            </a:r>
            <a:r>
              <a:rPr lang="fi-FI" dirty="0"/>
              <a:t> Pää- ja sivulauseen välissä on aina pilkku. Virkkeen muiden lauseiden välissä on usein pilkku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Pilkkua ei kuitenkaan käytetä:</a:t>
            </a:r>
          </a:p>
          <a:p>
            <a:r>
              <a:rPr lang="fi-FI" b="1" dirty="0" smtClean="0"/>
              <a:t>- päälauseiden </a:t>
            </a:r>
            <a:r>
              <a:rPr lang="fi-FI" b="1" dirty="0"/>
              <a:t>välissä, jos niissä on yhteinen lauseenjäsen</a:t>
            </a:r>
            <a:r>
              <a:rPr lang="fi-FI" dirty="0"/>
              <a:t>. </a:t>
            </a:r>
            <a:r>
              <a:rPr lang="fi-FI" b="1" i="1" u="sng" dirty="0"/>
              <a:t>Syksyllä</a:t>
            </a:r>
            <a:r>
              <a:rPr lang="fi-FI" b="1" i="1" dirty="0"/>
              <a:t> </a:t>
            </a:r>
            <a:r>
              <a:rPr lang="fi-FI" i="1" dirty="0"/>
              <a:t>karhut varastoivat ruokaa talviunien </a:t>
            </a:r>
            <a:r>
              <a:rPr lang="fi-FI" i="1" dirty="0" smtClean="0"/>
              <a:t>varalle</a:t>
            </a:r>
            <a:r>
              <a:rPr lang="fi-FI" dirty="0"/>
              <a:t> </a:t>
            </a:r>
            <a:r>
              <a:rPr lang="fi-FI" i="1" dirty="0" smtClean="0"/>
              <a:t>ja </a:t>
            </a:r>
            <a:r>
              <a:rPr lang="fi-FI" i="1" dirty="0"/>
              <a:t>luonto valmistautuu muutenkin talveen.</a:t>
            </a:r>
            <a:endParaRPr lang="fi-FI" dirty="0"/>
          </a:p>
          <a:p>
            <a:pPr lvl="0"/>
            <a:r>
              <a:rPr lang="fi-FI" b="1" dirty="0" smtClean="0"/>
              <a:t>- sivulauseiden </a:t>
            </a:r>
            <a:r>
              <a:rPr lang="fi-FI" b="1" dirty="0"/>
              <a:t>välissä, jos ne on yhdistetty toisiinsa rinnastuskonjunktiolla</a:t>
            </a:r>
            <a:r>
              <a:rPr lang="fi-FI" dirty="0"/>
              <a:t>. Silloin sivulauseet ovat aina samanlaisia, esimerkiksi kysyviä sivulauseita. </a:t>
            </a:r>
            <a:r>
              <a:rPr lang="fi-FI" i="1" dirty="0"/>
              <a:t>Kukaan ei osaa ennustaa tarkalleen, milloin karhut menevät syksyllä nukkumaan </a:t>
            </a:r>
            <a:r>
              <a:rPr lang="fi-FI" b="1" i="1" dirty="0"/>
              <a:t>ja</a:t>
            </a:r>
            <a:r>
              <a:rPr lang="fi-FI" i="1" dirty="0"/>
              <a:t> milloin ne keväällä heräävät.</a:t>
            </a:r>
            <a:endParaRPr lang="fi-FI" dirty="0"/>
          </a:p>
          <a:p>
            <a:pPr lvl="0"/>
            <a:r>
              <a:rPr lang="fi-FI" b="1" dirty="0" smtClean="0"/>
              <a:t>- konjunktion </a:t>
            </a:r>
            <a:r>
              <a:rPr lang="fi-FI" i="1" dirty="0"/>
              <a:t>kuin </a:t>
            </a:r>
            <a:r>
              <a:rPr lang="fi-FI" b="1" dirty="0"/>
              <a:t>edellä, jos se ei aloita täydellistä sivulausetta. </a:t>
            </a:r>
            <a:r>
              <a:rPr lang="fi-FI" i="1" dirty="0"/>
              <a:t>On selvää, että karhu painaa syksyllä paljon enemmän kuin keväthankien aikaan.</a:t>
            </a:r>
            <a:endParaRPr lang="fi-FI" dirty="0"/>
          </a:p>
          <a:p>
            <a:pPr lvl="0"/>
            <a:r>
              <a:rPr lang="fi-FI" dirty="0" smtClean="0"/>
              <a:t>- lauseenvastikkeiden </a:t>
            </a:r>
            <a:r>
              <a:rPr lang="fi-FI" dirty="0"/>
              <a:t>yhteydessä. </a:t>
            </a:r>
            <a:r>
              <a:rPr lang="fi-FI" i="1" dirty="0"/>
              <a:t>Nukkuessaan talviunta karhu voi synnyttää pentuja</a:t>
            </a:r>
            <a:r>
              <a:rPr lang="fi-FI" i="1" dirty="0" smtClean="0"/>
              <a:t>.</a:t>
            </a:r>
          </a:p>
          <a:p>
            <a:pPr marL="457200" lvl="3" indent="0">
              <a:buNone/>
            </a:pPr>
            <a:r>
              <a:rPr lang="fi-FI" i="1" dirty="0"/>
              <a:t>	</a:t>
            </a:r>
            <a:r>
              <a:rPr lang="fi-FI" i="1" dirty="0" smtClean="0"/>
              <a:t>			(vrt. </a:t>
            </a:r>
            <a:r>
              <a:rPr lang="fi-FI" i="1" dirty="0"/>
              <a:t>K</a:t>
            </a:r>
            <a:r>
              <a:rPr lang="fi-FI" i="1" dirty="0" smtClean="0"/>
              <a:t>un karhu nukkuu, se voi synnyttää pentuja.)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728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b) Lainausmerkit	( ” ” 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532586"/>
            <a:ext cx="9720073" cy="5100034"/>
          </a:xfrm>
        </p:spPr>
        <p:txBody>
          <a:bodyPr>
            <a:normAutofit/>
          </a:bodyPr>
          <a:lstStyle/>
          <a:p>
            <a:pPr lvl="0"/>
            <a:r>
              <a:rPr lang="fi-FI" sz="2800" dirty="0" smtClean="0"/>
              <a:t>- Lainausmerkkejä </a:t>
            </a:r>
            <a:r>
              <a:rPr lang="fi-FI" sz="2800" dirty="0"/>
              <a:t>käytetään osoittamaan puheen suorat lainaukset</a:t>
            </a:r>
            <a:r>
              <a:rPr lang="fi-FI" sz="2800" i="1" dirty="0"/>
              <a:t>. ”En tiedä, haluaisinko tavata karhun luonnossa”, Elina totesi. ”Eiväthän ne tee pahaa ihmiselle!” huudahti isä. ”Oletko aivan varma?” Elina kysyi.</a:t>
            </a:r>
            <a:endParaRPr lang="fi-FI" sz="2800" dirty="0"/>
          </a:p>
          <a:p>
            <a:pPr lvl="0"/>
            <a:r>
              <a:rPr lang="fi-FI" sz="2800" dirty="0"/>
              <a:t> </a:t>
            </a:r>
            <a:r>
              <a:rPr lang="fi-FI" sz="2800" dirty="0" smtClean="0"/>
              <a:t>- Lainausmerkkejä </a:t>
            </a:r>
            <a:r>
              <a:rPr lang="fi-FI" sz="2800" dirty="0"/>
              <a:t>käytetään osoittamaan suoraan toisen tekstistä kopioitu kohta. </a:t>
            </a:r>
            <a:r>
              <a:rPr lang="fi-FI" sz="2800" i="1" dirty="0"/>
              <a:t>Sami Malilan retkioppaan (2000) mukaan ”karhut haluavat olla erityisesti syksyllä ja talvella omissa oloissaan, joten ihmisen ja karhun kohtaamisesta voi tulla vaarallinen”.</a:t>
            </a:r>
            <a:endParaRPr lang="fi-FI" sz="2800" dirty="0"/>
          </a:p>
          <a:p>
            <a:pPr lvl="0">
              <a:buClr>
                <a:schemeClr val="tx1"/>
              </a:buClr>
            </a:pPr>
            <a:r>
              <a:rPr lang="fi-FI" sz="2800" dirty="0" smtClean="0"/>
              <a:t>- Lainausmerkkeihin </a:t>
            </a:r>
            <a:r>
              <a:rPr lang="fi-FI" sz="2800" dirty="0"/>
              <a:t>voi merkitä esim. muusta tekstistä tyyliltään poikkeavan sanan tai muuten poikkeuksellisessa merkityksessä käytetyn sanan. Tällaista merkintää kannattaa kuitenkin välttää. </a:t>
            </a:r>
            <a:r>
              <a:rPr lang="fi-FI" sz="2800" i="1" dirty="0"/>
              <a:t>Olettepa te tänään ”pirteitä”!</a:t>
            </a:r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8664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c) Kaksoispiste  	( : 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571223"/>
            <a:ext cx="9720073" cy="4738137"/>
          </a:xfrm>
        </p:spPr>
        <p:txBody>
          <a:bodyPr/>
          <a:lstStyle/>
          <a:p>
            <a:pPr lvl="0"/>
            <a:r>
              <a:rPr lang="fi-FI" sz="2800" dirty="0" smtClean="0"/>
              <a:t>Kaksoispistettä </a:t>
            </a:r>
            <a:r>
              <a:rPr lang="fi-FI" sz="2800" dirty="0"/>
              <a:t>käytetään johtolauseen ja sitä seuraavan lainauksen välissä. Elina huudahti: </a:t>
            </a:r>
            <a:r>
              <a:rPr lang="fi-FI" sz="2800" i="1" dirty="0"/>
              <a:t>”</a:t>
            </a:r>
            <a:r>
              <a:rPr lang="fi-FI" sz="2800" i="1" dirty="0" err="1"/>
              <a:t>Siinäs</a:t>
            </a:r>
            <a:r>
              <a:rPr lang="fi-FI" sz="2800" i="1" dirty="0"/>
              <a:t> kuulit!”</a:t>
            </a:r>
            <a:endParaRPr lang="fi-FI" sz="2800" dirty="0"/>
          </a:p>
          <a:p>
            <a:pPr lvl="0"/>
            <a:r>
              <a:rPr lang="fi-FI" sz="2800" dirty="0"/>
              <a:t>Päätteen edellä lyhenteissä ja numeroissa on kaksoispiste: </a:t>
            </a:r>
            <a:r>
              <a:rPr lang="fi-FI" sz="2800" i="1" dirty="0"/>
              <a:t>EU:hun</a:t>
            </a:r>
            <a:r>
              <a:rPr lang="fi-FI" sz="2800" dirty="0"/>
              <a:t>, </a:t>
            </a:r>
            <a:r>
              <a:rPr lang="fi-FI" sz="2800" i="1" dirty="0"/>
              <a:t>15:ssä</a:t>
            </a:r>
            <a:r>
              <a:rPr lang="fi-FI" sz="2800" dirty="0"/>
              <a:t>.</a:t>
            </a:r>
          </a:p>
          <a:p>
            <a:pPr lvl="0"/>
            <a:r>
              <a:rPr lang="fi-FI" sz="2800" dirty="0"/>
              <a:t>Kaksoispiste voidaan merkitä lausetta täydentävän luettelon tai lausetta täsmentävän selityksen edelle. Karhu syö valtavia määriä: sen paino nousta jopa 40 kiloa. </a:t>
            </a:r>
          </a:p>
          <a:p>
            <a:pPr lvl="0"/>
            <a:r>
              <a:rPr lang="fi-FI" sz="2800" dirty="0"/>
              <a:t>Kaksoispistettä käytetään esim. mittakaavoissa ja joissain numerosarjoissa (esim. Raamatun jakeiden tai virsien säkeistöjen merkkinä): </a:t>
            </a:r>
            <a:r>
              <a:rPr lang="fi-FI" sz="2800" i="1" dirty="0"/>
              <a:t>1 : 50 000; Matt. 4:13, virsi 560: 1 – 2. </a:t>
            </a:r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141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d)  Puolipiste		( ; 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3600" dirty="0" smtClean="0"/>
              <a:t>Puolipiste </a:t>
            </a:r>
            <a:r>
              <a:rPr lang="fi-FI" sz="3600" dirty="0"/>
              <a:t>on pilkkua vahvempi mutta pistettä heikompi välimerkki.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3600" dirty="0"/>
              <a:t>Puolipistettä käytetään erottamassa virkkeen veroisia ilmauksia, jotka kuuluvat läheisesti yhteen, esim.  </a:t>
            </a:r>
            <a:r>
              <a:rPr lang="fi-FI" sz="3600" i="1" dirty="0"/>
              <a:t>Kuuntelen kosken pauhua ja katselen rannan pensaita; jostain kantautuu koiran haukuntaa.</a:t>
            </a:r>
            <a:endParaRPr lang="fi-FI" sz="3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658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e) Ajatusviiva		( – 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687132"/>
            <a:ext cx="10682097" cy="4622228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fi-FI" sz="3600" dirty="0" smtClean="0"/>
              <a:t>Ajatusviivaa </a:t>
            </a:r>
            <a:r>
              <a:rPr lang="fi-FI" sz="3600" dirty="0"/>
              <a:t>voidaan käyttää lainausmerkkien sijaan puheen suorissa lainauksissa (ns. vuorosanaviiva).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3600" dirty="0"/>
              <a:t>Ajatusviivaa käytetään luetelmaviivana ja rajakohtien välissä: 15 – 19-vuotiaat.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fi-FI" sz="3600" dirty="0"/>
              <a:t>Ajatusviiva voi erottaa irrallisia lauseenlisiä pilkkujen tapaan. Yleensä pilkut ovat kuitenkin suositeltavampia. Koiramme – riehakas skotlanninterrieri – oli taas repinyt koristetyynyn hajalle.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845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f) Yhdysmerkki	( - 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390918"/>
            <a:ext cx="10476706" cy="4918442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fi-FI" sz="2600" dirty="0" smtClean="0"/>
              <a:t>Yhdysmerkkiä </a:t>
            </a:r>
            <a:r>
              <a:rPr lang="fi-FI" sz="2600" dirty="0"/>
              <a:t>käytetään yhdyssanan osien välissä erottamaan samoja vokaaleja: </a:t>
            </a:r>
            <a:r>
              <a:rPr lang="fi-FI" sz="2600" i="1" dirty="0"/>
              <a:t>keski-ikä, </a:t>
            </a:r>
            <a:r>
              <a:rPr lang="fi-FI" sz="2600" i="1" dirty="0" smtClean="0"/>
              <a:t>linja-autoasema</a:t>
            </a:r>
            <a:r>
              <a:rPr lang="fi-FI" sz="2600" dirty="0"/>
              <a:t>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2600" dirty="0"/>
              <a:t>Yhdysmerkkiä käytetään rinnasteisten yhdysosien välissä: </a:t>
            </a:r>
            <a:r>
              <a:rPr lang="fi-FI" sz="2600" i="1" dirty="0"/>
              <a:t>parturi-kampaamo, </a:t>
            </a:r>
            <a:r>
              <a:rPr lang="fi-FI" sz="2600" i="1" dirty="0" err="1"/>
              <a:t>evankelis</a:t>
            </a:r>
            <a:r>
              <a:rPr lang="fi-FI" sz="2600" i="1" dirty="0"/>
              <a:t>-luterilainen, Marja-Leena, liha-makaronilaatikko</a:t>
            </a:r>
            <a:r>
              <a:rPr lang="fi-FI" sz="2600" dirty="0"/>
              <a:t>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2600" dirty="0"/>
              <a:t>Yhdysmerkkiä käytetään yhdyssanoissa, joiden alku- tai loppuosana on erisnimi, lyhenne, numero tai muu merkki, kirjain tai kielen sana: </a:t>
            </a:r>
            <a:r>
              <a:rPr lang="fi-FI" sz="2600" i="1" dirty="0"/>
              <a:t>Erkki-eno</a:t>
            </a:r>
            <a:r>
              <a:rPr lang="fi-FI" sz="2600" dirty="0"/>
              <a:t>, </a:t>
            </a:r>
            <a:r>
              <a:rPr lang="fi-FI" sz="2600" i="1" dirty="0"/>
              <a:t>Lada-merkkinen, 30-vuotias, b-kohta, S-market, kaapeli-TV.</a:t>
            </a:r>
            <a:endParaRPr lang="fi-FI" sz="26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2600" dirty="0"/>
              <a:t>Yhdysmerkkiä käytetään osoittamaan yhteisen osan poisjättöä rinnasteisissa yhdyssanoissa: </a:t>
            </a:r>
            <a:r>
              <a:rPr lang="fi-FI" sz="2600" i="1" dirty="0"/>
              <a:t>luku- ja kirjoitustaito, jääpallo ja -kiekko</a:t>
            </a:r>
            <a:r>
              <a:rPr lang="fi-FI" sz="2600" dirty="0"/>
              <a:t>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2600" dirty="0"/>
              <a:t>Yhdysmerkkiä käytetään rivin lopussa tavuviivana. Tällöin sana jaetaan tavun lopusta. Yhdyssana jaetaan yhdysosien välistä.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2600" dirty="0"/>
              <a:t>Yhdysmerkkiä käytetään joskus selvyyden vuoksi: </a:t>
            </a:r>
            <a:r>
              <a:rPr lang="fi-FI" sz="2600" i="1" dirty="0"/>
              <a:t>pii-levä</a:t>
            </a:r>
            <a:r>
              <a:rPr lang="fi-FI" sz="2600" dirty="0"/>
              <a:t> (vrt. </a:t>
            </a:r>
            <a:r>
              <a:rPr lang="fi-FI" sz="2600" i="1" dirty="0"/>
              <a:t>piilevä</a:t>
            </a:r>
            <a:r>
              <a:rPr lang="fi-FI" sz="2600" dirty="0"/>
              <a:t> ’näkymätön’), </a:t>
            </a:r>
            <a:r>
              <a:rPr lang="fi-FI" sz="2600" i="1" dirty="0"/>
              <a:t>tango-ilta</a:t>
            </a:r>
            <a:r>
              <a:rPr lang="fi-FI" sz="2600" i="1" dirty="0" smtClean="0"/>
              <a:t>.</a:t>
            </a:r>
            <a:endParaRPr lang="fi-FI" sz="2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566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g) Heittomerkki	( ’ )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596980"/>
            <a:ext cx="9720073" cy="4712380"/>
          </a:xfrm>
        </p:spPr>
        <p:txBody>
          <a:bodyPr>
            <a:normAutofit fontScale="925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fi-FI" sz="2800" dirty="0" smtClean="0"/>
              <a:t>Heittomerkkiä </a:t>
            </a:r>
            <a:r>
              <a:rPr lang="fi-FI" sz="2800" dirty="0"/>
              <a:t>käytetään joskus yhdyssanoissa osoittamaan alkuosan loppuvokaalin puuttumista, esim. </a:t>
            </a:r>
            <a:r>
              <a:rPr lang="fi-FI" sz="2800" i="1" dirty="0"/>
              <a:t>jok’ikinen, </a:t>
            </a:r>
            <a:r>
              <a:rPr lang="fi-FI" sz="2800" i="1" dirty="0" err="1"/>
              <a:t>jok’ainoa</a:t>
            </a:r>
            <a:r>
              <a:rPr lang="fi-FI" sz="2800" dirty="0"/>
              <a:t> (nykyään yleisemmin </a:t>
            </a:r>
            <a:r>
              <a:rPr lang="fi-FI" sz="2800" i="1" dirty="0" err="1"/>
              <a:t>jokikinen</a:t>
            </a:r>
            <a:r>
              <a:rPr lang="fi-FI" sz="2800" i="1" dirty="0"/>
              <a:t>, </a:t>
            </a:r>
            <a:r>
              <a:rPr lang="fi-FI" sz="2800" i="1" dirty="0" err="1"/>
              <a:t>jokainoa</a:t>
            </a:r>
            <a:r>
              <a:rPr lang="fi-FI" sz="2800" dirty="0"/>
              <a:t>). 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2800" dirty="0"/>
              <a:t>Heittomerkkiä on käytetty myös runoudessa loppuvokaalin puuttumisen merkkinä: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2800" dirty="0"/>
              <a:t> Selvyyden vuoksi heittomerkkiä käytetään tavurajan osoittamiseen silloin kun se osuu kahden samanlaisen vokaalin väliin: </a:t>
            </a:r>
            <a:r>
              <a:rPr lang="fi-FI" sz="2800" i="1" dirty="0"/>
              <a:t>raa’at, ruo’ot, liu’un, i’issä.</a:t>
            </a:r>
            <a:r>
              <a:rPr lang="fi-FI" sz="2800" dirty="0"/>
              <a:t>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i-FI" sz="2800" dirty="0"/>
              <a:t>Heittomerkkiä käytetään myös vieraskielisten sanojen taivutuksessa, kun sana päättyy kirjoitettuna konsonanttiin mutta äännettynä vokaaliin: </a:t>
            </a:r>
            <a:r>
              <a:rPr lang="fi-FI" sz="2800" i="1" dirty="0"/>
              <a:t>Camus’lle</a:t>
            </a:r>
            <a:r>
              <a:rPr lang="fi-FI" sz="2800" dirty="0"/>
              <a:t> [</a:t>
            </a:r>
            <a:r>
              <a:rPr lang="fi-FI" sz="2800" dirty="0" err="1"/>
              <a:t>kamyylle</a:t>
            </a:r>
            <a:r>
              <a:rPr lang="fi-FI" sz="2800" dirty="0"/>
              <a:t>], </a:t>
            </a:r>
            <a:r>
              <a:rPr lang="fi-FI" sz="2800" i="1" dirty="0"/>
              <a:t>Glasgow’ssa</a:t>
            </a:r>
            <a:r>
              <a:rPr lang="fi-FI" sz="2800" dirty="0"/>
              <a:t> [</a:t>
            </a:r>
            <a:r>
              <a:rPr lang="fi-FI" sz="2800" dirty="0" err="1"/>
              <a:t>glaasgoussa</a:t>
            </a:r>
            <a:r>
              <a:rPr lang="fi-FI" sz="2800" dirty="0"/>
              <a:t>].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663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106</TotalTime>
  <Words>710</Words>
  <Application>Microsoft Office PowerPoint</Application>
  <PresentationFormat>Laajakuva</PresentationFormat>
  <Paragraphs>49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7" baseType="lpstr">
      <vt:lpstr>Arial</vt:lpstr>
      <vt:lpstr>Tw Cen MT</vt:lpstr>
      <vt:lpstr>Tw Cen MT Condensed</vt:lpstr>
      <vt:lpstr>Wingdings</vt:lpstr>
      <vt:lpstr>Wingdings 3</vt:lpstr>
      <vt:lpstr>Integraali</vt:lpstr>
      <vt:lpstr>Välimerkkikertaus</vt:lpstr>
      <vt:lpstr>PowerPoint-esitys</vt:lpstr>
      <vt:lpstr>2. Muut välimerkit: a) Pilkku  ( , )  </vt:lpstr>
      <vt:lpstr>b) Lainausmerkit ( ” ” ) </vt:lpstr>
      <vt:lpstr>c) Kaksoispiste   ( : ) </vt:lpstr>
      <vt:lpstr>d)  Puolipiste  ( ; ) </vt:lpstr>
      <vt:lpstr>e) Ajatusviiva  ( – ) </vt:lpstr>
      <vt:lpstr>f) Yhdysmerkki ( - ) </vt:lpstr>
      <vt:lpstr>g) Heittomerkki ( ’ ) </vt:lpstr>
      <vt:lpstr>h) Sulkeet  ( ) </vt:lpstr>
      <vt:lpstr>i) Vinoviiva  ( / ) 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Virtanen Ulla</dc:creator>
  <cp:lastModifiedBy>Virtanen Ulla</cp:lastModifiedBy>
  <cp:revision>7</cp:revision>
  <dcterms:created xsi:type="dcterms:W3CDTF">2016-01-04T06:00:54Z</dcterms:created>
  <dcterms:modified xsi:type="dcterms:W3CDTF">2019-05-03T05:11:53Z</dcterms:modified>
</cp:coreProperties>
</file>