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8" r:id="rId3"/>
    <p:sldId id="257" r:id="rId4"/>
    <p:sldId id="262" r:id="rId5"/>
    <p:sldId id="265" r:id="rId6"/>
    <p:sldId id="267" r:id="rId7"/>
    <p:sldId id="266" r:id="rId8"/>
    <p:sldId id="261" r:id="rId9"/>
    <p:sldId id="259" r:id="rId10"/>
    <p:sldId id="264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252" autoAdjust="0"/>
  </p:normalViewPr>
  <p:slideViewPr>
    <p:cSldViewPr snapToGrid="0">
      <p:cViewPr varScale="1">
        <p:scale>
          <a:sx n="56" d="100"/>
          <a:sy n="56" d="100"/>
        </p:scale>
        <p:origin x="10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Energiantarve</c:v>
                </c:pt>
              </c:strCache>
            </c:strRef>
          </c:tx>
          <c:invertIfNegative val="0"/>
          <c:cat>
            <c:strRef>
              <c:f>Taul1!$A$2:$A$6</c:f>
              <c:strCache>
                <c:ptCount val="5"/>
                <c:pt idx="0">
                  <c:v>Aamupala</c:v>
                </c:pt>
                <c:pt idx="1">
                  <c:v>Lounas</c:v>
                </c:pt>
                <c:pt idx="2">
                  <c:v>Välipala</c:v>
                </c:pt>
                <c:pt idx="3">
                  <c:v>Päivällinen</c:v>
                </c:pt>
                <c:pt idx="4">
                  <c:v>Iltapala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400</c:v>
                </c:pt>
                <c:pt idx="1">
                  <c:v>500</c:v>
                </c:pt>
                <c:pt idx="2">
                  <c:v>300</c:v>
                </c:pt>
                <c:pt idx="3">
                  <c:v>500</c:v>
                </c:pt>
                <c:pt idx="4">
                  <c:v>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E8-4FC8-A721-2FD96298DAA2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Energiansaanti</c:v>
                </c:pt>
              </c:strCache>
            </c:strRef>
          </c:tx>
          <c:invertIfNegative val="0"/>
          <c:cat>
            <c:strRef>
              <c:f>Taul1!$A$2:$A$6</c:f>
              <c:strCache>
                <c:ptCount val="5"/>
                <c:pt idx="0">
                  <c:v>Aamupala</c:v>
                </c:pt>
                <c:pt idx="1">
                  <c:v>Lounas</c:v>
                </c:pt>
                <c:pt idx="2">
                  <c:v>Välipala</c:v>
                </c:pt>
                <c:pt idx="3">
                  <c:v>Päivällinen</c:v>
                </c:pt>
                <c:pt idx="4">
                  <c:v>Iltapala</c:v>
                </c:pt>
              </c:strCache>
            </c:strRef>
          </c:cat>
          <c:val>
            <c:numRef>
              <c:f>Taul1!$C$2:$C$6</c:f>
              <c:numCache>
                <c:formatCode>General</c:formatCode>
                <c:ptCount val="5"/>
                <c:pt idx="0">
                  <c:v>200</c:v>
                </c:pt>
                <c:pt idx="1">
                  <c:v>300</c:v>
                </c:pt>
                <c:pt idx="3">
                  <c:v>700</c:v>
                </c:pt>
                <c:pt idx="4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E8-4FC8-A721-2FD96298DA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410304"/>
        <c:axId val="47924352"/>
        <c:axId val="0"/>
      </c:bar3DChart>
      <c:catAx>
        <c:axId val="17410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7924352"/>
        <c:crosses val="autoZero"/>
        <c:auto val="1"/>
        <c:lblAlgn val="ctr"/>
        <c:lblOffset val="100"/>
        <c:noMultiLvlLbl val="0"/>
      </c:catAx>
      <c:valAx>
        <c:axId val="4792435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741030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Energiantarve</c:v>
                </c:pt>
              </c:strCache>
            </c:strRef>
          </c:tx>
          <c:invertIfNegative val="0"/>
          <c:cat>
            <c:strRef>
              <c:f>Taul1!$A$2:$A$8</c:f>
              <c:strCache>
                <c:ptCount val="7"/>
                <c:pt idx="0">
                  <c:v>Ma</c:v>
                </c:pt>
                <c:pt idx="1">
                  <c:v>Ti</c:v>
                </c:pt>
                <c:pt idx="2">
                  <c:v>Ke</c:v>
                </c:pt>
                <c:pt idx="3">
                  <c:v>To</c:v>
                </c:pt>
                <c:pt idx="4">
                  <c:v>Pe</c:v>
                </c:pt>
                <c:pt idx="5">
                  <c:v>La</c:v>
                </c:pt>
                <c:pt idx="6">
                  <c:v>Su</c:v>
                </c:pt>
              </c:strCache>
            </c:strRef>
          </c:cat>
          <c:val>
            <c:numRef>
              <c:f>Taul1!$B$2:$B$8</c:f>
              <c:numCache>
                <c:formatCode>General</c:formatCode>
                <c:ptCount val="7"/>
                <c:pt idx="0">
                  <c:v>3600</c:v>
                </c:pt>
                <c:pt idx="1">
                  <c:v>3600</c:v>
                </c:pt>
                <c:pt idx="2">
                  <c:v>3000</c:v>
                </c:pt>
                <c:pt idx="3">
                  <c:v>3700</c:v>
                </c:pt>
                <c:pt idx="4">
                  <c:v>3200</c:v>
                </c:pt>
                <c:pt idx="5">
                  <c:v>2700</c:v>
                </c:pt>
                <c:pt idx="6">
                  <c:v>2200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3A-47F2-98BE-C0F9EBB71518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Energiansaanti</c:v>
                </c:pt>
              </c:strCache>
            </c:strRef>
          </c:tx>
          <c:invertIfNegative val="0"/>
          <c:cat>
            <c:strRef>
              <c:f>Taul1!$A$2:$A$8</c:f>
              <c:strCache>
                <c:ptCount val="7"/>
                <c:pt idx="0">
                  <c:v>Ma</c:v>
                </c:pt>
                <c:pt idx="1">
                  <c:v>Ti</c:v>
                </c:pt>
                <c:pt idx="2">
                  <c:v>Ke</c:v>
                </c:pt>
                <c:pt idx="3">
                  <c:v>To</c:v>
                </c:pt>
                <c:pt idx="4">
                  <c:v>Pe</c:v>
                </c:pt>
                <c:pt idx="5">
                  <c:v>La</c:v>
                </c:pt>
                <c:pt idx="6">
                  <c:v>Su</c:v>
                </c:pt>
              </c:strCache>
            </c:strRef>
          </c:cat>
          <c:val>
            <c:numRef>
              <c:f>Taul1!$C$2:$C$8</c:f>
              <c:numCache>
                <c:formatCode>General</c:formatCode>
                <c:ptCount val="7"/>
                <c:pt idx="0">
                  <c:v>2700</c:v>
                </c:pt>
                <c:pt idx="1">
                  <c:v>3000</c:v>
                </c:pt>
                <c:pt idx="2">
                  <c:v>2700</c:v>
                </c:pt>
                <c:pt idx="3">
                  <c:v>3000</c:v>
                </c:pt>
                <c:pt idx="4">
                  <c:v>3200</c:v>
                </c:pt>
                <c:pt idx="5">
                  <c:v>3800</c:v>
                </c:pt>
                <c:pt idx="6">
                  <c:v>3600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3A-47F2-98BE-C0F9EBB715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1034240"/>
        <c:axId val="141035776"/>
        <c:axId val="0"/>
      </c:bar3DChart>
      <c:catAx>
        <c:axId val="141034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1035776"/>
        <c:crosses val="autoZero"/>
        <c:auto val="1"/>
        <c:lblAlgn val="ctr"/>
        <c:lblOffset val="100"/>
        <c:noMultiLvlLbl val="0"/>
      </c:catAx>
      <c:valAx>
        <c:axId val="14103577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4103424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30608-42C3-4B4C-BFCD-BF2D54753D63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0BCD8D-212F-4B30-AB4E-901C7A96F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3299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Vanhempien rooli – hoitaa ruokailut, jotka ei toteudu koulussa/ päiväkodissa</a:t>
            </a:r>
          </a:p>
          <a:p>
            <a:r>
              <a:rPr lang="fi-FI" dirty="0"/>
              <a:t>Rytmi, riittävyys.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0BCD8D-212F-4B30-AB4E-901C7A96FEFB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3433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b="0" i="0" dirty="0" err="1">
                <a:solidFill>
                  <a:srgbClr val="333334"/>
                </a:solidFill>
                <a:effectLst/>
                <a:latin typeface="Gerbera"/>
              </a:rPr>
              <a:t>Sapere</a:t>
            </a:r>
            <a:r>
              <a:rPr lang="fi-FI" b="0" i="0" dirty="0">
                <a:solidFill>
                  <a:srgbClr val="333334"/>
                </a:solidFill>
                <a:effectLst/>
                <a:latin typeface="Gerbera"/>
              </a:rPr>
              <a:t> on ruokakasvatusmenetelmä, jossa lapset tutustuvat ruokamaailmaan haju-, maku-, näkö-, kuulo- ja tuntoaistien välityksellä.  Ajatuksena on herätellä lapsen uteliaisuutta, tutkimushalua ja ruokarohkeutta kohdata ruokaan liittyviä pelkoja ja ennakkoluuloja, tunnistaa niitä ja lähtee seikkailumatkalle ruokamaailmaan.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0BCD8D-212F-4B30-AB4E-901C7A96FEF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75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Aikuisten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0BCD8D-212F-4B30-AB4E-901C7A96FEFB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8675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fi-FI" dirty="0"/>
              <a:t>Tämä ei ole totta</a:t>
            </a:r>
          </a:p>
          <a:p>
            <a:pPr marL="171450" indent="-171450">
              <a:buFontTx/>
              <a:buChar char="-"/>
            </a:pPr>
            <a:r>
              <a:rPr lang="fi-FI" dirty="0"/>
              <a:t>Riski ajattelua, että ruoka palkintona, </a:t>
            </a:r>
          </a:p>
          <a:p>
            <a:pPr marL="171450" indent="-171450">
              <a:buFontTx/>
              <a:buChar char="-"/>
            </a:pPr>
            <a:r>
              <a:rPr lang="fi-FI" dirty="0"/>
              <a:t> joo samaa mieltä, mutta viikoittain on säännöllisesti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0BCD8D-212F-4B30-AB4E-901C7A96FEFB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3172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093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297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7049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924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7630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01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53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063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645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i-F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3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i-FI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52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720FCA8-A53D-4850-9310-91DF2F5A28E7}" type="datetimeFigureOut">
              <a:rPr lang="fi-FI" smtClean="0"/>
              <a:t>27.4.2025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6F691C4C-D1BB-43A9-90E1-53C7E86E873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711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3C6E08-0B20-163B-F2CB-4AF6F05557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3084" y="1950244"/>
            <a:ext cx="9144000" cy="2387600"/>
          </a:xfrm>
        </p:spPr>
        <p:txBody>
          <a:bodyPr/>
          <a:lstStyle/>
          <a:p>
            <a:r>
              <a:rPr lang="fi-FI" dirty="0"/>
              <a:t>Ruokakasvatus – vanhemman ja ravitsemusterapeutin näkökulmasta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3A3C2E7-8CA2-7D18-473E-6E8C06912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0942" y="5187298"/>
            <a:ext cx="6309645" cy="1486968"/>
          </a:xfrm>
        </p:spPr>
        <p:txBody>
          <a:bodyPr/>
          <a:lstStyle/>
          <a:p>
            <a:r>
              <a:rPr lang="fi-FI" dirty="0"/>
              <a:t>Nea Valkonen</a:t>
            </a:r>
          </a:p>
          <a:p>
            <a:r>
              <a:rPr lang="fi-FI" dirty="0"/>
              <a:t>Laillistettu ravitsemusterapeutti, </a:t>
            </a:r>
            <a:r>
              <a:rPr lang="fi-FI" dirty="0" err="1"/>
              <a:t>TtM</a:t>
            </a:r>
            <a:r>
              <a:rPr lang="fi-FI" dirty="0"/>
              <a:t> (ravitsemustiede)</a:t>
            </a:r>
          </a:p>
          <a:p>
            <a:r>
              <a:rPr lang="fi-FI" dirty="0"/>
              <a:t>4. luokkalaisen, 2. luokkalaisen ja eskarilaisen äiti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2061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D3D436-24C8-4CF4-342F-4981C3552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KARKKIPÄIVÄ 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ECEACF-E362-3A69-E141-C3BFD057B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”Kaikilla kavereilla on karkkipäivä”</a:t>
            </a:r>
          </a:p>
          <a:p>
            <a:endParaRPr lang="fi-FI" sz="2400" dirty="0"/>
          </a:p>
          <a:p>
            <a:r>
              <a:rPr lang="fi-FI" sz="2400" dirty="0"/>
              <a:t>”Nyt on niin hyvin jaksettu viikko niin ansaitaan herkutella viikonloppuisin”</a:t>
            </a:r>
          </a:p>
          <a:p>
            <a:endParaRPr lang="fi-FI" sz="2400" dirty="0"/>
          </a:p>
          <a:p>
            <a:r>
              <a:rPr lang="fi-FI" sz="2400" dirty="0"/>
              <a:t>”Pitäähän välillä saada herkutella”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7169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3C2FA6-2E68-587D-D532-4CD790325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Meillä kotona?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0E0F0F-9161-4294-758A-C9B697BA2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r>
              <a:rPr lang="fi-FI" dirty="0"/>
              <a:t>”Kiva kun ei ole karkkipäivää koska </a:t>
            </a:r>
            <a:r>
              <a:rPr lang="fi-FI" dirty="0" err="1"/>
              <a:t>sit</a:t>
            </a:r>
            <a:r>
              <a:rPr lang="fi-FI" dirty="0"/>
              <a:t> karkit maistuu paremmalta kun niitä syö”  - 11 v</a:t>
            </a:r>
          </a:p>
          <a:p>
            <a:endParaRPr lang="fi-FI" dirty="0"/>
          </a:p>
          <a:p>
            <a:r>
              <a:rPr lang="fi-FI" dirty="0"/>
              <a:t>”Kyynärpäät pois ruokapöydältä” – 9 v</a:t>
            </a:r>
          </a:p>
          <a:p>
            <a:endParaRPr lang="fi-FI" dirty="0"/>
          </a:p>
          <a:p>
            <a:r>
              <a:rPr lang="fi-FI" dirty="0"/>
              <a:t>”Saanko smoothie ja banaanipannaria iltapalaksi” -6v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607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ansallisiin ravitsemussuosituksiin perustuva ruokapyramidi.">
            <a:extLst>
              <a:ext uri="{FF2B5EF4-FFF2-40B4-BE49-F238E27FC236}">
                <a16:creationId xmlns:a16="http://schemas.microsoft.com/office/drawing/2014/main" id="{C671FC78-8D9F-52C2-D4EB-B197765CFDE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4665" y="125218"/>
            <a:ext cx="7005548" cy="600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EF0A313E-73F9-1794-6CE2-301E964F8200}"/>
              </a:ext>
            </a:extLst>
          </p:cNvPr>
          <p:cNvSpPr txBox="1"/>
          <p:nvPr/>
        </p:nvSpPr>
        <p:spPr>
          <a:xfrm>
            <a:off x="2991029" y="6308956"/>
            <a:ext cx="53411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200" b="0" i="0" dirty="0">
                <a:solidFill>
                  <a:srgbClr val="303030"/>
                </a:solidFill>
                <a:effectLst/>
                <a:latin typeface="Montserrat" panose="020F0502020204030204" pitchFamily="2" charset="0"/>
              </a:rPr>
              <a:t>Kansallisiin ravitsemussuosituksiin (2024) pohjautuva ruokapyramidi. Lähde: ©Valtion ravitsemusneuvottelukunta.</a:t>
            </a:r>
            <a:endParaRPr lang="fi-FI" sz="1200" dirty="0"/>
          </a:p>
        </p:txBody>
      </p:sp>
      <p:sp>
        <p:nvSpPr>
          <p:cNvPr id="6" name="Otsikko 1">
            <a:extLst>
              <a:ext uri="{FF2B5EF4-FFF2-40B4-BE49-F238E27FC236}">
                <a16:creationId xmlns:a16="http://schemas.microsoft.com/office/drawing/2014/main" id="{7D83391A-D9F8-D6DB-9013-630A0486CFD2}"/>
              </a:ext>
            </a:extLst>
          </p:cNvPr>
          <p:cNvSpPr txBox="1">
            <a:spLocks/>
          </p:cNvSpPr>
          <p:nvPr/>
        </p:nvSpPr>
        <p:spPr>
          <a:xfrm>
            <a:off x="625764" y="309418"/>
            <a:ext cx="399473" cy="6125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RUOKAPYRAMIDI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E81127FC-38A3-29CB-1540-9D913E6380A9}"/>
              </a:ext>
            </a:extLst>
          </p:cNvPr>
          <p:cNvSpPr/>
          <p:nvPr/>
        </p:nvSpPr>
        <p:spPr>
          <a:xfrm>
            <a:off x="4007978" y="4426721"/>
            <a:ext cx="2606467" cy="1478424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n w="57150">
                <a:solidFill>
                  <a:schemeClr val="tx1"/>
                </a:solidFill>
              </a:ln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83912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Ympäristövastuullinen lautasmalli on myös terveellinen - Koutsi - HSY:n ...">
            <a:extLst>
              <a:ext uri="{FF2B5EF4-FFF2-40B4-BE49-F238E27FC236}">
                <a16:creationId xmlns:a16="http://schemas.microsoft.com/office/drawing/2014/main" id="{6CA7CA27-CFD3-76C2-D790-9D04420B8CD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538" y="338793"/>
            <a:ext cx="8938902" cy="618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083E927C-AF48-1860-186B-D358D9C651FC}"/>
              </a:ext>
            </a:extLst>
          </p:cNvPr>
          <p:cNvSpPr txBox="1">
            <a:spLocks/>
          </p:cNvSpPr>
          <p:nvPr/>
        </p:nvSpPr>
        <p:spPr>
          <a:xfrm>
            <a:off x="625764" y="309418"/>
            <a:ext cx="399473" cy="6125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i-FI" dirty="0"/>
              <a:t>LAUTASMALLI</a:t>
            </a:r>
          </a:p>
        </p:txBody>
      </p:sp>
      <p:sp>
        <p:nvSpPr>
          <p:cNvPr id="6" name="Ellipsi 5">
            <a:extLst>
              <a:ext uri="{FF2B5EF4-FFF2-40B4-BE49-F238E27FC236}">
                <a16:creationId xmlns:a16="http://schemas.microsoft.com/office/drawing/2014/main" id="{F7BB73F7-7D02-9D38-419A-61FA2ADC7447}"/>
              </a:ext>
            </a:extLst>
          </p:cNvPr>
          <p:cNvSpPr/>
          <p:nvPr/>
        </p:nvSpPr>
        <p:spPr>
          <a:xfrm>
            <a:off x="7134330" y="2481943"/>
            <a:ext cx="1507252" cy="2170444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n w="57150">
                <a:solidFill>
                  <a:schemeClr val="tx1"/>
                </a:solidFill>
              </a:ln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10516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87A546D5-848F-E679-A819-34A0A7B5EC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70545" y="560631"/>
            <a:ext cx="8829964" cy="5874469"/>
          </a:xfrm>
        </p:spPr>
      </p:pic>
      <p:sp>
        <p:nvSpPr>
          <p:cNvPr id="8" name="Otsikko 1">
            <a:extLst>
              <a:ext uri="{FF2B5EF4-FFF2-40B4-BE49-F238E27FC236}">
                <a16:creationId xmlns:a16="http://schemas.microsoft.com/office/drawing/2014/main" id="{40C3D6BD-EC71-9776-92BE-0EA608DE020A}"/>
              </a:ext>
            </a:extLst>
          </p:cNvPr>
          <p:cNvSpPr txBox="1">
            <a:spLocks/>
          </p:cNvSpPr>
          <p:nvPr/>
        </p:nvSpPr>
        <p:spPr>
          <a:xfrm>
            <a:off x="625764" y="309418"/>
            <a:ext cx="399473" cy="61256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dirty="0"/>
              <a:t>ATERIARYTMI</a:t>
            </a:r>
          </a:p>
        </p:txBody>
      </p:sp>
      <p:sp>
        <p:nvSpPr>
          <p:cNvPr id="9" name="Ellipsi 8">
            <a:extLst>
              <a:ext uri="{FF2B5EF4-FFF2-40B4-BE49-F238E27FC236}">
                <a16:creationId xmlns:a16="http://schemas.microsoft.com/office/drawing/2014/main" id="{98EA3EA5-A62D-6D55-AFC8-C659DF92DE9E}"/>
              </a:ext>
            </a:extLst>
          </p:cNvPr>
          <p:cNvSpPr/>
          <p:nvPr/>
        </p:nvSpPr>
        <p:spPr>
          <a:xfrm>
            <a:off x="8320036" y="2240782"/>
            <a:ext cx="793820" cy="1188217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n w="57150">
                <a:solidFill>
                  <a:schemeClr val="tx1"/>
                </a:solidFill>
              </a:ln>
              <a:highlight>
                <a:srgbClr val="FF0000"/>
              </a:highlight>
            </a:endParaRPr>
          </a:p>
        </p:txBody>
      </p:sp>
      <p:sp>
        <p:nvSpPr>
          <p:cNvPr id="10" name="Ellipsi 9">
            <a:extLst>
              <a:ext uri="{FF2B5EF4-FFF2-40B4-BE49-F238E27FC236}">
                <a16:creationId xmlns:a16="http://schemas.microsoft.com/office/drawing/2014/main" id="{09E5E6BC-32F7-AC25-2FE7-681DA2A49727}"/>
              </a:ext>
            </a:extLst>
          </p:cNvPr>
          <p:cNvSpPr/>
          <p:nvPr/>
        </p:nvSpPr>
        <p:spPr>
          <a:xfrm>
            <a:off x="3667648" y="2080009"/>
            <a:ext cx="622998" cy="1004835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n w="57150">
                <a:solidFill>
                  <a:schemeClr val="tx1"/>
                </a:solidFill>
              </a:ln>
              <a:highlight>
                <a:srgbClr val="FF0000"/>
              </a:highlight>
            </a:endParaRPr>
          </a:p>
        </p:txBody>
      </p:sp>
      <p:sp>
        <p:nvSpPr>
          <p:cNvPr id="11" name="Ellipsi 10">
            <a:extLst>
              <a:ext uri="{FF2B5EF4-FFF2-40B4-BE49-F238E27FC236}">
                <a16:creationId xmlns:a16="http://schemas.microsoft.com/office/drawing/2014/main" id="{2228CB5C-904B-2273-1F8C-049B62D902E3}"/>
              </a:ext>
            </a:extLst>
          </p:cNvPr>
          <p:cNvSpPr/>
          <p:nvPr/>
        </p:nvSpPr>
        <p:spPr>
          <a:xfrm>
            <a:off x="9624545" y="4061210"/>
            <a:ext cx="793820" cy="993112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n w="57150">
                <a:solidFill>
                  <a:schemeClr val="tx1"/>
                </a:solidFill>
              </a:ln>
              <a:highlight>
                <a:srgbClr val="FF0000"/>
              </a:highlight>
            </a:endParaRPr>
          </a:p>
        </p:txBody>
      </p:sp>
      <p:sp>
        <p:nvSpPr>
          <p:cNvPr id="12" name="Ellipsi 11">
            <a:extLst>
              <a:ext uri="{FF2B5EF4-FFF2-40B4-BE49-F238E27FC236}">
                <a16:creationId xmlns:a16="http://schemas.microsoft.com/office/drawing/2014/main" id="{35BC9349-3400-57B9-38B0-C70154A7D8C3}"/>
              </a:ext>
            </a:extLst>
          </p:cNvPr>
          <p:cNvSpPr/>
          <p:nvPr/>
        </p:nvSpPr>
        <p:spPr>
          <a:xfrm>
            <a:off x="6380908" y="1266092"/>
            <a:ext cx="793820" cy="1099457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n w="57150">
                <a:solidFill>
                  <a:schemeClr val="tx1"/>
                </a:solidFill>
              </a:ln>
              <a:highlight>
                <a:srgbClr val="FF0000"/>
              </a:highlight>
            </a:endParaRPr>
          </a:p>
        </p:txBody>
      </p:sp>
      <p:sp>
        <p:nvSpPr>
          <p:cNvPr id="13" name="Ellipsi 12">
            <a:extLst>
              <a:ext uri="{FF2B5EF4-FFF2-40B4-BE49-F238E27FC236}">
                <a16:creationId xmlns:a16="http://schemas.microsoft.com/office/drawing/2014/main" id="{88B01BAD-CD7F-C1DB-D3C6-64AE0650896D}"/>
              </a:ext>
            </a:extLst>
          </p:cNvPr>
          <p:cNvSpPr/>
          <p:nvPr/>
        </p:nvSpPr>
        <p:spPr>
          <a:xfrm>
            <a:off x="2873828" y="3773157"/>
            <a:ext cx="793820" cy="75529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n w="57150">
                <a:solidFill>
                  <a:schemeClr val="tx1"/>
                </a:solidFill>
              </a:ln>
              <a:highlight>
                <a:srgbClr val="FF0000"/>
              </a:highlight>
            </a:endParaRPr>
          </a:p>
        </p:txBody>
      </p:sp>
      <p:sp>
        <p:nvSpPr>
          <p:cNvPr id="14" name="Ellipsi 13">
            <a:extLst>
              <a:ext uri="{FF2B5EF4-FFF2-40B4-BE49-F238E27FC236}">
                <a16:creationId xmlns:a16="http://schemas.microsoft.com/office/drawing/2014/main" id="{A49078EF-B3C9-807E-7DF8-DF1E34F14F3A}"/>
              </a:ext>
            </a:extLst>
          </p:cNvPr>
          <p:cNvSpPr/>
          <p:nvPr/>
        </p:nvSpPr>
        <p:spPr>
          <a:xfrm>
            <a:off x="9465546" y="1949380"/>
            <a:ext cx="655023" cy="582804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ln w="57150">
                <a:solidFill>
                  <a:schemeClr val="tx1"/>
                </a:solidFill>
              </a:ln>
              <a:highlight>
                <a:srgbClr val="FF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87190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5E7003-440D-EE5E-EEA4-FBB4588C9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Kasviksia/ Hedelmiä /Marjoja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2265E3-A577-DE88-E320-121296037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Harjoitellaan niitä syömään kuten lukemista harjoitellaan</a:t>
            </a:r>
          </a:p>
          <a:p>
            <a:pPr algn="l"/>
            <a:r>
              <a:rPr lang="fi-FI" b="1" i="0" dirty="0">
                <a:effectLst/>
                <a:latin typeface="Gotham"/>
              </a:rPr>
              <a:t>Uuteen makuun totuttelu voi vaatia 10-20 maistamis­kertaa!</a:t>
            </a:r>
          </a:p>
          <a:p>
            <a:r>
              <a:rPr lang="fi-FI" dirty="0"/>
              <a:t>Miten: </a:t>
            </a:r>
            <a:r>
              <a:rPr lang="fi-FI" dirty="0">
                <a:solidFill>
                  <a:srgbClr val="00B050"/>
                </a:solidFill>
              </a:rPr>
              <a:t>SALAATTEINA, RAASTEINA, LÄMPIMÄNÄ, SELLAISENAAN</a:t>
            </a:r>
          </a:p>
          <a:p>
            <a:endParaRPr lang="fi-FI" dirty="0"/>
          </a:p>
          <a:p>
            <a:r>
              <a:rPr lang="fi-FI" dirty="0"/>
              <a:t>Sydänliitto / neuvokas perhe</a:t>
            </a:r>
          </a:p>
          <a:p>
            <a:pPr lvl="1"/>
            <a:r>
              <a:rPr lang="fi-FI" dirty="0" err="1"/>
              <a:t>Sapere</a:t>
            </a:r>
            <a:r>
              <a:rPr lang="fi-FI" dirty="0"/>
              <a:t> – aistilähtöinen ruokakasvatus</a:t>
            </a:r>
          </a:p>
          <a:p>
            <a:pPr lvl="1"/>
            <a:r>
              <a:rPr lang="fi-FI" b="0" i="0" dirty="0">
                <a:solidFill>
                  <a:srgbClr val="00738B"/>
                </a:solidFill>
                <a:effectLst/>
                <a:latin typeface="Gerbera"/>
              </a:rPr>
              <a:t>10 vinkkiä lapsen nirsoiluun ja valikoivaan syömiseen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7652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F970A84-A30C-4F03-74E3-723D2EDF6B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8340" y="0"/>
            <a:ext cx="4767429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4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F4D44FD-7360-B80A-CECF-DC4C2C3B8D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143" y="0"/>
            <a:ext cx="4813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673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431233"/>
            <a:ext cx="8688936" cy="1188720"/>
          </a:xfrm>
        </p:spPr>
        <p:txBody>
          <a:bodyPr/>
          <a:lstStyle/>
          <a:p>
            <a:r>
              <a:rPr lang="fi-FI" dirty="0"/>
              <a:t>Päivän energiantarve ja -saanti tasan, mutta mikä on jaksamisen taso?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</p:nvPr>
        </p:nvGraphicFramePr>
        <p:xfrm>
          <a:off x="1337567" y="1862246"/>
          <a:ext cx="9505950" cy="388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Terveystalo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476C-688A-4883-A256-C6221A266D6F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045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64105" y="527972"/>
            <a:ext cx="8257477" cy="1188720"/>
          </a:xfrm>
        </p:spPr>
        <p:txBody>
          <a:bodyPr>
            <a:noAutofit/>
          </a:bodyPr>
          <a:lstStyle/>
          <a:p>
            <a:r>
              <a:rPr lang="fi-FI" sz="2200" dirty="0"/>
              <a:t>Viikon energiantarve ja –saanti tasapainossa, mutta entä suorituskyky ja palautuminen?</a:t>
            </a:r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626799"/>
              </p:ext>
            </p:extLst>
          </p:nvPr>
        </p:nvGraphicFramePr>
        <p:xfrm>
          <a:off x="982663" y="2060575"/>
          <a:ext cx="9505950" cy="3889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Terveystalo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476C-688A-4883-A256-C6221A266D6F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51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Pakkaus">
  <a:themeElements>
    <a:clrScheme name="Pakkau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au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au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8695</TotalTime>
  <Words>265</Words>
  <Application>Microsoft Office PowerPoint</Application>
  <PresentationFormat>Laajakuva</PresentationFormat>
  <Paragraphs>47</Paragraphs>
  <Slides>11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8" baseType="lpstr">
      <vt:lpstr>Aptos</vt:lpstr>
      <vt:lpstr>Arial</vt:lpstr>
      <vt:lpstr>Gerbera</vt:lpstr>
      <vt:lpstr>Gill Sans MT</vt:lpstr>
      <vt:lpstr>Gotham</vt:lpstr>
      <vt:lpstr>Montserrat</vt:lpstr>
      <vt:lpstr>Pakkaus</vt:lpstr>
      <vt:lpstr>Ruokakasvatus – vanhemman ja ravitsemusterapeutin näkökulmasta</vt:lpstr>
      <vt:lpstr>PowerPoint-esitys</vt:lpstr>
      <vt:lpstr>PowerPoint-esitys</vt:lpstr>
      <vt:lpstr>PowerPoint-esitys</vt:lpstr>
      <vt:lpstr>Kasviksia/ Hedelmiä /Marjoja</vt:lpstr>
      <vt:lpstr>PowerPoint-esitys</vt:lpstr>
      <vt:lpstr>PowerPoint-esitys</vt:lpstr>
      <vt:lpstr>Päivän energiantarve ja -saanti tasan, mutta mikä on jaksamisen taso?</vt:lpstr>
      <vt:lpstr>Viikon energiantarve ja –saanti tasapainossa, mutta entä suorituskyky ja palautuminen?</vt:lpstr>
      <vt:lpstr>KARKKIPÄIVÄ ?</vt:lpstr>
      <vt:lpstr>Miten Meillä kotona?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Valkonen Nea</dc:creator>
  <cp:lastModifiedBy>Liimatainen Päivi</cp:lastModifiedBy>
  <cp:revision>1</cp:revision>
  <dcterms:created xsi:type="dcterms:W3CDTF">2025-04-02T11:23:17Z</dcterms:created>
  <dcterms:modified xsi:type="dcterms:W3CDTF">2025-04-27T08:29:28Z</dcterms:modified>
</cp:coreProperties>
</file>