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6" r:id="rId6"/>
    <p:sldId id="267" r:id="rId7"/>
    <p:sldId id="260" r:id="rId8"/>
    <p:sldId id="261" r:id="rId9"/>
    <p:sldId id="262" r:id="rId10"/>
    <p:sldId id="263" r:id="rId11"/>
    <p:sldId id="264" r:id="rId12"/>
    <p:sldId id="265"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78" y="-7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i-FI" smtClean="0"/>
              <a:t>Muokkaa perustyyl. napsautt.</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C11CE2A0-791A-4AEC-B55A-E049D7BA26A7}" type="datetimeFigureOut">
              <a:rPr lang="fi-FI" smtClean="0"/>
              <a:t>30.8.2018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a:xfrm>
            <a:off x="9255346" y="2750337"/>
            <a:ext cx="1171888" cy="1356442"/>
          </a:xfrm>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1346706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C11CE2A0-791A-4AEC-B55A-E049D7BA26A7}" type="datetimeFigureOut">
              <a:rPr lang="fi-FI" smtClean="0"/>
              <a:t>30.8.2018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a:xfrm>
            <a:off x="10729455" y="4711309"/>
            <a:ext cx="1154151" cy="1090789"/>
          </a:xfrm>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1920953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C11CE2A0-791A-4AEC-B55A-E049D7BA26A7}" type="datetimeFigureOut">
              <a:rPr lang="fi-FI" smtClean="0"/>
              <a:t>30.8.2018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a:xfrm>
            <a:off x="10729455" y="4711615"/>
            <a:ext cx="1154151" cy="1090789"/>
          </a:xfrm>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48369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i-FI" smtClean="0"/>
              <a:t>Muokkaa perustyyl. napsautt.</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C11CE2A0-791A-4AEC-B55A-E049D7BA26A7}" type="datetimeFigureOut">
              <a:rPr lang="fi-FI" smtClean="0"/>
              <a:t>30.8.2018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a:xfrm>
            <a:off x="10729455" y="4709925"/>
            <a:ext cx="1154151" cy="1090789"/>
          </a:xfrm>
        </p:spPr>
        <p:txBody>
          <a:bodyPr/>
          <a:lstStyle/>
          <a:p>
            <a:fld id="{3A2ABBB9-010D-40C3-AEE9-000250EB96A4}" type="slidenum">
              <a:rPr lang="fi-FI" smtClean="0"/>
              <a:t>‹#›</a:t>
            </a:fld>
            <a:endParaRPr lang="fi-FI"/>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9745281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C11CE2A0-791A-4AEC-B55A-E049D7BA26A7}" type="datetimeFigureOut">
              <a:rPr lang="fi-FI" smtClean="0"/>
              <a:t>30.8.2018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a:xfrm>
            <a:off x="10729455" y="4709925"/>
            <a:ext cx="1154151" cy="1090789"/>
          </a:xfrm>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983276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i-FI" smtClean="0"/>
              <a:t>Muokkaa perustyyl. napsautt.</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C11CE2A0-791A-4AEC-B55A-E049D7BA26A7}" type="datetimeFigureOut">
              <a:rPr lang="fi-FI" smtClean="0"/>
              <a:t>30.8.2018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31540555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i-FI" smtClean="0"/>
              <a:t>Muokkaa perustyyl. napsautt.</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C11CE2A0-791A-4AEC-B55A-E049D7BA26A7}" type="datetimeFigureOut">
              <a:rPr lang="fi-FI" smtClean="0"/>
              <a:t>30.8.2018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1269877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C11CE2A0-791A-4AEC-B55A-E049D7BA26A7}" type="datetimeFigureOut">
              <a:rPr lang="fi-FI" smtClean="0"/>
              <a:t>30.8.2018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2978710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11CE2A0-791A-4AEC-B55A-E049D7BA26A7}" type="datetimeFigureOut">
              <a:rPr lang="fi-FI" smtClean="0"/>
              <a:t>30.8.2018</a:t>
            </a:fld>
            <a:endParaRPr lang="fi-FI"/>
          </a:p>
        </p:txBody>
      </p:sp>
      <p:sp>
        <p:nvSpPr>
          <p:cNvPr id="5" name="Footer Placeholder 4"/>
          <p:cNvSpPr>
            <a:spLocks noGrp="1"/>
          </p:cNvSpPr>
          <p:nvPr>
            <p:ph type="ftr" sz="quarter" idx="11"/>
          </p:nvPr>
        </p:nvSpPr>
        <p:spPr>
          <a:xfrm>
            <a:off x="680321" y="5936188"/>
            <a:ext cx="6126805" cy="365125"/>
          </a:xfrm>
        </p:spPr>
        <p:txBody>
          <a:bodyPr/>
          <a:lstStyle/>
          <a:p>
            <a:endParaRPr lang="fi-FI"/>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A2ABBB9-010D-40C3-AEE9-000250EB96A4}" type="slidenum">
              <a:rPr lang="fi-FI" smtClean="0"/>
              <a:t>‹#›</a:t>
            </a:fld>
            <a:endParaRPr lang="fi-FI"/>
          </a:p>
        </p:txBody>
      </p:sp>
    </p:spTree>
    <p:extLst>
      <p:ext uri="{BB962C8B-B14F-4D97-AF65-F5344CB8AC3E}">
        <p14:creationId xmlns:p14="http://schemas.microsoft.com/office/powerpoint/2010/main" val="3486231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C11CE2A0-791A-4AEC-B55A-E049D7BA26A7}" type="datetimeFigureOut">
              <a:rPr lang="fi-FI" smtClean="0"/>
              <a:t>30.8.2018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1571005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i-FI" smtClean="0"/>
              <a:t>Muokkaa perustyyl. napsautt.</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C11CE2A0-791A-4AEC-B55A-E049D7BA26A7}" type="datetimeFigureOut">
              <a:rPr lang="fi-FI" smtClean="0"/>
              <a:t>30.8.2018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a:xfrm>
            <a:off x="10729455" y="2869895"/>
            <a:ext cx="1154151" cy="1090789"/>
          </a:xfrm>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2650610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C11CE2A0-791A-4AEC-B55A-E049D7BA26A7}" type="datetimeFigureOut">
              <a:rPr lang="fi-FI" smtClean="0"/>
              <a:t>30.8.2018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2007571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80322" y="3030008"/>
            <a:ext cx="4698355" cy="29061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5594123" y="3030008"/>
            <a:ext cx="4700059" cy="29061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C11CE2A0-791A-4AEC-B55A-E049D7BA26A7}" type="datetimeFigureOut">
              <a:rPr lang="fi-FI" smtClean="0"/>
              <a:t>30.8.2018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997726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C11CE2A0-791A-4AEC-B55A-E049D7BA26A7}" type="datetimeFigureOut">
              <a:rPr lang="fi-FI" smtClean="0"/>
              <a:t>30.8.2018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236099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C11CE2A0-791A-4AEC-B55A-E049D7BA26A7}" type="datetimeFigureOut">
              <a:rPr lang="fi-FI" smtClean="0"/>
              <a:t>30.8.2018</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2584143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i-FI" smtClean="0"/>
              <a:t>Muokkaa perustyyl. napsautt.</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C11CE2A0-791A-4AEC-B55A-E049D7BA26A7}" type="datetimeFigureOut">
              <a:rPr lang="fi-FI" smtClean="0"/>
              <a:t>30.8.2018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1260273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C11CE2A0-791A-4AEC-B55A-E049D7BA26A7}" type="datetimeFigureOut">
              <a:rPr lang="fi-FI" smtClean="0"/>
              <a:t>30.8.2018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3A2ABBB9-010D-40C3-AEE9-000250EB96A4}" type="slidenum">
              <a:rPr lang="fi-FI" smtClean="0"/>
              <a:t>‹#›</a:t>
            </a:fld>
            <a:endParaRPr lang="fi-FI"/>
          </a:p>
        </p:txBody>
      </p:sp>
    </p:spTree>
    <p:extLst>
      <p:ext uri="{BB962C8B-B14F-4D97-AF65-F5344CB8AC3E}">
        <p14:creationId xmlns:p14="http://schemas.microsoft.com/office/powerpoint/2010/main" val="412798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11CE2A0-791A-4AEC-B55A-E049D7BA26A7}" type="datetimeFigureOut">
              <a:rPr lang="fi-FI" smtClean="0"/>
              <a:t>30.8.2018</a:t>
            </a:fld>
            <a:endParaRPr lang="fi-FI"/>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A2ABBB9-010D-40C3-AEE9-000250EB96A4}" type="slidenum">
              <a:rPr lang="fi-FI" smtClean="0"/>
              <a:t>‹#›</a:t>
            </a:fld>
            <a:endParaRPr lang="fi-FI"/>
          </a:p>
        </p:txBody>
      </p:sp>
    </p:spTree>
    <p:extLst>
      <p:ext uri="{BB962C8B-B14F-4D97-AF65-F5344CB8AC3E}">
        <p14:creationId xmlns:p14="http://schemas.microsoft.com/office/powerpoint/2010/main" val="104538847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mll.fi/vanhemmille/" TargetMode="External"/><Relationship Id="rId7" Type="http://schemas.openxmlformats.org/officeDocument/2006/relationships/hyperlink" Target="https://www.kansalaisaloite.fi/fi/aloite/3124" TargetMode="External"/><Relationship Id="rId2" Type="http://schemas.openxmlformats.org/officeDocument/2006/relationships/hyperlink" Target="https://neuvokasperhe.fi/" TargetMode="External"/><Relationship Id="rId1" Type="http://schemas.openxmlformats.org/officeDocument/2006/relationships/slideLayout" Target="../slideLayouts/slideLayout2.xml"/><Relationship Id="rId6" Type="http://schemas.openxmlformats.org/officeDocument/2006/relationships/hyperlink" Target="http://www.julkari.fi/handle/10024/129744" TargetMode="External"/><Relationship Id="rId5" Type="http://schemas.openxmlformats.org/officeDocument/2006/relationships/hyperlink" Target="http://www.ukkinstituutti.fi/" TargetMode="External"/><Relationship Id="rId4" Type="http://schemas.openxmlformats.org/officeDocument/2006/relationships/hyperlink" Target="https://thl.fi/fi/"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80322" y="2550017"/>
            <a:ext cx="8144134" cy="1556762"/>
          </a:xfrm>
        </p:spPr>
        <p:txBody>
          <a:bodyPr/>
          <a:lstStyle/>
          <a:p>
            <a:r>
              <a:rPr lang="fi-FI" dirty="0" smtClean="0"/>
              <a:t>Koululaisen ravitsemus, liikunta ja uni</a:t>
            </a:r>
            <a:endParaRPr lang="fi-FI" dirty="0"/>
          </a:p>
        </p:txBody>
      </p:sp>
      <p:sp>
        <p:nvSpPr>
          <p:cNvPr id="3" name="Alaotsikko 2"/>
          <p:cNvSpPr>
            <a:spLocks noGrp="1"/>
          </p:cNvSpPr>
          <p:nvPr>
            <p:ph type="subTitle" idx="1"/>
          </p:nvPr>
        </p:nvSpPr>
        <p:spPr>
          <a:xfrm>
            <a:off x="5369168" y="5322277"/>
            <a:ext cx="6260123" cy="1172307"/>
          </a:xfrm>
        </p:spPr>
        <p:txBody>
          <a:bodyPr/>
          <a:lstStyle/>
          <a:p>
            <a:endParaRPr lang="fi-FI" dirty="0" smtClean="0"/>
          </a:p>
          <a:p>
            <a:endParaRPr lang="fi-FI" dirty="0"/>
          </a:p>
          <a:p>
            <a:r>
              <a:rPr lang="fi-FI" dirty="0" smtClean="0"/>
              <a:t>Tekijä: Elina Nordvall </a:t>
            </a:r>
            <a:endParaRPr lang="fi-FI" dirty="0"/>
          </a:p>
        </p:txBody>
      </p:sp>
    </p:spTree>
    <p:extLst>
      <p:ext uri="{BB962C8B-B14F-4D97-AF65-F5344CB8AC3E}">
        <p14:creationId xmlns:p14="http://schemas.microsoft.com/office/powerpoint/2010/main" val="2369297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UNI</a:t>
            </a:r>
            <a:endParaRPr lang="fi-FI" dirty="0"/>
          </a:p>
        </p:txBody>
      </p:sp>
      <p:sp>
        <p:nvSpPr>
          <p:cNvPr id="3" name="Sisällön paikkamerkki 2"/>
          <p:cNvSpPr>
            <a:spLocks noGrp="1"/>
          </p:cNvSpPr>
          <p:nvPr>
            <p:ph idx="1"/>
          </p:nvPr>
        </p:nvSpPr>
        <p:spPr>
          <a:xfrm>
            <a:off x="680321" y="2336872"/>
            <a:ext cx="10086417" cy="4334383"/>
          </a:xfrm>
        </p:spPr>
        <p:txBody>
          <a:bodyPr>
            <a:normAutofit fontScale="92500" lnSpcReduction="10000"/>
          </a:bodyPr>
          <a:lstStyle/>
          <a:p>
            <a:r>
              <a:rPr lang="fi-FI" dirty="0" smtClean="0"/>
              <a:t>Riittävä uni ja lepo edistävät lapsen terveyttä, kasvua ja kehitystä:</a:t>
            </a:r>
          </a:p>
          <a:p>
            <a:pPr lvl="1"/>
            <a:r>
              <a:rPr lang="fi-FI" dirty="0" smtClean="0"/>
              <a:t>Uni on tärkeää aivojen toiminnalle, sillä se tekee mahdolliseksi uuden oppimisen ja opitun muistiin painumisen</a:t>
            </a:r>
          </a:p>
          <a:p>
            <a:pPr lvl="1"/>
            <a:r>
              <a:rPr lang="fi-FI" dirty="0" smtClean="0"/>
              <a:t>Unen aikana erittyy kasvuun tarvittavaa hormonia</a:t>
            </a:r>
          </a:p>
          <a:p>
            <a:pPr lvl="1"/>
            <a:r>
              <a:rPr lang="fi-FI" dirty="0" smtClean="0"/>
              <a:t>Lapsen tunne-elämän kannalta uni on tärkeää, sillä unessa lapsi käsittelee vaikeita asioita ja pelkojaan</a:t>
            </a:r>
          </a:p>
          <a:p>
            <a:pPr lvl="1"/>
            <a:r>
              <a:rPr lang="fi-FI" dirty="0" smtClean="0"/>
              <a:t>Hyvä uni edistää lapsen luovuutta, vaikuttaa keskittymiskykyyn ja mielialaan</a:t>
            </a:r>
          </a:p>
          <a:p>
            <a:pPr lvl="1"/>
            <a:r>
              <a:rPr lang="fi-FI" dirty="0" smtClean="0"/>
              <a:t>Hyvin nukkunut lapsi on pirteä, jaksaa leikkiä ja osallistua koulutyöhön</a:t>
            </a:r>
          </a:p>
          <a:p>
            <a:pPr lvl="1"/>
            <a:r>
              <a:rPr lang="fi-FI" dirty="0" smtClean="0"/>
              <a:t>Uni vaikuttaa lapsen sosiaaliseen elämään ja itsetuntoon</a:t>
            </a:r>
          </a:p>
          <a:p>
            <a:pPr lvl="1"/>
            <a:r>
              <a:rPr lang="fi-FI" dirty="0" smtClean="0"/>
              <a:t>Hyvin nukuttu yö vähentää riskiä joutua onnettomuuksiin tai tapaturmiin, sillä virkeän lapsen havainnointikyky on parempi kuin väsyneen lapsen</a:t>
            </a:r>
          </a:p>
          <a:p>
            <a:pPr lvl="1"/>
            <a:r>
              <a:rPr lang="fi-FI" dirty="0" smtClean="0"/>
              <a:t>Pirteälle lapselle maistuu aamulla terveellinen aamupala. Väsyneen lapsen tekee herkemmin mieli lihottavia herkkuja </a:t>
            </a:r>
            <a:r>
              <a:rPr lang="fi-FI" dirty="0" smtClean="0">
                <a:sym typeface="Wingdings" panose="05000000000000000000" pitchFamily="2" charset="2"/>
              </a:rPr>
              <a:t> Ajan kuluessa univaje voi näkyä jopa lapsen ylipainona</a:t>
            </a:r>
          </a:p>
          <a:p>
            <a:pPr lvl="1"/>
            <a:r>
              <a:rPr lang="fi-FI" dirty="0" smtClean="0">
                <a:sym typeface="Wingdings" panose="05000000000000000000" pitchFamily="2" charset="2"/>
              </a:rPr>
              <a:t>Nukkuminen vahvistaa lapsen vastustuskykyä ja sairauksista toipumista</a:t>
            </a:r>
            <a:endParaRPr lang="fi-FI" dirty="0" smtClean="0"/>
          </a:p>
          <a:p>
            <a:pPr marL="0" indent="0">
              <a:buNone/>
            </a:pPr>
            <a:endParaRPr lang="fi-FI" dirty="0"/>
          </a:p>
        </p:txBody>
      </p:sp>
    </p:spTree>
    <p:extLst>
      <p:ext uri="{BB962C8B-B14F-4D97-AF65-F5344CB8AC3E}">
        <p14:creationId xmlns:p14="http://schemas.microsoft.com/office/powerpoint/2010/main" val="33018597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UNI</a:t>
            </a:r>
            <a:endParaRPr lang="fi-FI" dirty="0"/>
          </a:p>
        </p:txBody>
      </p:sp>
      <p:sp>
        <p:nvSpPr>
          <p:cNvPr id="3" name="Sisällön paikkamerkki 2"/>
          <p:cNvSpPr>
            <a:spLocks noGrp="1"/>
          </p:cNvSpPr>
          <p:nvPr>
            <p:ph idx="1"/>
          </p:nvPr>
        </p:nvSpPr>
        <p:spPr>
          <a:xfrm>
            <a:off x="680321" y="2336872"/>
            <a:ext cx="10292479" cy="4038169"/>
          </a:xfrm>
        </p:spPr>
        <p:txBody>
          <a:bodyPr>
            <a:normAutofit/>
          </a:bodyPr>
          <a:lstStyle/>
          <a:p>
            <a:r>
              <a:rPr lang="fi-FI" dirty="0" smtClean="0"/>
              <a:t>Lapsen unen tarve 7-10 –vuotiaana 10-11 tuntia, 11-12 –vuotiaana </a:t>
            </a:r>
            <a:r>
              <a:rPr lang="fi-FI" smtClean="0"/>
              <a:t>9-10 tuntia</a:t>
            </a:r>
            <a:endParaRPr lang="fi-FI" dirty="0" smtClean="0"/>
          </a:p>
          <a:p>
            <a:r>
              <a:rPr lang="fi-FI" dirty="0" smtClean="0"/>
              <a:t>Vanhempien tehtävänä on varmistaa, että lapsi nukkuu riittävästi ja hyvin</a:t>
            </a:r>
          </a:p>
          <a:p>
            <a:r>
              <a:rPr lang="fi-FI" dirty="0" smtClean="0"/>
              <a:t>Lapsen unesta huolehtiminen on välittämistä ja huolenpitoa</a:t>
            </a:r>
          </a:p>
          <a:p>
            <a:r>
              <a:rPr lang="fi-FI" dirty="0" smtClean="0"/>
              <a:t>Vanhemmat itse toimivat lapselleen nukkumisen malleina</a:t>
            </a:r>
          </a:p>
          <a:p>
            <a:r>
              <a:rPr lang="fi-FI" dirty="0" smtClean="0"/>
              <a:t>Kiireisellä elämäntavalla voi olla vaikutusta myös lapsen huonoihin unitottumuksiin</a:t>
            </a:r>
          </a:p>
          <a:p>
            <a:r>
              <a:rPr lang="fi-FI" dirty="0" smtClean="0"/>
              <a:t>Koko perheen elämän rauhoittuminen iltaa kohti</a:t>
            </a:r>
          </a:p>
          <a:p>
            <a:pPr marL="457200" lvl="1" indent="0">
              <a:buNone/>
            </a:pPr>
            <a:r>
              <a:rPr lang="fi-FI" dirty="0" smtClean="0">
                <a:sym typeface="Wingdings" panose="05000000000000000000" pitchFamily="2" charset="2"/>
              </a:rPr>
              <a:t> </a:t>
            </a:r>
            <a:r>
              <a:rPr lang="fi-FI" dirty="0" smtClean="0"/>
              <a:t>yhteinen, rauhallinen iltahetki antaa pohjaa hyville, levollisille yöunille</a:t>
            </a:r>
          </a:p>
          <a:p>
            <a:pPr marL="0" indent="0">
              <a:buNone/>
            </a:pPr>
            <a:endParaRPr lang="fi-FI" dirty="0"/>
          </a:p>
        </p:txBody>
      </p:sp>
    </p:spTree>
    <p:extLst>
      <p:ext uri="{BB962C8B-B14F-4D97-AF65-F5344CB8AC3E}">
        <p14:creationId xmlns:p14="http://schemas.microsoft.com/office/powerpoint/2010/main" val="1188434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Lähteet:</a:t>
            </a:r>
            <a:endParaRPr lang="fi-FI" dirty="0"/>
          </a:p>
        </p:txBody>
      </p:sp>
      <p:sp>
        <p:nvSpPr>
          <p:cNvPr id="3" name="Sisällön paikkamerkki 2"/>
          <p:cNvSpPr>
            <a:spLocks noGrp="1"/>
          </p:cNvSpPr>
          <p:nvPr>
            <p:ph idx="1"/>
          </p:nvPr>
        </p:nvSpPr>
        <p:spPr>
          <a:xfrm>
            <a:off x="680321" y="2336873"/>
            <a:ext cx="10069741" cy="4251496"/>
          </a:xfrm>
        </p:spPr>
        <p:txBody>
          <a:bodyPr>
            <a:normAutofit lnSpcReduction="10000"/>
          </a:bodyPr>
          <a:lstStyle/>
          <a:p>
            <a:r>
              <a:rPr lang="fi-FI" dirty="0"/>
              <a:t>Neuvokas perhe - </a:t>
            </a:r>
            <a:r>
              <a:rPr lang="fi-FI" dirty="0">
                <a:hlinkClick r:id="rId2"/>
              </a:rPr>
              <a:t>https://neuvokasperhe.fi</a:t>
            </a:r>
            <a:r>
              <a:rPr lang="fi-FI" dirty="0" smtClean="0">
                <a:hlinkClick r:id="rId2"/>
              </a:rPr>
              <a:t>/</a:t>
            </a:r>
            <a:endParaRPr lang="fi-FI" dirty="0" smtClean="0"/>
          </a:p>
          <a:p>
            <a:r>
              <a:rPr lang="fi-FI" dirty="0"/>
              <a:t>MLL Vanhempainnetti - </a:t>
            </a:r>
            <a:r>
              <a:rPr lang="fi-FI" dirty="0">
                <a:hlinkClick r:id="rId3"/>
              </a:rPr>
              <a:t>https://www.mll.fi/vanhemmille</a:t>
            </a:r>
            <a:r>
              <a:rPr lang="fi-FI" dirty="0" smtClean="0">
                <a:hlinkClick r:id="rId3"/>
              </a:rPr>
              <a:t>/</a:t>
            </a:r>
            <a:endParaRPr lang="fi-FI" dirty="0" smtClean="0"/>
          </a:p>
          <a:p>
            <a:r>
              <a:rPr lang="fi-FI" dirty="0" smtClean="0"/>
              <a:t>Terveyden </a:t>
            </a:r>
            <a:r>
              <a:rPr lang="fi-FI" dirty="0"/>
              <a:t>ja hyvinvoinninlaitos - </a:t>
            </a:r>
            <a:r>
              <a:rPr lang="fi-FI" dirty="0">
                <a:hlinkClick r:id="rId4"/>
              </a:rPr>
              <a:t>https://thl.fi/fi</a:t>
            </a:r>
            <a:r>
              <a:rPr lang="fi-FI" dirty="0" smtClean="0">
                <a:hlinkClick r:id="rId4"/>
              </a:rPr>
              <a:t>/</a:t>
            </a:r>
            <a:endParaRPr lang="fi-FI" dirty="0" smtClean="0"/>
          </a:p>
          <a:p>
            <a:r>
              <a:rPr lang="fi-FI" dirty="0"/>
              <a:t>UKK-instituutti - </a:t>
            </a:r>
            <a:r>
              <a:rPr lang="fi-FI" dirty="0">
                <a:hlinkClick r:id="rId5"/>
              </a:rPr>
              <a:t>http://www.ukkinstituutti.fi</a:t>
            </a:r>
            <a:r>
              <a:rPr lang="fi-FI" dirty="0" smtClean="0">
                <a:hlinkClick r:id="rId5"/>
              </a:rPr>
              <a:t>/</a:t>
            </a:r>
            <a:r>
              <a:rPr lang="fi-FI" dirty="0" smtClean="0"/>
              <a:t> </a:t>
            </a:r>
          </a:p>
          <a:p>
            <a:r>
              <a:rPr lang="fi-FI" dirty="0" smtClean="0"/>
              <a:t>Syödään yhdessä – </a:t>
            </a:r>
            <a:r>
              <a:rPr lang="fi-FI" dirty="0"/>
              <a:t>ruokasuositukset lapsiperheille </a:t>
            </a:r>
            <a:r>
              <a:rPr lang="fi-FI" dirty="0">
                <a:hlinkClick r:id="rId6"/>
              </a:rPr>
              <a:t>http://</a:t>
            </a:r>
            <a:r>
              <a:rPr lang="fi-FI" dirty="0" smtClean="0">
                <a:hlinkClick r:id="rId6"/>
              </a:rPr>
              <a:t>www.julkari.fi/handle/10024/129744</a:t>
            </a:r>
            <a:endParaRPr lang="fi-FI" dirty="0" smtClean="0"/>
          </a:p>
          <a:p>
            <a:pPr marL="0" indent="0">
              <a:buNone/>
            </a:pPr>
            <a:endParaRPr lang="fi-FI" dirty="0"/>
          </a:p>
          <a:p>
            <a:pPr marL="0" indent="0">
              <a:buNone/>
            </a:pPr>
            <a:r>
              <a:rPr lang="fi-FI" u="sng" dirty="0" smtClean="0"/>
              <a:t>Muita linkkejä</a:t>
            </a:r>
            <a:r>
              <a:rPr lang="fi-FI" dirty="0" smtClean="0"/>
              <a:t>:</a:t>
            </a:r>
          </a:p>
          <a:p>
            <a:pPr marL="0" indent="0">
              <a:buNone/>
            </a:pPr>
            <a:r>
              <a:rPr lang="fi-FI" dirty="0" smtClean="0"/>
              <a:t>Suomen Vanhempainliiton kansalaisaloite: Myyntikielto </a:t>
            </a:r>
            <a:r>
              <a:rPr lang="fi-FI" dirty="0"/>
              <a:t>energiajuomille alle 16-vuotiaille (K16) </a:t>
            </a:r>
            <a:r>
              <a:rPr lang="fi-FI" dirty="0">
                <a:hlinkClick r:id="rId7"/>
              </a:rPr>
              <a:t>https://</a:t>
            </a:r>
            <a:r>
              <a:rPr lang="fi-FI" dirty="0" smtClean="0">
                <a:hlinkClick r:id="rId7"/>
              </a:rPr>
              <a:t>www.kansalaisaloite.fi/fi/aloite/3124</a:t>
            </a:r>
            <a:r>
              <a:rPr lang="fi-FI" dirty="0" smtClean="0"/>
              <a:t> </a:t>
            </a:r>
          </a:p>
          <a:p>
            <a:endParaRPr lang="fi-FI" dirty="0" smtClean="0"/>
          </a:p>
          <a:p>
            <a:endParaRPr lang="fi-FI" dirty="0"/>
          </a:p>
        </p:txBody>
      </p:sp>
    </p:spTree>
    <p:extLst>
      <p:ext uri="{BB962C8B-B14F-4D97-AF65-F5344CB8AC3E}">
        <p14:creationId xmlns:p14="http://schemas.microsoft.com/office/powerpoint/2010/main" val="23829037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Ravitsemus</a:t>
            </a:r>
            <a:endParaRPr lang="fi-FI" dirty="0"/>
          </a:p>
        </p:txBody>
      </p:sp>
      <p:sp>
        <p:nvSpPr>
          <p:cNvPr id="3" name="Sisällön paikkamerkki 2"/>
          <p:cNvSpPr>
            <a:spLocks noGrp="1"/>
          </p:cNvSpPr>
          <p:nvPr>
            <p:ph idx="1"/>
          </p:nvPr>
        </p:nvSpPr>
        <p:spPr>
          <a:xfrm>
            <a:off x="680321" y="2099256"/>
            <a:ext cx="9613861" cy="4533364"/>
          </a:xfrm>
        </p:spPr>
        <p:txBody>
          <a:bodyPr>
            <a:normAutofit/>
          </a:bodyPr>
          <a:lstStyle/>
          <a:p>
            <a:r>
              <a:rPr lang="fi-FI" dirty="0" smtClean="0"/>
              <a:t>Värikäs ja maistuva ruoka sekä säännölliset ruoka-ajat ovat hyvien ruokailutottumusten perusta</a:t>
            </a:r>
          </a:p>
          <a:p>
            <a:r>
              <a:rPr lang="fi-FI" dirty="0" smtClean="0"/>
              <a:t>Tasaisesti rytmitetty syöminen viisi kertaa päivässä</a:t>
            </a:r>
          </a:p>
          <a:p>
            <a:pPr lvl="1"/>
            <a:r>
              <a:rPr lang="fi-FI" dirty="0" smtClean="0"/>
              <a:t>AAMUPALA, LOUNAS, VÄLIPALA, PÄIVÄLLINEN, ILTAPALA</a:t>
            </a:r>
          </a:p>
          <a:p>
            <a:r>
              <a:rPr lang="fi-FI" dirty="0" smtClean="0"/>
              <a:t>Sekä lapsille että aikuisille suositellaan syömistä 3-4 tunnin välein</a:t>
            </a:r>
          </a:p>
          <a:p>
            <a:r>
              <a:rPr lang="fi-FI" dirty="0" smtClean="0"/>
              <a:t>Pitkät ruokailuvälit altistavat hallitsemattomalle syömiselle ja turhalle napostelulle ja siten ylipainolle</a:t>
            </a:r>
          </a:p>
          <a:p>
            <a:r>
              <a:rPr lang="fi-FI" dirty="0" smtClean="0"/>
              <a:t>Säännöllinen ateriarytmi auttaa pitämään ruokavalion monipuolisena ja annoskoot kohtuullisena</a:t>
            </a:r>
          </a:p>
          <a:p>
            <a:r>
              <a:rPr lang="fi-FI" dirty="0" smtClean="0"/>
              <a:t>Yksittäiset ruokavalinnat eivät tee ruokavaliosta terveellistä tai epäterveellistä, vaan ruokavalion kokonaisuus ratkaisee</a:t>
            </a:r>
            <a:endParaRPr lang="fi-FI" dirty="0"/>
          </a:p>
          <a:p>
            <a:endParaRPr lang="fi-FI" dirty="0" smtClean="0"/>
          </a:p>
        </p:txBody>
      </p:sp>
    </p:spTree>
    <p:extLst>
      <p:ext uri="{BB962C8B-B14F-4D97-AF65-F5344CB8AC3E}">
        <p14:creationId xmlns:p14="http://schemas.microsoft.com/office/powerpoint/2010/main" val="9684918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smtClean="0"/>
              <a:t>Ravitsemus</a:t>
            </a:r>
            <a:endParaRPr lang="fi-FI" dirty="0"/>
          </a:p>
        </p:txBody>
      </p:sp>
      <p:sp>
        <p:nvSpPr>
          <p:cNvPr id="5" name="Sisällön paikkamerkki 4"/>
          <p:cNvSpPr>
            <a:spLocks noGrp="1"/>
          </p:cNvSpPr>
          <p:nvPr>
            <p:ph idx="1"/>
          </p:nvPr>
        </p:nvSpPr>
        <p:spPr>
          <a:xfrm>
            <a:off x="680321" y="2336872"/>
            <a:ext cx="9613861" cy="4063927"/>
          </a:xfrm>
        </p:spPr>
        <p:txBody>
          <a:bodyPr>
            <a:normAutofit fontScale="92500" lnSpcReduction="10000"/>
          </a:bodyPr>
          <a:lstStyle/>
          <a:p>
            <a:r>
              <a:rPr lang="fi-FI" dirty="0"/>
              <a:t>Kouluikäiset lapset ja nuoret tarvitsevat monipuolista ruokaa jaksamiseen, kasvuun ja </a:t>
            </a:r>
            <a:r>
              <a:rPr lang="fi-FI" dirty="0" smtClean="0"/>
              <a:t>kehitykseen</a:t>
            </a:r>
          </a:p>
          <a:p>
            <a:r>
              <a:rPr lang="fi-FI" dirty="0"/>
              <a:t>Kouluikäisten terveellisen ravitsemuksen perusta ovat lautasmalli, säännöllinen ateriarytmi ja terveelliset </a:t>
            </a:r>
            <a:r>
              <a:rPr lang="fi-FI" dirty="0" smtClean="0"/>
              <a:t>välipalat</a:t>
            </a:r>
          </a:p>
          <a:p>
            <a:r>
              <a:rPr lang="fi-FI" dirty="0"/>
              <a:t>Kouluruokailu edistää oppilaan hyvinvointia ja ylläpitää työvireyttä koulupäivän </a:t>
            </a:r>
            <a:r>
              <a:rPr lang="fi-FI" dirty="0" smtClean="0"/>
              <a:t>aikana</a:t>
            </a:r>
          </a:p>
          <a:p>
            <a:r>
              <a:rPr lang="fi-FI" dirty="0"/>
              <a:t>Sekä kodin että koulun aikuisten esimerkki vaikuttaa lasten ja nuorten </a:t>
            </a:r>
            <a:r>
              <a:rPr lang="fi-FI" dirty="0" smtClean="0"/>
              <a:t>ruokailuun</a:t>
            </a:r>
          </a:p>
          <a:p>
            <a:r>
              <a:rPr lang="fi-FI" dirty="0" smtClean="0"/>
              <a:t>Aikuisten </a:t>
            </a:r>
            <a:r>
              <a:rPr lang="fi-FI" dirty="0"/>
              <a:t>vastuu on tehdä terveelliset valinnat </a:t>
            </a:r>
            <a:r>
              <a:rPr lang="fi-FI" dirty="0" smtClean="0"/>
              <a:t>helpoiksi </a:t>
            </a:r>
          </a:p>
          <a:p>
            <a:pPr lvl="1">
              <a:buFont typeface="Wingdings" panose="05000000000000000000" pitchFamily="2" charset="2"/>
              <a:buChar char="à"/>
            </a:pPr>
            <a:r>
              <a:rPr lang="fi-FI" dirty="0" smtClean="0">
                <a:sym typeface="Wingdings" panose="05000000000000000000" pitchFamily="2" charset="2"/>
              </a:rPr>
              <a:t>AIKUINEN PÄÄTTÄÄ, MITÄ JA MISSÄ SYÖDÄÄN SEKÄ HUOLEHTII SIITÄ, ETTÄ LAPSI  </a:t>
            </a:r>
          </a:p>
          <a:p>
            <a:pPr marL="457200" lvl="1" indent="0">
              <a:buNone/>
            </a:pPr>
            <a:r>
              <a:rPr lang="fi-FI" dirty="0">
                <a:sym typeface="Wingdings" panose="05000000000000000000" pitchFamily="2" charset="2"/>
              </a:rPr>
              <a:t> </a:t>
            </a:r>
            <a:r>
              <a:rPr lang="fi-FI" dirty="0" smtClean="0">
                <a:sym typeface="Wingdings" panose="05000000000000000000" pitchFamily="2" charset="2"/>
              </a:rPr>
              <a:t>   SAA RUOKAA RIITTÄVÄN USEIN</a:t>
            </a:r>
            <a:endParaRPr lang="fi-FI" dirty="0" smtClean="0"/>
          </a:p>
          <a:p>
            <a:r>
              <a:rPr lang="fi-FI" dirty="0" smtClean="0"/>
              <a:t>Perheen </a:t>
            </a:r>
            <a:r>
              <a:rPr lang="fi-FI" dirty="0"/>
              <a:t>yhteiset ruokailuhetket ovat </a:t>
            </a:r>
            <a:r>
              <a:rPr lang="fi-FI" dirty="0" smtClean="0"/>
              <a:t>tärkeitä</a:t>
            </a:r>
          </a:p>
          <a:p>
            <a:endParaRPr lang="fi-FI" dirty="0"/>
          </a:p>
        </p:txBody>
      </p:sp>
    </p:spTree>
    <p:extLst>
      <p:ext uri="{BB962C8B-B14F-4D97-AF65-F5344CB8AC3E}">
        <p14:creationId xmlns:p14="http://schemas.microsoft.com/office/powerpoint/2010/main" val="1776383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Ravitsemus</a:t>
            </a:r>
            <a:endParaRPr lang="fi-FI" dirty="0"/>
          </a:p>
        </p:txBody>
      </p:sp>
      <p:sp>
        <p:nvSpPr>
          <p:cNvPr id="3" name="Sisällön paikkamerkki 2"/>
          <p:cNvSpPr>
            <a:spLocks noGrp="1"/>
          </p:cNvSpPr>
          <p:nvPr>
            <p:ph idx="1"/>
          </p:nvPr>
        </p:nvSpPr>
        <p:spPr>
          <a:xfrm>
            <a:off x="680321" y="2150772"/>
            <a:ext cx="10305358" cy="4707228"/>
          </a:xfrm>
        </p:spPr>
        <p:txBody>
          <a:bodyPr>
            <a:normAutofit fontScale="92500"/>
          </a:bodyPr>
          <a:lstStyle/>
          <a:p>
            <a:r>
              <a:rPr lang="fi-FI" dirty="0" smtClean="0"/>
              <a:t>Juhlaruoka eroaa arkiruosta </a:t>
            </a:r>
            <a:r>
              <a:rPr lang="fi-FI" dirty="0" smtClean="0">
                <a:sym typeface="Wingdings" panose="05000000000000000000" pitchFamily="2" charset="2"/>
              </a:rPr>
              <a:t> Juhlahumussa maistuvat herkut eivät romuta arjen rutiineja ja hyvää ruokavaliota, kun syöminen on muuten kunnossa</a:t>
            </a:r>
          </a:p>
          <a:p>
            <a:r>
              <a:rPr lang="fi-FI" dirty="0" smtClean="0">
                <a:sym typeface="Wingdings" panose="05000000000000000000" pitchFamily="2" charset="2"/>
              </a:rPr>
              <a:t>Päivittäiseen naposteluun sokeriset herkut eivät kuitenkaan sovi </a:t>
            </a:r>
          </a:p>
          <a:p>
            <a:r>
              <a:rPr lang="fi-FI" dirty="0" smtClean="0">
                <a:sym typeface="Wingdings" panose="05000000000000000000" pitchFamily="2" charset="2"/>
              </a:rPr>
              <a:t>Limsat ja karkit vievät suurimman nälän mennessään, minkä                seurauksena varsinaiset ruokailutilanteet voivat olla haasteellisia</a:t>
            </a:r>
          </a:p>
          <a:p>
            <a:pPr marL="0" indent="0">
              <a:buNone/>
            </a:pPr>
            <a:endParaRPr lang="fi-FI" dirty="0" smtClean="0">
              <a:sym typeface="Wingdings" panose="05000000000000000000" pitchFamily="2" charset="2"/>
            </a:endParaRPr>
          </a:p>
          <a:p>
            <a:r>
              <a:rPr lang="fi-FI" dirty="0" smtClean="0">
                <a:sym typeface="Wingdings" panose="05000000000000000000" pitchFamily="2" charset="2"/>
              </a:rPr>
              <a:t>Terveyttä edistävä syöminen perustuu kasvikunnan tuotteisiin eli täysjyväviljaan, kasviksiin, marjoihin ja hedelmiin. Sisältää kalaa, kasviöljyjä ja muita pehmeitä rasvoja, kuten pähkinöitä ja siemeniä sekä rasvattomia ja vähärasvaisia maitovalmisteita. Lisäksi monipuoliseen kokonaisuuteen mahtuu kohtuullisesti siipikarjaa ja jonkin verran punaista lihaa</a:t>
            </a:r>
          </a:p>
          <a:p>
            <a:pPr lvl="1"/>
            <a:r>
              <a:rPr lang="fi-FI" dirty="0" smtClean="0">
                <a:sym typeface="Wingdings" panose="05000000000000000000" pitchFamily="2" charset="2"/>
              </a:rPr>
              <a:t> RUNSAASTI VITAMIINEJA, KIVENNÄISAINEITA JA KUITUA SEKÄ SOPIVASSA SUHTEESSA HYVÄNLAATUISIA HIILIHYDRAATTEJA, RASVOJA JA PROTEIINEJA</a:t>
            </a:r>
          </a:p>
        </p:txBody>
      </p:sp>
    </p:spTree>
    <p:extLst>
      <p:ext uri="{BB962C8B-B14F-4D97-AF65-F5344CB8AC3E}">
        <p14:creationId xmlns:p14="http://schemas.microsoft.com/office/powerpoint/2010/main" val="28801058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Energiajuomien haittavaikutukset lapselle</a:t>
            </a:r>
            <a:endParaRPr lang="fi-FI" dirty="0"/>
          </a:p>
        </p:txBody>
      </p:sp>
      <p:sp>
        <p:nvSpPr>
          <p:cNvPr id="3" name="Sisällön paikkamerkki 2"/>
          <p:cNvSpPr>
            <a:spLocks noGrp="1"/>
          </p:cNvSpPr>
          <p:nvPr>
            <p:ph idx="1"/>
          </p:nvPr>
        </p:nvSpPr>
        <p:spPr>
          <a:xfrm>
            <a:off x="680321" y="2336872"/>
            <a:ext cx="9613861" cy="4205595"/>
          </a:xfrm>
        </p:spPr>
        <p:txBody>
          <a:bodyPr>
            <a:normAutofit fontScale="92500" lnSpcReduction="10000"/>
          </a:bodyPr>
          <a:lstStyle/>
          <a:p>
            <a:r>
              <a:rPr lang="fi-FI" dirty="0"/>
              <a:t>Energiajuomat eivät sisällä mitään sellaista ainesosaa, jota </a:t>
            </a:r>
            <a:r>
              <a:rPr lang="fi-FI" dirty="0" smtClean="0"/>
              <a:t>lapset ja </a:t>
            </a:r>
            <a:r>
              <a:rPr lang="fi-FI" dirty="0"/>
              <a:t>nuoret tarvitsisivat </a:t>
            </a:r>
            <a:r>
              <a:rPr lang="fi-FI" dirty="0" smtClean="0"/>
              <a:t>(Sisältävät </a:t>
            </a:r>
            <a:r>
              <a:rPr lang="fi-FI" dirty="0"/>
              <a:t>pääasiassa värjättyä ja hapotettua vettä, kofeiinia</a:t>
            </a:r>
            <a:r>
              <a:rPr lang="fi-FI" dirty="0" smtClean="0"/>
              <a:t>, sokeria, </a:t>
            </a:r>
            <a:r>
              <a:rPr lang="fi-FI" dirty="0" err="1"/>
              <a:t>tauriinia</a:t>
            </a:r>
            <a:r>
              <a:rPr lang="fi-FI" dirty="0"/>
              <a:t> sekä vaihtelevasti vitamiineja, </a:t>
            </a:r>
            <a:r>
              <a:rPr lang="fi-FI" dirty="0" err="1" smtClean="0"/>
              <a:t>guaranaa</a:t>
            </a:r>
            <a:r>
              <a:rPr lang="fi-FI" dirty="0" smtClean="0"/>
              <a:t>)</a:t>
            </a:r>
          </a:p>
          <a:p>
            <a:r>
              <a:rPr lang="fi-FI" dirty="0">
                <a:sym typeface="Wingdings" panose="05000000000000000000" pitchFamily="2" charset="2"/>
              </a:rPr>
              <a:t>L</a:t>
            </a:r>
            <a:r>
              <a:rPr lang="fi-FI" dirty="0" smtClean="0">
                <a:sym typeface="Wingdings" panose="05000000000000000000" pitchFamily="2" charset="2"/>
              </a:rPr>
              <a:t>asten ja nuorten elimistö reagoi kofeiiniin aikuista voimakkaammin</a:t>
            </a:r>
          </a:p>
          <a:p>
            <a:pPr lvl="1"/>
            <a:r>
              <a:rPr lang="fi-FI" dirty="0" smtClean="0">
                <a:sym typeface="Wingdings" panose="05000000000000000000" pitchFamily="2" charset="2"/>
              </a:rPr>
              <a:t>Energiajuomien kofeiini saa aikaan hetkellisen piristymisen ja aiheuttaa elimistössä riippuvuutta. Samoin kuin kahvin juonnin lopettamisessa, energiajuomien lopettamisesta seuraa vieroitusoireita, esim. päänsärkyä, ärtyisyyttä, voimattomuutta, väsymystä</a:t>
            </a:r>
          </a:p>
          <a:p>
            <a:pPr lvl="1"/>
            <a:r>
              <a:rPr lang="fi-FI" dirty="0" smtClean="0">
                <a:sym typeface="Wingdings" panose="05000000000000000000" pitchFamily="2" charset="2"/>
              </a:rPr>
              <a:t>Kofeiinin liikasaannin oireita ovat uniongelmat, sydämentykytys, pahoinvointi, levottomuus, kiihtyneisyys,  ja ripuli</a:t>
            </a:r>
          </a:p>
          <a:p>
            <a:r>
              <a:rPr lang="fi-FI" dirty="0"/>
              <a:t>Yksi 3,3 dl energiajuomatölkki vastaa kofeiinimäärältään noin </a:t>
            </a:r>
            <a:r>
              <a:rPr lang="fi-FI" dirty="0" smtClean="0"/>
              <a:t>2dl suodatinkahvia</a:t>
            </a:r>
            <a:r>
              <a:rPr lang="fi-FI" dirty="0"/>
              <a:t>. Lisäksi </a:t>
            </a:r>
            <a:r>
              <a:rPr lang="fi-FI" dirty="0" smtClean="0"/>
              <a:t>sokerimäärä vastaa 14 sokeripalaa</a:t>
            </a:r>
          </a:p>
          <a:p>
            <a:pPr marL="0" indent="0">
              <a:buNone/>
            </a:pPr>
            <a:r>
              <a:rPr lang="fi-FI" dirty="0" smtClean="0"/>
              <a:t>  0,5l pullon sokerimäärä vastaa yli 20 sokeripalaa</a:t>
            </a:r>
          </a:p>
          <a:p>
            <a:pPr marL="0" indent="0">
              <a:buNone/>
            </a:pPr>
            <a:endParaRPr lang="fi-FI" dirty="0" smtClean="0"/>
          </a:p>
          <a:p>
            <a:endParaRPr lang="fi-FI" dirty="0" smtClean="0">
              <a:sym typeface="Wingdings" panose="05000000000000000000" pitchFamily="2" charset="2"/>
            </a:endParaRPr>
          </a:p>
        </p:txBody>
      </p:sp>
    </p:spTree>
    <p:extLst>
      <p:ext uri="{BB962C8B-B14F-4D97-AF65-F5344CB8AC3E}">
        <p14:creationId xmlns:p14="http://schemas.microsoft.com/office/powerpoint/2010/main" val="3400656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Energiajuomien haittavaikutukset lapselle</a:t>
            </a:r>
            <a:endParaRPr lang="fi-FI" dirty="0"/>
          </a:p>
        </p:txBody>
      </p:sp>
      <p:sp>
        <p:nvSpPr>
          <p:cNvPr id="3" name="Sisällön paikkamerkki 2"/>
          <p:cNvSpPr>
            <a:spLocks noGrp="1"/>
          </p:cNvSpPr>
          <p:nvPr>
            <p:ph idx="1"/>
          </p:nvPr>
        </p:nvSpPr>
        <p:spPr/>
        <p:txBody>
          <a:bodyPr>
            <a:normAutofit/>
          </a:bodyPr>
          <a:lstStyle/>
          <a:p>
            <a:r>
              <a:rPr lang="fi-FI" dirty="0"/>
              <a:t>Energiajuomien sokeri ja happamuus vaurioittavat erityisesti nuorten hammaskiillettä samoin kuin </a:t>
            </a:r>
            <a:r>
              <a:rPr lang="fi-FI" dirty="0" smtClean="0"/>
              <a:t>virvoitusjuomat (myös </a:t>
            </a:r>
            <a:r>
              <a:rPr lang="fi-FI" dirty="0"/>
              <a:t>kevytversiot syövät </a:t>
            </a:r>
            <a:r>
              <a:rPr lang="fi-FI" dirty="0" smtClean="0"/>
              <a:t>kiillettä)</a:t>
            </a:r>
          </a:p>
          <a:p>
            <a:r>
              <a:rPr lang="fi-FI" dirty="0"/>
              <a:t>Juomien sokeri lisää myös hampaiden reikiintymistä ja lihavuutta ja altistaa </a:t>
            </a:r>
            <a:r>
              <a:rPr lang="fi-FI" dirty="0" smtClean="0"/>
              <a:t>sairauksille</a:t>
            </a:r>
          </a:p>
          <a:p>
            <a:r>
              <a:rPr lang="fi-FI" dirty="0" smtClean="0"/>
              <a:t>Energiajuomat </a:t>
            </a:r>
            <a:r>
              <a:rPr lang="fi-FI" dirty="0"/>
              <a:t>eivät </a:t>
            </a:r>
            <a:r>
              <a:rPr lang="fi-FI" dirty="0" smtClean="0"/>
              <a:t>ole urheilujuomia</a:t>
            </a:r>
          </a:p>
          <a:p>
            <a:r>
              <a:rPr lang="fi-FI" dirty="0"/>
              <a:t>Varotusmerkinnöistä huolimatta energiajuomien ostamiselle </a:t>
            </a:r>
            <a:r>
              <a:rPr lang="fi-FI" dirty="0" smtClean="0"/>
              <a:t>ei ole tällä hetkellä Suomessa ikärajaa</a:t>
            </a:r>
          </a:p>
          <a:p>
            <a:pPr marL="0" indent="0">
              <a:buNone/>
            </a:pPr>
            <a:endParaRPr lang="fi-FI" dirty="0" smtClean="0"/>
          </a:p>
        </p:txBody>
      </p:sp>
    </p:spTree>
    <p:extLst>
      <p:ext uri="{BB962C8B-B14F-4D97-AF65-F5344CB8AC3E}">
        <p14:creationId xmlns:p14="http://schemas.microsoft.com/office/powerpoint/2010/main" val="41604700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Liikunta</a:t>
            </a:r>
            <a:endParaRPr lang="fi-FI" dirty="0"/>
          </a:p>
        </p:txBody>
      </p:sp>
      <p:sp>
        <p:nvSpPr>
          <p:cNvPr id="3" name="Sisällön paikkamerkki 2"/>
          <p:cNvSpPr>
            <a:spLocks noGrp="1"/>
          </p:cNvSpPr>
          <p:nvPr>
            <p:ph idx="1"/>
          </p:nvPr>
        </p:nvSpPr>
        <p:spPr>
          <a:xfrm>
            <a:off x="680321" y="2336872"/>
            <a:ext cx="9613861" cy="4269989"/>
          </a:xfrm>
        </p:spPr>
        <p:txBody>
          <a:bodyPr>
            <a:normAutofit/>
          </a:bodyPr>
          <a:lstStyle/>
          <a:p>
            <a:r>
              <a:rPr lang="fi-FI" dirty="0" smtClean="0"/>
              <a:t>Lapsen keho kasvaa ja kehittyy vauhdilla </a:t>
            </a:r>
          </a:p>
          <a:p>
            <a:r>
              <a:rPr lang="fi-FI" dirty="0" smtClean="0"/>
              <a:t>Liikuntaelimistön kehittymiseen tarvitaan säännöllistä, toistuvaa ja monipuolista liikuntaa </a:t>
            </a:r>
            <a:r>
              <a:rPr lang="fi-FI" dirty="0" smtClean="0">
                <a:sym typeface="Wingdings" panose="05000000000000000000" pitchFamily="2" charset="2"/>
              </a:rPr>
              <a:t> Jotta liikunnasta tulisi tapa, ovat ilo ja onnistumisen kokemukset tärkeitä</a:t>
            </a:r>
          </a:p>
          <a:p>
            <a:endParaRPr lang="fi-FI" dirty="0">
              <a:sym typeface="Wingdings" panose="05000000000000000000" pitchFamily="2" charset="2"/>
            </a:endParaRPr>
          </a:p>
          <a:p>
            <a:r>
              <a:rPr lang="fi-FI" u="sng" dirty="0" smtClean="0">
                <a:sym typeface="Wingdings" panose="05000000000000000000" pitchFamily="2" charset="2"/>
              </a:rPr>
              <a:t>Kouluikäisen lapsen liikuntasuositus</a:t>
            </a:r>
            <a:r>
              <a:rPr lang="fi-FI" dirty="0" smtClean="0">
                <a:sym typeface="Wingdings" panose="05000000000000000000" pitchFamily="2" charset="2"/>
              </a:rPr>
              <a:t>:</a:t>
            </a:r>
          </a:p>
          <a:p>
            <a:r>
              <a:rPr lang="fi-FI" dirty="0" smtClean="0">
                <a:sym typeface="Wingdings" panose="05000000000000000000" pitchFamily="2" charset="2"/>
              </a:rPr>
              <a:t>7-18 –vuotiaan lapsen/nuoren tulisi liikkua vähintään 1,5-2 tuntia päivässä monipuolisesti ja ikään sopivalla tavalla  puolet liikunnasta tulee olla reipasta, jolloin sydämen syke nousee ja hengitys kiihtyy ainakin jonkin verran</a:t>
            </a:r>
          </a:p>
          <a:p>
            <a:pPr marL="0" indent="0">
              <a:buNone/>
            </a:pPr>
            <a:endParaRPr lang="fi-FI" dirty="0" smtClean="0">
              <a:sym typeface="Wingdings" panose="05000000000000000000" pitchFamily="2" charset="2"/>
            </a:endParaRPr>
          </a:p>
          <a:p>
            <a:pPr lvl="1"/>
            <a:endParaRPr lang="fi-FI" dirty="0" smtClean="0">
              <a:sym typeface="Wingdings" panose="05000000000000000000" pitchFamily="2" charset="2"/>
            </a:endParaRPr>
          </a:p>
          <a:p>
            <a:endParaRPr lang="fi-FI" dirty="0">
              <a:sym typeface="Wingdings" panose="05000000000000000000" pitchFamily="2" charset="2"/>
            </a:endParaRPr>
          </a:p>
          <a:p>
            <a:endParaRPr lang="fi-FI" dirty="0" smtClean="0">
              <a:sym typeface="Wingdings" panose="05000000000000000000" pitchFamily="2" charset="2"/>
            </a:endParaRPr>
          </a:p>
        </p:txBody>
      </p:sp>
    </p:spTree>
    <p:extLst>
      <p:ext uri="{BB962C8B-B14F-4D97-AF65-F5344CB8AC3E}">
        <p14:creationId xmlns:p14="http://schemas.microsoft.com/office/powerpoint/2010/main" val="25657811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Liikunta</a:t>
            </a:r>
            <a:endParaRPr lang="fi-FI" dirty="0"/>
          </a:p>
        </p:txBody>
      </p:sp>
      <p:sp>
        <p:nvSpPr>
          <p:cNvPr id="3" name="Sisällön paikkamerkki 2"/>
          <p:cNvSpPr>
            <a:spLocks noGrp="1"/>
          </p:cNvSpPr>
          <p:nvPr>
            <p:ph idx="1"/>
          </p:nvPr>
        </p:nvSpPr>
        <p:spPr>
          <a:xfrm>
            <a:off x="680321" y="2336873"/>
            <a:ext cx="9613861" cy="4257110"/>
          </a:xfrm>
        </p:spPr>
        <p:txBody>
          <a:bodyPr>
            <a:normAutofit lnSpcReduction="10000"/>
          </a:bodyPr>
          <a:lstStyle/>
          <a:p>
            <a:r>
              <a:rPr lang="fi-FI" dirty="0" smtClean="0"/>
              <a:t>Liikunnallinen elämäntapa syntyy vähitellen innostumisen, ympäristön mallien, mahdollisuuksien ja kokemuksien avulla</a:t>
            </a:r>
          </a:p>
          <a:p>
            <a:pPr lvl="1">
              <a:buFont typeface="Wingdings" panose="05000000000000000000" pitchFamily="2" charset="2"/>
              <a:buChar char="à"/>
            </a:pPr>
            <a:r>
              <a:rPr lang="fi-FI" dirty="0" smtClean="0">
                <a:sym typeface="Wingdings" panose="05000000000000000000" pitchFamily="2" charset="2"/>
              </a:rPr>
              <a:t>LIIKKUMINEN TUO ILOA JA USKOA OMIIN KYKYIHIN, SEKÄ VAHVISTAA MONELLA TAVALLA LAPSEN JA NUOREN ITSETUNTOA SEKÄ LIIKUNTAELINTERVEYTTÄ</a:t>
            </a:r>
          </a:p>
          <a:p>
            <a:pPr marL="457200" lvl="1" indent="0">
              <a:buNone/>
            </a:pPr>
            <a:endParaRPr lang="fi-FI" dirty="0" smtClean="0">
              <a:sym typeface="Wingdings" panose="05000000000000000000" pitchFamily="2" charset="2"/>
            </a:endParaRPr>
          </a:p>
          <a:p>
            <a:r>
              <a:rPr lang="fi-FI" dirty="0" smtClean="0">
                <a:sym typeface="Wingdings" panose="05000000000000000000" pitchFamily="2" charset="2"/>
              </a:rPr>
              <a:t>Liikkumisella on monia vaikutuksia</a:t>
            </a:r>
            <a:r>
              <a:rPr lang="fi-FI" sz="2200" dirty="0" smtClean="0">
                <a:sym typeface="Wingdings" panose="05000000000000000000" pitchFamily="2" charset="2"/>
              </a:rPr>
              <a:t>: </a:t>
            </a:r>
          </a:p>
          <a:p>
            <a:pPr lvl="1"/>
            <a:r>
              <a:rPr lang="fi-FI" dirty="0" smtClean="0">
                <a:sym typeface="Wingdings" panose="05000000000000000000" pitchFamily="2" charset="2"/>
              </a:rPr>
              <a:t>SYDÄN VAHVISTUU JA LUISTA TULEE KESTÄVÄMMÄT, LIHASKUNTO PARANEE, NOTKEUS JA KETTERYYS LISÄÄNTYVÄT, ENERGIAA KULUU, ON HELPOMPI RENTOUTUA, ANTAA HYVÄÄ MIELTÄ, ONNISTUMISEN KOKEMUKSET</a:t>
            </a:r>
          </a:p>
          <a:p>
            <a:pPr marL="457200" lvl="1" indent="0">
              <a:buNone/>
            </a:pPr>
            <a:endParaRPr lang="fi-FI" dirty="0" smtClean="0">
              <a:sym typeface="Wingdings" panose="05000000000000000000" pitchFamily="2" charset="2"/>
            </a:endParaRPr>
          </a:p>
          <a:p>
            <a:pPr marL="457200" lvl="1" indent="0">
              <a:buNone/>
            </a:pPr>
            <a:endParaRPr lang="fi-FI" dirty="0">
              <a:sym typeface="Wingdings" panose="05000000000000000000" pitchFamily="2" charset="2"/>
            </a:endParaRPr>
          </a:p>
          <a:p>
            <a:pPr marL="457200" lvl="1" indent="0">
              <a:buNone/>
            </a:pPr>
            <a:r>
              <a:rPr lang="fi-FI" u="sng" dirty="0" smtClean="0">
                <a:sym typeface="Wingdings" panose="05000000000000000000" pitchFamily="2" charset="2"/>
              </a:rPr>
              <a:t>LISÄÄNTYNYT ISTUMINEN RUUTUJEN ÄÄRELLÄ VOI AIHEUTTAA JO LAPSILLE JA NUORILLE HARTIA- JA SELKÄKIPUJA</a:t>
            </a:r>
          </a:p>
          <a:p>
            <a:pPr lvl="1"/>
            <a:endParaRPr lang="fi-FI" dirty="0" smtClean="0">
              <a:sym typeface="Wingdings" panose="05000000000000000000" pitchFamily="2" charset="2"/>
            </a:endParaRPr>
          </a:p>
          <a:p>
            <a:endParaRPr lang="fi-FI" dirty="0" smtClean="0">
              <a:sym typeface="Wingdings" panose="05000000000000000000" pitchFamily="2" charset="2"/>
            </a:endParaRPr>
          </a:p>
          <a:p>
            <a:endParaRPr lang="fi-FI" dirty="0" smtClean="0">
              <a:sym typeface="Wingdings" panose="05000000000000000000" pitchFamily="2" charset="2"/>
            </a:endParaRPr>
          </a:p>
        </p:txBody>
      </p:sp>
    </p:spTree>
    <p:extLst>
      <p:ext uri="{BB962C8B-B14F-4D97-AF65-F5344CB8AC3E}">
        <p14:creationId xmlns:p14="http://schemas.microsoft.com/office/powerpoint/2010/main" val="29272649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Liikunta</a:t>
            </a:r>
            <a:endParaRPr lang="fi-FI" dirty="0"/>
          </a:p>
        </p:txBody>
      </p:sp>
      <p:sp>
        <p:nvSpPr>
          <p:cNvPr id="3" name="Sisällön paikkamerkki 2"/>
          <p:cNvSpPr>
            <a:spLocks noGrp="1"/>
          </p:cNvSpPr>
          <p:nvPr>
            <p:ph idx="1"/>
          </p:nvPr>
        </p:nvSpPr>
        <p:spPr>
          <a:xfrm>
            <a:off x="680321" y="2336872"/>
            <a:ext cx="9970507" cy="4038169"/>
          </a:xfrm>
        </p:spPr>
        <p:txBody>
          <a:bodyPr>
            <a:normAutofit fontScale="92500"/>
          </a:bodyPr>
          <a:lstStyle/>
          <a:p>
            <a:r>
              <a:rPr lang="fi-FI" dirty="0" smtClean="0"/>
              <a:t>Lapset liikkuvat eri tavoin </a:t>
            </a:r>
            <a:r>
              <a:rPr lang="fi-FI" dirty="0" smtClean="0">
                <a:sym typeface="Wingdings" panose="05000000000000000000" pitchFamily="2" charset="2"/>
              </a:rPr>
              <a:t> etsi rohkeasti mieluinen liikuntamuoto</a:t>
            </a:r>
          </a:p>
          <a:p>
            <a:r>
              <a:rPr lang="fi-FI" dirty="0" smtClean="0">
                <a:sym typeface="Wingdings" panose="05000000000000000000" pitchFamily="2" charset="2"/>
              </a:rPr>
              <a:t>Lapsen temperamentti ja vauhti näkyvät hänen tavassaan toimia</a:t>
            </a:r>
          </a:p>
          <a:p>
            <a:r>
              <a:rPr lang="fi-FI" dirty="0" smtClean="0">
                <a:sym typeface="Wingdings" panose="05000000000000000000" pitchFamily="2" charset="2"/>
              </a:rPr>
              <a:t>Isompien lasten liikkumiseen ja innostamiseen tarvitaan usein kavereita</a:t>
            </a:r>
          </a:p>
          <a:p>
            <a:r>
              <a:rPr lang="fi-FI" dirty="0" smtClean="0">
                <a:sym typeface="Wingdings" panose="05000000000000000000" pitchFamily="2" charset="2"/>
              </a:rPr>
              <a:t>Perheen omat liikuntatottumukset  oman perheen kanssa liikkumista kannattaa ylläpitää. Perheen kanssa lapsi uskaltaa kokeilla asioita, jotka ehkä aikaisemmin ovat tuntuneet haastavilta</a:t>
            </a:r>
          </a:p>
          <a:p>
            <a:r>
              <a:rPr lang="fi-FI" dirty="0" smtClean="0">
                <a:sym typeface="Wingdings" panose="05000000000000000000" pitchFamily="2" charset="2"/>
              </a:rPr>
              <a:t>Lapsen laittaa liikkeelle: </a:t>
            </a:r>
          </a:p>
          <a:p>
            <a:pPr lvl="1"/>
            <a:r>
              <a:rPr lang="fi-FI" dirty="0" smtClean="0">
                <a:sym typeface="Wingdings" panose="05000000000000000000" pitchFamily="2" charset="2"/>
              </a:rPr>
              <a:t>TURVALLINEN KOULUMATKA (JONKA VOI KÄVELLÄ TAI PYÖRÄILLÄ), INNOSTAVA KOULULIIKUNTA, VÄLITUNTIEN VAUHDIKKAAT LEIKIT, MIELUISA LIIKUNNALLINEN HARRASTUS, PIHA- JA KOTITYÖT, SISARUSTEN KANSSA LEIKKIMINEN, KOKO PERHEEN YHTEISET LIIKUNNALLISET TOIMET JA RETKET, PORTAIDEN KÄYTTÖ HISSIN SIJAAN</a:t>
            </a:r>
          </a:p>
          <a:p>
            <a:endParaRPr lang="fi-FI" dirty="0" smtClean="0">
              <a:sym typeface="Wingdings" panose="05000000000000000000" pitchFamily="2" charset="2"/>
            </a:endParaRPr>
          </a:p>
          <a:p>
            <a:endParaRPr lang="fi-FI" dirty="0" smtClean="0">
              <a:sym typeface="Wingdings" panose="05000000000000000000" pitchFamily="2" charset="2"/>
            </a:endParaRPr>
          </a:p>
        </p:txBody>
      </p:sp>
    </p:spTree>
    <p:extLst>
      <p:ext uri="{BB962C8B-B14F-4D97-AF65-F5344CB8AC3E}">
        <p14:creationId xmlns:p14="http://schemas.microsoft.com/office/powerpoint/2010/main" val="2007651219"/>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ini">
  <a:themeElements>
    <a:clrScheme name="Berliini">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ini">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ini">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
  <TotalTime>202</TotalTime>
  <Words>898</Words>
  <Application>Microsoft Office PowerPoint</Application>
  <PresentationFormat>Mukautettu</PresentationFormat>
  <Paragraphs>93</Paragraphs>
  <Slides>12</Slides>
  <Notes>0</Notes>
  <HiddenSlides>0</HiddenSlides>
  <MMClips>0</MMClips>
  <ScaleCrop>false</ScaleCrop>
  <HeadingPairs>
    <vt:vector size="4" baseType="variant">
      <vt:variant>
        <vt:lpstr>Teema</vt:lpstr>
      </vt:variant>
      <vt:variant>
        <vt:i4>1</vt:i4>
      </vt:variant>
      <vt:variant>
        <vt:lpstr>Dian otsikot</vt:lpstr>
      </vt:variant>
      <vt:variant>
        <vt:i4>12</vt:i4>
      </vt:variant>
    </vt:vector>
  </HeadingPairs>
  <TitlesOfParts>
    <vt:vector size="13" baseType="lpstr">
      <vt:lpstr>Berliini</vt:lpstr>
      <vt:lpstr>Koululaisen ravitsemus, liikunta ja uni</vt:lpstr>
      <vt:lpstr>Ravitsemus</vt:lpstr>
      <vt:lpstr>Ravitsemus</vt:lpstr>
      <vt:lpstr>Ravitsemus</vt:lpstr>
      <vt:lpstr>Energiajuomien haittavaikutukset lapselle</vt:lpstr>
      <vt:lpstr>Energiajuomien haittavaikutukset lapselle</vt:lpstr>
      <vt:lpstr>Liikunta</vt:lpstr>
      <vt:lpstr>Liikunta</vt:lpstr>
      <vt:lpstr>Liikunta</vt:lpstr>
      <vt:lpstr>UNI</vt:lpstr>
      <vt:lpstr>UNI</vt:lpstr>
      <vt:lpstr>Lähteet: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Koululaisen ruokavalio, liikunta ja uni</dc:title>
  <dc:creator>Elina Nordvall</dc:creator>
  <cp:lastModifiedBy>Iida Hacklin</cp:lastModifiedBy>
  <cp:revision>27</cp:revision>
  <dcterms:created xsi:type="dcterms:W3CDTF">2018-08-27T12:01:32Z</dcterms:created>
  <dcterms:modified xsi:type="dcterms:W3CDTF">2018-08-30T05:53:44Z</dcterms:modified>
</cp:coreProperties>
</file>