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88" r:id="rId4"/>
    <p:sldId id="292" r:id="rId5"/>
    <p:sldId id="267" r:id="rId6"/>
    <p:sldId id="257" r:id="rId7"/>
    <p:sldId id="259" r:id="rId8"/>
    <p:sldId id="261" r:id="rId9"/>
    <p:sldId id="258" r:id="rId10"/>
    <p:sldId id="262" r:id="rId11"/>
    <p:sldId id="263" r:id="rId12"/>
    <p:sldId id="294" r:id="rId13"/>
    <p:sldId id="270" r:id="rId14"/>
    <p:sldId id="265" r:id="rId15"/>
    <p:sldId id="264" r:id="rId16"/>
    <p:sldId id="866" r:id="rId17"/>
    <p:sldId id="295" r:id="rId18"/>
    <p:sldId id="266" r:id="rId19"/>
    <p:sldId id="281" r:id="rId20"/>
    <p:sldId id="864" r:id="rId21"/>
    <p:sldId id="764" r:id="rId22"/>
    <p:sldId id="412" r:id="rId23"/>
    <p:sldId id="865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7"/>
    <p:restoredTop sz="96260"/>
  </p:normalViewPr>
  <p:slideViewPr>
    <p:cSldViewPr snapToGrid="0">
      <p:cViewPr varScale="1">
        <p:scale>
          <a:sx n="126" d="100"/>
          <a:sy n="126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51E22-74E5-754B-94B1-D328ABD5790A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4921E-5CFE-A94B-A4A4-F8C936BB11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CB344-1C34-3445-ACA1-03AEDB9A9D7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DBA3-8E53-4B38-8A28-94E4F9D9260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4A8F1-1777-684D-F2F7-98544FE5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C1BBF6-1198-02E3-C6B1-15B0EA2D5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BB77D2-8FDA-11B8-234E-94081284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DE512C-BECA-2ADB-3512-CE447F2E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73FFB0-CBFC-BBEC-7662-C4DB282C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90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F44194-BE5E-6C57-5E5E-99C38865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4E519DC-356E-2D4E-F508-0267EA03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EF53CA-DB83-E912-A8AC-F81746EB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D5F891-8CC9-C8A4-2D73-034C0D1A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5F3DF2-A3CA-C716-0B9C-3C29D512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28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796CCC5-0366-ADBE-4751-757B20862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E8A67BF-D835-9342-2347-AAE653D0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EB635B-5FD6-6C08-8045-536B37C0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121888-601B-DDED-64FD-E479CA8B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01776-61E3-2B3B-9D68-F481A63D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6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8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2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115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C2D53-4193-4B5A-CECC-C9BBB292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1EFAD7-2AA5-494E-E06D-B7BDEB589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A0EECF-3F2E-522F-B11D-455BB3C3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0B697-3F58-EE68-96D2-FDB3D3FD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ED84F-E3A6-D097-B7D1-07938143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15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BEE55-566B-9B83-EAB0-DD321D2E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0F369C-D1C6-BFC6-8D43-20AE1114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B4534C-A7BA-4921-2A1E-779F050B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EC9A90-76C9-B73A-F429-FEBAA170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188313-178B-3272-F88A-C64916C3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5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D2121-E29F-36AC-66B7-C523675D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F10B68-BC57-0CD9-EFA3-DDA2B6A3E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405AA7-64EF-029D-8114-1E74B780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01FFDF-78BD-EE6C-A6F5-528D708E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B52C45-BBAB-F97D-3A8D-C664BADD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99B47C-B773-79B7-1FDD-3C4374D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8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6691E-0AD1-C5E0-D475-A191491E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239D73-243C-EAF3-F645-F7EDA445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A29DD7-3845-8914-A451-F0C67A0E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2036B1-2CB5-D6AB-7012-74B1E4A9E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83EEEE-D243-225F-BAD5-F3067E698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B10C16-C5C5-7371-CDA6-3A539DD9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9161D3-1936-2B75-AC19-1087D11B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4FF360E-44E5-9C8E-A28F-D00AC550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71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E61FC-942B-552D-BB91-CBB4CCF2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AB7A166-63D7-3BC0-830B-F0FBBCD5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AFFC4D-5C50-47D7-EDD0-86F82BAE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22D6EA-BC0D-F3D7-542A-74CDDBBF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0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4A4701-97ED-EF4A-BF70-DBE3C77D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D3FBF8-EE9F-89FC-62A0-C55F276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1AA3C1-15A1-ADDB-2C98-396483E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0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D9B24-9F9F-6ED0-5EC9-DFD46B69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D93920-BE56-8625-08C0-7C9D99FA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DB2FE26-6599-3FD9-C3BF-8723A4048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B3B2A1-6C7D-7DB8-1FFB-DF44CD99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57F0B6-7412-B800-3D2C-311BB7A4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BE18E8-CDD2-5AAA-B025-90F36F29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9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69B1F2-2928-DA36-369A-8A2140A7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973BA5-5C36-7DB9-D409-82F89A28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5233EB-A542-D730-58B2-47BD5EDF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A3BC38-3681-E6AE-5151-400E6A48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F8688A-B128-8E2D-2CE3-F06C8254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6B6779-792C-CC7E-D36D-5B3E0725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76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ACBDC03-0C5E-9BCF-BCE4-FDD36F58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50D530-FAFC-7CB8-965F-52CF19B4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31FBA9-34DF-B766-DC76-50BDC753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0D9F-DC73-C141-AE33-3A0F42BC23C6}" type="datetimeFigureOut">
              <a:rPr lang="fi-FI" smtClean="0"/>
              <a:t>28.8.2025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74C168-6775-9885-7D28-63EDE4A4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8BC47D-9E6B-2017-034F-4F47A52E4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A949-2CCC-8940-B25E-1D56DA1168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1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eperusteet-ylops-service/api/dokumentit/33274151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fi/hankkeet/li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repo.uef.fi/handle/123456789/29078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yx.jyu.fi/jyx/Record/jyx_123456789_985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suomi-toisena-kielena-ja-kirjallisuus-s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63BFC-9D40-93EE-E028-743BD43A6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Kummikoulu 2025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60F51E-9703-E1ED-ACCB-04C5CE9D4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LPEA1044</a:t>
            </a:r>
          </a:p>
          <a:p>
            <a:r>
              <a:rPr lang="fi-FI" dirty="0"/>
              <a:t>Pertun ryhmä</a:t>
            </a:r>
          </a:p>
        </p:txBody>
      </p:sp>
    </p:spTree>
    <p:extLst>
      <p:ext uri="{BB962C8B-B14F-4D97-AF65-F5344CB8AC3E}">
        <p14:creationId xmlns:p14="http://schemas.microsoft.com/office/powerpoint/2010/main" val="72208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A70A1-DC86-3F73-1D6A-47D02F15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Tehtävät harjoittelukerroilla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ADBA8-F629-2EB5-6BCC-2D861B6E9D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/>
              <a:t>Vastuuopettajat</a:t>
            </a:r>
            <a:endParaRPr lang="fi-FI" sz="3000" b="1" dirty="0"/>
          </a:p>
          <a:p>
            <a:r>
              <a:rPr lang="fi-FI" dirty="0"/>
              <a:t>Suunnittelevat tunnin yhdessä ja </a:t>
            </a:r>
            <a:r>
              <a:rPr lang="fi-FI" b="1" dirty="0"/>
              <a:t>esittelevät tuntisuunnitelmansa Pertulle edellisviikon tunnin palautekeskustelun päätteeksi</a:t>
            </a:r>
          </a:p>
          <a:p>
            <a:pPr lvl="1"/>
            <a:r>
              <a:rPr lang="fi-FI" b="1" dirty="0"/>
              <a:t>Ulkoliikuntakerralle on aina suunniteltava varalta myös sisävaihtoehto</a:t>
            </a:r>
          </a:p>
          <a:p>
            <a:pPr lvl="1"/>
            <a:r>
              <a:rPr lang="fi-FI" dirty="0"/>
              <a:t>Tuntisuunnitelmapohja </a:t>
            </a:r>
            <a:r>
              <a:rPr lang="fi-FI" dirty="0" err="1"/>
              <a:t>Pedanetissä</a:t>
            </a:r>
            <a:endParaRPr lang="fi-FI" b="1" dirty="0"/>
          </a:p>
          <a:p>
            <a:r>
              <a:rPr lang="fi-FI" b="1" dirty="0"/>
              <a:t>Saapuvat koululle 15 min ennen oppitunnin alkua </a:t>
            </a:r>
            <a:r>
              <a:rPr lang="fi-FI" dirty="0"/>
              <a:t>(eli klo 8.00) noutamaan opetuksessa tarvitsemansa välineet ym.</a:t>
            </a:r>
          </a:p>
          <a:p>
            <a:r>
              <a:rPr lang="fi-FI" dirty="0"/>
              <a:t>Lähettävät lopullisen tuntisuunnitelmansa </a:t>
            </a:r>
            <a:r>
              <a:rPr lang="fi-FI" dirty="0" err="1"/>
              <a:t>Pedanettiin</a:t>
            </a:r>
            <a:r>
              <a:rPr lang="fi-FI" dirty="0"/>
              <a:t> opetusta edeltävänä maanantaina klo 12 mennessä, jotta muilla on mahdollisuus perehtyä siihen</a:t>
            </a:r>
          </a:p>
          <a:p>
            <a:r>
              <a:rPr lang="fi-FI" dirty="0"/>
              <a:t>Informoivat </a:t>
            </a:r>
            <a:r>
              <a:rPr lang="fi-FI" b="1" dirty="0"/>
              <a:t>apuopettajia</a:t>
            </a:r>
            <a:r>
              <a:rPr lang="fi-FI" dirty="0"/>
              <a:t> </a:t>
            </a:r>
            <a:r>
              <a:rPr lang="fi-FI" b="1" dirty="0"/>
              <a:t>etukäteen</a:t>
            </a:r>
            <a:r>
              <a:rPr lang="fi-FI" dirty="0"/>
              <a:t> henkilö-/ryhmäkohtaisesti heidän tehtävistään tunnilla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249095-C2B8-7B99-ACF4-120AE9091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/>
              <a:t>Apuopettajat ja opetuksen havainnoijat</a:t>
            </a:r>
          </a:p>
          <a:p>
            <a:r>
              <a:rPr lang="fi-FI" dirty="0"/>
              <a:t>Nimetäänkö havainnoijat erikseen, että he pystyvät keskittymään tunnin ajan havainnointiin?</a:t>
            </a:r>
          </a:p>
          <a:p>
            <a:r>
              <a:rPr lang="fi-FI" dirty="0"/>
              <a:t>Vastuuopettajat voivat toivoa mitä heidän tunnistaan erityisesti havainnoidaan</a:t>
            </a:r>
          </a:p>
          <a:p>
            <a:r>
              <a:rPr lang="fi-FI" dirty="0"/>
              <a:t>Lomakkeet ja ohjeet havainnoinnin tueksi löytyvät </a:t>
            </a:r>
            <a:r>
              <a:rPr lang="fi-FI" dirty="0" err="1"/>
              <a:t>PedaNetistä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935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68B33C-E0DD-873D-1665-DD6BEDC4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</a:t>
            </a:r>
            <a:r>
              <a:rPr lang="fi-FI" sz="4400" b="1" dirty="0"/>
              <a:t>petuksen havainnoinnista</a:t>
            </a:r>
            <a:br>
              <a:rPr lang="fi-FI" sz="4400" b="1" dirty="0"/>
            </a:br>
            <a:r>
              <a:rPr lang="fi-FI" sz="3600" dirty="0"/>
              <a:t>Esimerkkejä havainnoitavista kohteista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03972A-3221-18B5-BC9D-A153AD59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3400" b="1" dirty="0"/>
              <a:t>OPPILAS</a:t>
            </a:r>
          </a:p>
          <a:p>
            <a:r>
              <a:rPr lang="fi-FI" sz="3400" dirty="0"/>
              <a:t>Fyysisen aktiivisuuden määrä oppitunnilla</a:t>
            </a:r>
          </a:p>
          <a:p>
            <a:pPr lvl="1"/>
            <a:r>
              <a:rPr lang="fi-FI" sz="3400" dirty="0" err="1"/>
              <a:t>Moveatis</a:t>
            </a:r>
            <a:r>
              <a:rPr lang="fi-FI" sz="3400" dirty="0"/>
              <a:t>-sovellus: saatavissa netistä, käytetään Tutkiva opettaja –kurssilla</a:t>
            </a:r>
          </a:p>
          <a:p>
            <a:r>
              <a:rPr lang="fi-FI" sz="3400" dirty="0"/>
              <a:t>Toistojen määrä oppitunnilla</a:t>
            </a:r>
          </a:p>
          <a:p>
            <a:pPr lvl="1"/>
            <a:r>
              <a:rPr lang="fi-FI" sz="3400" dirty="0"/>
              <a:t>Kuinka monta pallokosketusta tietylle oppilaalle?</a:t>
            </a:r>
          </a:p>
          <a:p>
            <a:pPr lvl="1"/>
            <a:r>
              <a:rPr lang="fi-FI" sz="3400" dirty="0"/>
              <a:t>Kuinka monta suoritusta?</a:t>
            </a:r>
          </a:p>
          <a:p>
            <a:pPr marL="0" indent="0">
              <a:buNone/>
            </a:pPr>
            <a:r>
              <a:rPr lang="fi-FI" sz="3400" b="1" dirty="0"/>
              <a:t>OPETTAJA</a:t>
            </a:r>
          </a:p>
          <a:p>
            <a:r>
              <a:rPr lang="fi-FI" sz="3400" dirty="0"/>
              <a:t>Kuinka tuntisuunnitelma toteutuu?</a:t>
            </a:r>
          </a:p>
          <a:p>
            <a:r>
              <a:rPr lang="fi-FI" sz="3400" dirty="0"/>
              <a:t>Palautteen antaminen</a:t>
            </a:r>
          </a:p>
          <a:p>
            <a:r>
              <a:rPr lang="fi-FI" sz="3400" dirty="0"/>
              <a:t>Ohjeet, näytöt</a:t>
            </a:r>
          </a:p>
          <a:p>
            <a:pPr marL="0" indent="0">
              <a:buNone/>
            </a:pPr>
            <a:r>
              <a:rPr lang="fi-FI" sz="3400" b="1" dirty="0"/>
              <a:t>ILMAPIIRI JA VUOROVAIKUTUS TUNNILLA</a:t>
            </a:r>
          </a:p>
          <a:p>
            <a:r>
              <a:rPr lang="fi-FI" sz="3400" dirty="0"/>
              <a:t>Tehtäväsuuntautuneisuus vs. kilpailusuuntautuneisuus</a:t>
            </a:r>
          </a:p>
          <a:p>
            <a:r>
              <a:rPr lang="fi-FI" sz="3400" dirty="0"/>
              <a:t>Opettaja-oppilas -vuorovaikutus</a:t>
            </a:r>
          </a:p>
          <a:p>
            <a:r>
              <a:rPr lang="fi-FI" sz="3400" dirty="0"/>
              <a:t>Oppilas-oppilas –vuorovaikutus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itchFamily="2" charset="2"/>
              <a:buChar char="Ø"/>
            </a:pPr>
            <a:r>
              <a:rPr lang="fi-FI" sz="3500" dirty="0" err="1"/>
              <a:t>Pedanetissä</a:t>
            </a:r>
            <a:r>
              <a:rPr lang="fi-FI" sz="3500" dirty="0"/>
              <a:t> valmiita strukturoituja lomakkeita havainnointiin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12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CABD6-B32C-5C99-6D55-26D723F0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Oppilaantuntemustehtävä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D7B71-9572-22C9-2141-F2FD2F33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Valitkaa yksi arvioitavista oppilaistanne oppilaantuntemustehtävää varten</a:t>
            </a:r>
          </a:p>
          <a:p>
            <a:r>
              <a:rPr lang="fi-FI" dirty="0"/>
              <a:t>Tarkemmat ohjeet tehtävään </a:t>
            </a:r>
            <a:r>
              <a:rPr lang="fi-FI" dirty="0" err="1"/>
              <a:t>Pedanetissä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758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/>
              <a:t>(kertausta Sannan dioista)</a:t>
            </a:r>
            <a:br>
              <a:rPr lang="fi-FI" dirty="0"/>
            </a:br>
            <a:r>
              <a:rPr lang="fi-FI" dirty="0"/>
              <a:t>Oppilaantuntemustehtävä + 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Tutustu oman oppilaasi maailmaan, jututa oppilasta, Kerää kohtaamisia, havaintoja, kommentteja ym.</a:t>
            </a:r>
          </a:p>
          <a:p>
            <a:r>
              <a:rPr lang="fi-FI" dirty="0"/>
              <a:t>Oppilaantuntemustehtävät 1 oppilas, arviointi 2-3 OPPILAALLE</a:t>
            </a:r>
          </a:p>
          <a:p>
            <a:r>
              <a:rPr lang="fi-FI" dirty="0"/>
              <a:t>Arvioinnit KÄSITELLÄÄN YHTEISESSÄ PALAUTEKESKUSTELUSSA TOISEKSI VIIMEISEN HARJOITTELUKERRAN JÄLKEEN JA toimitetaan ohjaavalle opettajalle (JOKA KOKOAA NE JA LÄHETTÄÄ luokanopettajalle)</a:t>
            </a:r>
          </a:p>
          <a:p>
            <a:r>
              <a:rPr lang="fi-FI" dirty="0"/>
              <a:t>Oppilaantuntemustehtävä osa raporttia (päiväkirjan + reflektoinnin lisäksi)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51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D1E77E-E0C7-7A1B-DE88-466D9545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Kurssin tavoitteet itsellesi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796B82-3E13-0EBC-8CF8-EFBD87B50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276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5100" dirty="0"/>
              <a:t>Luo kurssipäiväkirja ja ryhdy miettimään</a:t>
            </a:r>
          </a:p>
          <a:p>
            <a:pPr marL="0" indent="0">
              <a:buNone/>
            </a:pPr>
            <a:endParaRPr lang="fi-FI" sz="5100" dirty="0"/>
          </a:p>
          <a:p>
            <a:pPr marL="0" indent="0">
              <a:buNone/>
            </a:pPr>
            <a:r>
              <a:rPr lang="fi-FI" sz="5100" b="1" dirty="0"/>
              <a:t>Mitä tavoitteita sinulla on kummikouluharjoittelulle?</a:t>
            </a:r>
          </a:p>
          <a:p>
            <a:pPr lvl="1">
              <a:buFont typeface="Wingdings" pitchFamily="2" charset="2"/>
              <a:buChar char="Ø"/>
            </a:pPr>
            <a:r>
              <a:rPr lang="fi-FI" sz="3800" dirty="0"/>
              <a:t>Tätä voit hyödyntää suoraan loppuraportissasi</a:t>
            </a:r>
          </a:p>
          <a:p>
            <a:pPr marL="0" indent="0">
              <a:buNone/>
            </a:pPr>
            <a:endParaRPr lang="fi-FI" sz="5100" dirty="0"/>
          </a:p>
          <a:p>
            <a:pPr marL="0" indent="0">
              <a:buNone/>
            </a:pPr>
            <a:r>
              <a:rPr lang="fi-FI" sz="5100" dirty="0"/>
              <a:t>Peilaa omia tavoitteitasi kurssin yleisiin tavoitteisiin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2A9F9F-7977-2AD6-2F24-5F373FEB0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dirty="0"/>
              <a:t>LPEA1044 </a:t>
            </a:r>
            <a:r>
              <a:rPr lang="fi-FI" b="0" dirty="0">
                <a:solidFill>
                  <a:srgbClr val="484848"/>
                </a:solidFill>
                <a:effectLst/>
              </a:rPr>
              <a:t>OSAAMISTAVOITTEET</a:t>
            </a:r>
          </a:p>
          <a:p>
            <a:pPr marL="0" indent="0">
              <a:buNone/>
            </a:pPr>
            <a:r>
              <a:rPr lang="fi-FI" b="0" dirty="0">
                <a:solidFill>
                  <a:srgbClr val="484848"/>
                </a:solidFill>
                <a:effectLst/>
              </a:rPr>
              <a:t>Opintojakson suoritettuaan opiskelija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tuntee liikuntatuntien suunnittelun, toteutuksen ja arvioinnin periaatteet.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osaa suunnitella ja toteuttaa liikuntatunnin huomioiden ryhmän oppilaat sekä oppimisympäristön tarjoamat mahdollisuudet.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osaa havainnoida ja arvioida formatiivisesti ja summatiivisesti oppilaan taitoja ja työskentelyä suhteessa tavoitteisiin.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ymmärtää oppilaantuntemuksen ja ryhmäilmiöiden merkityksen opettamisessa ja oppimisessa.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on kehittynyt opettaja-oppilas-vuorovaikutuksessa, palautteen annossa, opettajien välisessä yhteistyössä, opetuksen soveltamisessa, arviointiosaamisessa, oppilaan autonomian tukemisessa, ryhmänhallintataidoissa ja muissa liikunnan opettamisen perustaidoissa.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osaa pohtia opetuksessa tehtyjä ratkaisuja kriittisesti ja tiedostaa opettajan vastuun oppilaista ja opetuksen toteutuksesta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toimii opettajan ammattieettisten periaatteiden mukaisesti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osaa suunnitella ja järjestää liikuntatapahtuman alakoululaisille.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rgbClr val="484848"/>
                </a:solidFill>
                <a:effectLst/>
              </a:rPr>
              <a:t>osaa asettaa itselleen henkilökohtaisia oppimistavoitteita ja osaa kehittää omaa opetusta palautteen suunnassa.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09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0EBA5-1529-46A5-5D30-0F2ED084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Oman opetuksen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30DEE-C713-DA26-8721-E837B340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Tutustu parisi kanssa perusopetuksen opetussuunnitelman perusteisiin 3.-6 luokkalaisten osalta (POPS s. 273–276)</a:t>
            </a:r>
          </a:p>
          <a:p>
            <a:pPr lvl="1"/>
            <a:r>
              <a:rPr lang="fi-FI" dirty="0"/>
              <a:t>Ja </a:t>
            </a:r>
            <a:r>
              <a:rPr lang="fi-FI" dirty="0" err="1"/>
              <a:t>JKL:n</a:t>
            </a:r>
            <a:r>
              <a:rPr lang="fi-FI" dirty="0"/>
              <a:t> paikalliseen </a:t>
            </a:r>
            <a:r>
              <a:rPr lang="fi-FI" dirty="0" err="1"/>
              <a:t>OPS:aan</a:t>
            </a:r>
            <a:r>
              <a:rPr lang="fi-FI" dirty="0"/>
              <a:t> (ks. </a:t>
            </a:r>
            <a:r>
              <a:rPr lang="fi-FI" dirty="0" err="1"/>
              <a:t>Pedanet</a:t>
            </a:r>
            <a:r>
              <a:rPr lang="fi-FI" dirty="0"/>
              <a:t>)</a:t>
            </a:r>
          </a:p>
          <a:p>
            <a:r>
              <a:rPr lang="fi-FI" dirty="0"/>
              <a:t>Aloittakaa oman opetustuntinne yhteissuunnittelu ja kirjatkaa valmis suunnitelma tuntisuunnitelmapohjaan </a:t>
            </a:r>
          </a:p>
          <a:p>
            <a:pPr lvl="1"/>
            <a:r>
              <a:rPr lang="fi-FI" dirty="0"/>
              <a:t>Kesto 90 min</a:t>
            </a:r>
          </a:p>
          <a:p>
            <a:pPr lvl="1"/>
            <a:r>
              <a:rPr lang="fi-FI" dirty="0"/>
              <a:t>Aihe annetun suunnitelman mukaan</a:t>
            </a:r>
          </a:p>
          <a:p>
            <a:r>
              <a:rPr lang="fi-FI" dirty="0"/>
              <a:t>Valitkaa tunnillenne päätavoite </a:t>
            </a:r>
            <a:r>
              <a:rPr lang="fi-FI" dirty="0" err="1"/>
              <a:t>OPS:n</a:t>
            </a:r>
            <a:r>
              <a:rPr lang="fi-FI" dirty="0"/>
              <a:t> perusteisiin nojaten (s. 273–276)</a:t>
            </a:r>
          </a:p>
          <a:p>
            <a:pPr lvl="1"/>
            <a:r>
              <a:rPr lang="fi-FI" dirty="0"/>
              <a:t>Huomioikaa Puistokoulun olosuhteet ja tilat</a:t>
            </a:r>
          </a:p>
          <a:p>
            <a:pPr lvl="2"/>
            <a:r>
              <a:rPr lang="fi-FI" dirty="0"/>
              <a:t>Joitakin kuvia välineistä ja tiloista </a:t>
            </a:r>
            <a:r>
              <a:rPr lang="fi-FI" dirty="0" err="1"/>
              <a:t>Pedanetissä</a:t>
            </a:r>
            <a:endParaRPr lang="fi-FI" dirty="0"/>
          </a:p>
          <a:p>
            <a:r>
              <a:rPr lang="fi-FI" dirty="0"/>
              <a:t>Miettikää tunnin sisältämät harjoitteet/tehtävät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Tunnin päätavoitteen mukaan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Sen mukaan mitä </a:t>
            </a:r>
            <a:r>
              <a:rPr lang="fi-FI" dirty="0" err="1"/>
              <a:t>OPS:n</a:t>
            </a:r>
            <a:r>
              <a:rPr lang="fi-FI" dirty="0"/>
              <a:t> tavoitteita ja sisältöjä (s. 274–275) haluatte niillä tavoitella</a:t>
            </a:r>
          </a:p>
          <a:p>
            <a:r>
              <a:rPr lang="fi-FI" dirty="0"/>
              <a:t>Mitä työtapoja käytätte?</a:t>
            </a:r>
          </a:p>
          <a:p>
            <a:r>
              <a:rPr lang="fi-FI" dirty="0"/>
              <a:t>Kuinka tarvittaessa eriytätte opetusta?</a:t>
            </a:r>
          </a:p>
          <a:p>
            <a:r>
              <a:rPr lang="fi-FI" dirty="0"/>
              <a:t>Kuinka tulette arvioimaan tavoitteiden täyttymistä?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81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fi-FI" sz="2400">
                <a:solidFill>
                  <a:srgbClr val="FFFFFF"/>
                </a:solidFill>
              </a:rPr>
              <a:t>TuntisuunnitTELU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21911" y="414388"/>
            <a:ext cx="7211766" cy="644144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800" dirty="0"/>
              <a:t>UUSI TUNTISUUNNITELMALOMAKE JA OHJE PEDANETISSÄ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MUISTA SEKÄ LIIKUNTAOSAAMISEN TAVOITTEET ETTÄ TYÖSKENTELYN TAVOITTEET, OPSIN TAVOITTEET TOIMIVAT LÄHTÖKOHTANA MUTTA NIITÄ ON HYVÄ KONKRETISOIDA/TÄSMENTÄÄ TUNTIKOHTAISIKSI TAVOITTEIKSI 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OPPILAIDEN LÄHTÖKOHTIEN JA MIELENKIINNON KOHTEIDEN HUOMIOINTI MAHDOLLISUUKSIEN MUKAAN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HARJOITTEISSA RIITTÄVÄN HELPOSTA ALOITTAMINEN (KAIKKI PÄÄSEVÄT MUKAAN), looginen eteneminen, aikataulu, välineet (MITÄ TARVITAAN JA MISTÄ?), ORGANISOINTI (MINKÄ KOKOISET RYHMÄT? TILANKÄYTTÖ?)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TYÖTAPOJEN MONIPUOLINEN KÄYTTÖ JA ERITYISTÄ HUOMIOTA SOVELTAMINEN/ERIYTTÄMINEN KOHTAAN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TEHDÄÄN Ajoissa -&gt; OHJAAVA OPETTAJA EHTII VIELÄ ANTAA PALAUTTEEN JA ryhmän muut OPISKELIJAT SAAVAT TIETÄÄ MIHIN HEIDÄN TULEE VARAUTUA</a:t>
            </a:r>
          </a:p>
          <a:p>
            <a:pPr>
              <a:lnSpc>
                <a:spcPct val="110000"/>
              </a:lnSpc>
            </a:pPr>
            <a:r>
              <a:rPr lang="fi-FI" sz="1800" dirty="0"/>
              <a:t>TUNTISUUNNITELMAN PALAUTUSLAATIKKO </a:t>
            </a:r>
            <a:r>
              <a:rPr lang="fi-FI" sz="1800" dirty="0" err="1"/>
              <a:t>peda.netISSÄ</a:t>
            </a:r>
            <a:r>
              <a:rPr lang="fi-FI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800" b="1" dirty="0"/>
              <a:t>-&gt; kaikkien täytyy tietää, mitä TUNNILLA tapahtuu TAI AINAKIN OMA ROOLI OPETUKSESSA!</a:t>
            </a:r>
          </a:p>
          <a:p>
            <a:pPr>
              <a:lnSpc>
                <a:spcPct val="110000"/>
              </a:lnSpc>
            </a:pP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A6B15B9-2A3E-5DD6-1331-C5AA8DB18C3F}"/>
              </a:ext>
            </a:extLst>
          </p:cNvPr>
          <p:cNvSpPr txBox="1"/>
          <p:nvPr/>
        </p:nvSpPr>
        <p:spPr>
          <a:xfrm>
            <a:off x="944880" y="85344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(Kertausta Sannan dioista)</a:t>
            </a:r>
          </a:p>
        </p:txBody>
      </p:sp>
    </p:spTree>
    <p:extLst>
      <p:ext uri="{BB962C8B-B14F-4D97-AF65-F5344CB8AC3E}">
        <p14:creationId xmlns:p14="http://schemas.microsoft.com/office/powerpoint/2010/main" val="411407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247095"/>
            <a:ext cx="10364451" cy="1891421"/>
          </a:xfrm>
        </p:spPr>
        <p:txBody>
          <a:bodyPr>
            <a:normAutofit fontScale="90000"/>
          </a:bodyPr>
          <a:lstStyle/>
          <a:p>
            <a:r>
              <a:rPr lang="fi-FI" sz="4400" b="1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(Kertausta Sannan dioista)</a:t>
            </a:r>
            <a:br>
              <a:rPr lang="fi-FI" dirty="0"/>
            </a:br>
            <a:r>
              <a:rPr lang="fi-FI" dirty="0"/>
              <a:t>Kaiken takana on ops…</a:t>
            </a:r>
            <a:br>
              <a:rPr lang="fi-FI" dirty="0"/>
            </a:br>
            <a:br>
              <a:rPr lang="fi-FI" dirty="0"/>
            </a:br>
            <a:r>
              <a:rPr lang="fi-FI" sz="2800" dirty="0"/>
              <a:t>-&gt; KOULUSSA opetuksen tulee PERUSTUA opetussuunnitelmaan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752436"/>
            <a:ext cx="10363826" cy="30387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TUTUSTU PARIN KANSSA OPSIIN. MILLAISET ASIAT PAINOTTUVAT LIIKUNNASSA ALAKOULUN VIIMEISINÄ VUOSINA?</a:t>
            </a:r>
          </a:p>
          <a:p>
            <a:r>
              <a:rPr lang="fi-FI" dirty="0">
                <a:hlinkClick r:id="rId2"/>
              </a:rPr>
              <a:t>Jyväskylän kaupungin perusopetuksen opetussuunnitelma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53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0EBA5-1529-46A5-5D30-0F2ED084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Oman opetuksen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30DEE-C713-DA26-8721-E837B340E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Kokeilkaa rohkeasti eri opetustyylejä </a:t>
            </a:r>
          </a:p>
          <a:p>
            <a:pPr lvl="1"/>
            <a:r>
              <a:rPr lang="fi-FI" dirty="0" err="1"/>
              <a:t>Mosstonin</a:t>
            </a:r>
            <a:r>
              <a:rPr lang="fi-FI" dirty="0"/>
              <a:t> spektri </a:t>
            </a:r>
          </a:p>
          <a:p>
            <a:pPr lvl="2"/>
            <a:r>
              <a:rPr lang="fi-FI" dirty="0">
                <a:effectLst/>
                <a:latin typeface="Helvetica Neue" panose="02000503000000020004" pitchFamily="2" charset="0"/>
              </a:rPr>
              <a:t>T. Jaakkola ym. (toim.) 2017. Liikuntapedagogiikka, </a:t>
            </a:r>
            <a:r>
              <a:rPr lang="fi-FI" dirty="0"/>
              <a:t>s. 304–306</a:t>
            </a:r>
            <a:r>
              <a:rPr lang="fi-FI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fi-FI" dirty="0"/>
              <a:t>Hyödyntäkää apuopettajia</a:t>
            </a:r>
            <a:endParaRPr lang="fi-FI" dirty="0">
              <a:effectLst/>
            </a:endParaRPr>
          </a:p>
          <a:p>
            <a:r>
              <a:rPr lang="fi-FI" dirty="0">
                <a:effectLst/>
              </a:rPr>
              <a:t>Miettikää</a:t>
            </a:r>
            <a:r>
              <a:rPr lang="fi-FI" dirty="0"/>
              <a:t> kuinka siirrytään sujuvasti tehtävästä toiseen</a:t>
            </a:r>
          </a:p>
          <a:p>
            <a:pPr lvl="1"/>
            <a:r>
              <a:rPr lang="fi-FI" dirty="0"/>
              <a:t>Yksi harjoitus käynnissä - toista jo valmistellaan</a:t>
            </a:r>
          </a:p>
          <a:p>
            <a:r>
              <a:rPr lang="fi-FI" dirty="0"/>
              <a:t>Laatikaa yksiselitteiset säännöt ja suoritusohjeet</a:t>
            </a:r>
          </a:p>
          <a:p>
            <a:r>
              <a:rPr lang="fi-FI" dirty="0"/>
              <a:t>Leikit liikuttavat ja muokkaamalla niiden avulla voidaan opettaa monenlaisia taitoja</a:t>
            </a:r>
          </a:p>
          <a:p>
            <a:endParaRPr lang="fi-FI" dirty="0"/>
          </a:p>
          <a:p>
            <a:pPr lvl="1"/>
            <a:endParaRPr lang="fi-FI" dirty="0">
              <a:effectLst/>
            </a:endParaRP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30F8AD7-F5FD-D04A-E1E5-8E1F56409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7745" y="1825625"/>
            <a:ext cx="4690510" cy="4351338"/>
          </a:xfrm>
          <a:prstGeom prst="rect">
            <a:avLst/>
          </a:prstGeom>
        </p:spPr>
      </p:pic>
      <p:sp>
        <p:nvSpPr>
          <p:cNvPr id="6" name="Ylänuoli 5">
            <a:extLst>
              <a:ext uri="{FF2B5EF4-FFF2-40B4-BE49-F238E27FC236}">
                <a16:creationId xmlns:a16="http://schemas.microsoft.com/office/drawing/2014/main" id="{74947B14-0840-4DE3-11DA-584829672A9E}"/>
              </a:ext>
            </a:extLst>
          </p:cNvPr>
          <p:cNvSpPr/>
          <p:nvPr/>
        </p:nvSpPr>
        <p:spPr>
          <a:xfrm rot="5400000">
            <a:off x="3693161" y="2047245"/>
            <a:ext cx="243838" cy="4368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1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C706-3092-4417-8ADC-A7DBC40627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3572" y="1434937"/>
            <a:ext cx="10363826" cy="37407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(Kertausta Sannan dioista)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jokaisella oppilaalla on tarve kokea onnistumisia</a:t>
            </a:r>
            <a:endParaRPr lang="fi-FI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aloita aina niin helposta ja turvallisesta, että jokainen varmasti osaa</a:t>
            </a:r>
            <a:endParaRPr lang="fi-FI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eriytä vaihtoehtoisilla tehtävillä ja tasoita taitoeroja esimerkiksi välinevalinnoilla</a:t>
            </a:r>
            <a:endParaRPr lang="fi-FI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sopivan haasteellinen tehtävä tuottaa onnistumisen ja oppimisen riemua</a:t>
            </a:r>
            <a:endParaRPr lang="fi-FI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anna myös taitavien oppilaiden näyttää osaamistaan</a:t>
            </a:r>
            <a:endParaRPr lang="fi-FI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mieti, mikä on kilpailun (myös pelit) merkitys ja määrä tunneilla, ja onko kilpailu sellainen, että jokainen voi osallistua ja onnistua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fi-FI" sz="1800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kannusta ja kehu, myönteisessä palautteessa on voimaa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517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B1A24-66DE-A7B8-52C7-F8C9D8AC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Perttu Laakso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4F554-E412-114F-1EB5-B8210202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Koulutus</a:t>
            </a:r>
          </a:p>
          <a:p>
            <a:r>
              <a:rPr lang="fi-FI" dirty="0"/>
              <a:t>Liikuntatieteiden tohtori 2024</a:t>
            </a:r>
          </a:p>
          <a:p>
            <a:pPr lvl="1"/>
            <a:r>
              <a:rPr lang="fi-FI" dirty="0"/>
              <a:t>Liikuntapedagogiikka</a:t>
            </a:r>
          </a:p>
          <a:p>
            <a:r>
              <a:rPr lang="fi-FI" dirty="0"/>
              <a:t>Liikuntatieteiden maisteri 2007</a:t>
            </a:r>
          </a:p>
          <a:p>
            <a:pPr marL="0" indent="0">
              <a:buNone/>
            </a:pPr>
            <a:r>
              <a:rPr lang="fi-FI" b="1" dirty="0"/>
              <a:t>Nykyinen työ</a:t>
            </a:r>
          </a:p>
          <a:p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Tutkijatohtori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ankevastaava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LISE 45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vuoden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seurantatutkimus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fi-FI" dirty="0">
                <a:hlinkClick r:id="rId2"/>
              </a:rPr>
              <a:t>https://www.jyu.fi/fi/hankkeet/lise</a:t>
            </a:r>
            <a:r>
              <a:rPr lang="fi-FI" dirty="0"/>
              <a:t> </a:t>
            </a:r>
          </a:p>
          <a:p>
            <a:r>
              <a:rPr lang="fi-FI" dirty="0"/>
              <a:t>Liikuntapedagogiikan sivutoiminen opettaja</a:t>
            </a:r>
          </a:p>
          <a:p>
            <a:pPr marL="0" indent="0">
              <a:buNone/>
            </a:pPr>
            <a:r>
              <a:rPr lang="fi-FI" b="1" dirty="0"/>
              <a:t>Aiempaa työkokemusta</a:t>
            </a:r>
          </a:p>
          <a:p>
            <a:r>
              <a:rPr lang="fi-FI" dirty="0"/>
              <a:t>Liikunnan ja terveystiedon opettaja </a:t>
            </a:r>
          </a:p>
          <a:p>
            <a:pPr lvl="1"/>
            <a:r>
              <a:rPr lang="fi-FI" dirty="0"/>
              <a:t>Saarijärven yhtenäiskoulu ja lukio 2011-2024</a:t>
            </a:r>
          </a:p>
          <a:p>
            <a:pPr lvl="1"/>
            <a:r>
              <a:rPr lang="fi-FI" dirty="0"/>
              <a:t>Konneveden yläkoulu ja lukio 2007-2010</a:t>
            </a:r>
          </a:p>
          <a:p>
            <a:r>
              <a:rPr lang="fi-FI" dirty="0"/>
              <a:t>Liikuntakasvatuksen yliopistonopettaja</a:t>
            </a:r>
          </a:p>
          <a:p>
            <a:pPr lvl="1"/>
            <a:r>
              <a:rPr lang="fi-FI" dirty="0"/>
              <a:t>Turun yliopisto, Rauman OKL 2010-2011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67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526C7-ACDB-7649-5ED9-EE2D9DAA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BF864-F78A-0D89-0D2D-59F5BF77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F3A8E-882E-88E7-9BC7-5BC185A1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20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38A226-7F7D-F0B6-6550-DA8C62D6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852714"/>
            <a:ext cx="11233150" cy="962430"/>
          </a:xfrm>
        </p:spPr>
        <p:txBody>
          <a:bodyPr>
            <a:normAutofit/>
          </a:bodyPr>
          <a:lstStyle/>
          <a:p>
            <a:r>
              <a:rPr lang="fi-FI"/>
              <a:t>OPPIMISEN ArvioinnILLA ON kaksi perustehtävää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1DEE17-3CF8-BA4D-C5B8-0A65D092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219" y="4084983"/>
            <a:ext cx="9307305" cy="1928938"/>
          </a:xfrm>
        </p:spPr>
        <p:txBody>
          <a:bodyPr/>
          <a:lstStyle/>
          <a:p>
            <a:pPr lvl="1"/>
            <a:r>
              <a:rPr lang="fi-FI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Arviointi ohjaa ja kannustaa opiskelua sekä kehittää oppilaiden itsearvioinnin taitoja (formatiivinen arviointi).</a:t>
            </a:r>
          </a:p>
          <a:p>
            <a:pPr lvl="1"/>
            <a:r>
              <a:rPr lang="fi-FI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Arviointi määrittää, missä määrin oppilas on saavuttanut oppiaineille asetetut tavoitteet (summatiivinen arviointi).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1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12E08-AB45-624F-84C3-740E78A8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01884"/>
            <a:ext cx="11207220" cy="52322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SUMMATIIVINEN ARVIOINTI NOSTAA ESIIN OSAAMISEN</a:t>
            </a:r>
            <a:br>
              <a:rPr lang="fi-FI" sz="3600" b="1" dirty="0">
                <a:solidFill>
                  <a:schemeClr val="accent1"/>
                </a:solidFill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D4D755-F216-2F46-9D19-ABD07994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3DFF6D-6A96-0B4A-BBE6-01776605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Irinja Lounassalo</a:t>
            </a:r>
            <a:endParaRPr kumimoji="0" lang="fi-FI" sz="700" b="1" i="0" u="none" strike="noStrike" kern="1200" cap="all" spc="5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37C886-AC26-944B-97EE-26CAEFAD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F1F907B-00B7-1D43-B539-4CD0722FC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1936" y="1678883"/>
            <a:ext cx="7294638" cy="4157493"/>
          </a:xfrm>
        </p:spPr>
        <p:txBody>
          <a:bodyPr>
            <a:normAutofit/>
          </a:bodyPr>
          <a:lstStyle/>
          <a:p>
            <a:r>
              <a:rPr lang="fi-FI" sz="2000" b="1" dirty="0"/>
              <a:t>Kuvaa, kuinka hyvin oppilas on saavuttanut opetussuunnitelmassa oppiaineille asetetut tavoitteet.</a:t>
            </a:r>
          </a:p>
          <a:p>
            <a:pPr lvl="1"/>
            <a:r>
              <a:rPr lang="fi-FI" sz="1800" dirty="0"/>
              <a:t>Päättöarviointi kohdistuu oppiaineille asetettuihin tavoitteisiin perusopetuksen oppimäärän päättyessä. </a:t>
            </a:r>
          </a:p>
          <a:p>
            <a:r>
              <a:rPr lang="fi-FI" sz="2000" dirty="0"/>
              <a:t>Tehdään vähintään jokaisen lukuvuoden päätteeksi sekä perusopetuksen päättyessä. </a:t>
            </a:r>
            <a:r>
              <a:rPr lang="fi-FI" dirty="0"/>
              <a:t>USEIN N</a:t>
            </a:r>
            <a:r>
              <a:rPr lang="fi-FI" sz="2000" dirty="0"/>
              <a:t>UMEERISTA ELI arvosanat.</a:t>
            </a:r>
          </a:p>
          <a:p>
            <a:r>
              <a:rPr lang="fi-FI" sz="2000" dirty="0"/>
              <a:t>Summatiivisen arvioinnin tekee aina oppilasta opettanut opettaja, tai jos opettajia on useita, opettajat yhdessä.</a:t>
            </a:r>
          </a:p>
          <a:p>
            <a:r>
              <a:rPr lang="fi-FI" sz="2000" dirty="0"/>
              <a:t>Opettajan tulee dokumentoida arvioinnit niistä näytöistä, jotka vaikuttavat oppilaan summatiiviseen arviointiin. 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F5F2AB-F436-1941-88FF-1AD0E4083A77}"/>
              </a:ext>
            </a:extLst>
          </p:cNvPr>
          <p:cNvSpPr txBox="1"/>
          <p:nvPr/>
        </p:nvSpPr>
        <p:spPr>
          <a:xfrm>
            <a:off x="223492" y="5903893"/>
            <a:ext cx="1196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Lähde: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Opetushallitus. 2020. Oppilaan oppimisen ja osaamisen arviointi perusopetuksessa. Perusopetuksen opetussuunnitelman perusteiden 2014 muutokset.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A3485BE-667B-A64A-9F2C-B92495AC4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167597"/>
            <a:ext cx="1859150" cy="26687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79C89EB-5E77-6F49-B348-E34CA75B5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42" y="1661751"/>
            <a:ext cx="1935977" cy="2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C114C44-217B-A341-BA3E-4A2C3E0D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167597"/>
            <a:ext cx="1859150" cy="26687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21BF7A-EE7B-CE4D-A984-2B1E6AD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777"/>
            <a:ext cx="11121983" cy="120913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FORMATIIVINEN ARVIOINTI TUKEE OPPIMISPROSESSIA</a:t>
            </a:r>
            <a:br>
              <a:rPr lang="fi-FI" b="1" dirty="0">
                <a:solidFill>
                  <a:schemeClr val="accent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A54E-40E0-6240-B7D4-1B855BDA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280" y="1457695"/>
            <a:ext cx="7569053" cy="4294572"/>
          </a:xfrm>
        </p:spPr>
        <p:txBody>
          <a:bodyPr>
            <a:normAutofit lnSpcReduction="10000"/>
          </a:bodyPr>
          <a:lstStyle/>
          <a:p>
            <a:pPr marL="269875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ON oppimisen </a:t>
            </a:r>
            <a:r>
              <a:rPr lang="fi-FI" dirty="0" err="1"/>
              <a:t>aikaisTA</a:t>
            </a:r>
            <a:r>
              <a:rPr lang="fi-FI" dirty="0"/>
              <a:t> </a:t>
            </a:r>
            <a:r>
              <a:rPr lang="fi-FI" dirty="0" err="1"/>
              <a:t>arviointiA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luonnollinen osa opetusta JA USEIN SANALLISTA (EI NIINKÄÄN </a:t>
            </a:r>
            <a:r>
              <a:rPr lang="fi-FI" dirty="0" err="1">
                <a:sym typeface="Wingdings" panose="05000000000000000000" pitchFamily="2" charset="2"/>
              </a:rPr>
              <a:t>NUMEERIStA</a:t>
            </a:r>
            <a:r>
              <a:rPr lang="fi-FI" dirty="0">
                <a:sym typeface="Wingdings" panose="05000000000000000000" pitchFamily="2" charset="2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Opintojen aikaista oppimista tukevaa, ohjaavaa ja kannustavaa toimintaa ja palautetta (opettajan ja oppijoiden välistä vuorovaikutusta)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arviointitietoa TULEE hyödyntää myös opetuksen kehittämisessä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Itsearviointi ja vertaispalaute ovat osa Formatiivista arviointia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Formatiivinen arviointi ei edellytä dokumentointia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4B7115-221D-7048-A184-904D9A6B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D77B9E-231B-514B-B2AF-93A6C76E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Irinja Lounassalo</a:t>
            </a:r>
            <a:endParaRPr kumimoji="0" lang="fi-FI" sz="700" b="1" i="0" u="none" strike="noStrike" kern="1200" cap="all" spc="5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29276A-271A-BF41-A671-C227FEA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F250ECC-E71B-6E42-BCB3-FAD6942DAF50}"/>
              </a:ext>
            </a:extLst>
          </p:cNvPr>
          <p:cNvSpPr txBox="1"/>
          <p:nvPr/>
        </p:nvSpPr>
        <p:spPr>
          <a:xfrm>
            <a:off x="240770" y="6102409"/>
            <a:ext cx="1195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Lähde: Opetushallitus. 2020. Oppilaan oppimisen ja osaamisen arviointi perusopetuksessa. Perusopetuksen opetussuunnitelman perusteiden 2014 muutokset.  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ABD9C2-9CFD-0C4D-AF15-BEE60C32A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42" y="1661751"/>
            <a:ext cx="1935977" cy="2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E911F6-2B37-313C-9DDC-B3A1C1E2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74" y="1588878"/>
            <a:ext cx="2844002" cy="3680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PARItehtävä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formatiivisesta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arvioinnista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494759-DDE7-B0AE-E54B-BD0FE32A1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519" y="836334"/>
            <a:ext cx="6805366" cy="5412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Perehtykää</a:t>
            </a:r>
            <a:r>
              <a:rPr lang="en-US" dirty="0">
                <a:solidFill>
                  <a:schemeClr val="tx1"/>
                </a:solidFill>
              </a:rPr>
              <a:t> Päivi </a:t>
            </a:r>
            <a:r>
              <a:rPr lang="en-US" dirty="0" err="1">
                <a:solidFill>
                  <a:schemeClr val="tx1"/>
                </a:solidFill>
              </a:rPr>
              <a:t>Atjosen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teokseen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Formatiivinen arviointi perusopetuksessa (uef.fi)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Sivulta</a:t>
            </a:r>
            <a:r>
              <a:rPr lang="en-US" dirty="0">
                <a:solidFill>
                  <a:schemeClr val="tx1"/>
                </a:solidFill>
              </a:rPr>
              <a:t> 46 </a:t>
            </a:r>
            <a:r>
              <a:rPr lang="en-US" dirty="0" err="1">
                <a:solidFill>
                  <a:schemeClr val="tx1"/>
                </a:solidFill>
              </a:rPr>
              <a:t>eteenpäin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luku</a:t>
            </a:r>
            <a:r>
              <a:rPr lang="en-US" dirty="0">
                <a:solidFill>
                  <a:schemeClr val="tx1"/>
                </a:solidFill>
              </a:rPr>
              <a:t> 5) </a:t>
            </a:r>
            <a:r>
              <a:rPr lang="en-US" dirty="0" err="1">
                <a:solidFill>
                  <a:schemeClr val="tx1"/>
                </a:solidFill>
              </a:rPr>
              <a:t>löydätte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käytännön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vinkkejä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formatiivisesta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arvioinnista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3. KESKUSTELE PARISI KANSSA SIITÄ, MITKÄ KÄYTÄNNÖN MENETELMÄT VOISIVAT SOPIA LIIKUNTATUNNEILLE ALAKOULURYHMÄLLE.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Kirjoittakaa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jokainen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itsellenne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muistiin</a:t>
            </a:r>
            <a:r>
              <a:rPr lang="en-US" dirty="0">
                <a:solidFill>
                  <a:schemeClr val="tx1"/>
                </a:solidFill>
              </a:rPr>
              <a:t> 1-3 </a:t>
            </a:r>
            <a:r>
              <a:rPr lang="en-US" dirty="0" err="1">
                <a:solidFill>
                  <a:schemeClr val="tx1"/>
                </a:solidFill>
              </a:rPr>
              <a:t>menetelmää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joita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voisitte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mahdollisesti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käyttää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kummikouluopetuksessa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Jokaisen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tulee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kummikouluharjoittelun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aikana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käyttää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vähintään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yhtä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formatiivisen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arvioinnin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menetelmää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opetuksessaan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9594-C129-7066-F4BF-21869A0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074" y="58832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F336A-EEF1-32ED-7199-D62F564D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0043" y="5883275"/>
            <a:ext cx="23763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Irinja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Lounassalo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D07A5-6500-3FFB-7131-30C9EBB3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07B1E3-DA9D-4867-B890-5152B8761778}" type="slidenum"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BB090DB-4C05-503B-C483-55DEA0D0BBC6}"/>
              </a:ext>
            </a:extLst>
          </p:cNvPr>
          <p:cNvSpPr txBox="1"/>
          <p:nvPr/>
        </p:nvSpPr>
        <p:spPr>
          <a:xfrm>
            <a:off x="3619500" y="2090172"/>
            <a:ext cx="4953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  <a:ea typeface="Annai MN" pitchFamily="2" charset="77"/>
                <a:cs typeface="Castellar" panose="020F0502020204030204" pitchFamily="34" charset="0"/>
              </a:rPr>
              <a:t>Associations of physical activity and fitness in adolescence with future work ability and health outcomes: a 45-year cohort study</a:t>
            </a:r>
            <a:endParaRPr lang="fi-FI" dirty="0">
              <a:latin typeface="Corbel" panose="020B0503020204020204" pitchFamily="34" charset="0"/>
              <a:ea typeface="Annai MN" pitchFamily="2" charset="77"/>
              <a:cs typeface="Castellar" panose="020F0502020204030204" pitchFamily="34" charset="0"/>
            </a:endParaRPr>
          </a:p>
          <a:p>
            <a:pPr algn="ctr"/>
            <a:r>
              <a:rPr lang="fi-FI" dirty="0">
                <a:latin typeface="Corbel" panose="020B0503020204020204" pitchFamily="34" charset="0"/>
                <a:ea typeface="Annai MN" pitchFamily="2" charset="77"/>
                <a:cs typeface="Castellar" panose="020F0502020204030204" pitchFamily="34" charset="0"/>
              </a:rPr>
              <a:t>Nuoruusiän fyysisen aktiivisuuden ja kunnon yhteydet aikuisiän työkykyyn ja kardiometaboliseen terveyteen </a:t>
            </a:r>
          </a:p>
          <a:p>
            <a:pPr algn="ctr"/>
            <a:endParaRPr lang="fi-FI" dirty="0">
              <a:latin typeface="Corbel" panose="020B0503020204020204" pitchFamily="34" charset="0"/>
              <a:ea typeface="Annai MN" pitchFamily="2" charset="77"/>
              <a:cs typeface="Castellar" panose="020F0502020204030204" pitchFamily="34" charset="0"/>
            </a:endParaRPr>
          </a:p>
          <a:p>
            <a:pPr algn="ctr"/>
            <a:r>
              <a:rPr lang="fi-FI" dirty="0">
                <a:latin typeface="Corbel" panose="020B0503020204020204" pitchFamily="34" charset="0"/>
                <a:ea typeface="Annai MN" pitchFamily="2" charset="77"/>
                <a:cs typeface="Castellar" panose="020F0502020204030204" pitchFamily="34" charset="0"/>
              </a:rPr>
              <a:t>Perttu Laakso</a:t>
            </a:r>
          </a:p>
          <a:p>
            <a:pPr algn="ctr"/>
            <a:r>
              <a:rPr lang="fi-FI" dirty="0">
                <a:latin typeface="Corbel" panose="020B0503020204020204" pitchFamily="34" charset="0"/>
                <a:ea typeface="Annai MN" pitchFamily="2" charset="77"/>
                <a:cs typeface="Castellar" panose="020F0502020204030204" pitchFamily="34" charset="0"/>
              </a:rPr>
              <a:t>Liikuntapedagogiikan väitöskirja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E1C9347-A607-C303-9589-0C59DF60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01" y="360001"/>
            <a:ext cx="1404803" cy="9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Kuva 27" descr="Kuva, joka sisältää kohteen urheilu, Fyysinen kunto, musta, mustavalkoinen&#10;&#10;Kuvaus luotu automaattisesti">
            <a:extLst>
              <a:ext uri="{FF2B5EF4-FFF2-40B4-BE49-F238E27FC236}">
                <a16:creationId xmlns:a16="http://schemas.microsoft.com/office/drawing/2014/main" id="{B886E990-6CBE-F40B-E879-9628F43D1C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941523" y="0"/>
            <a:ext cx="9932002" cy="6876000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C71502E-8AA6-511F-F608-18CEAD32BB52}"/>
              </a:ext>
            </a:extLst>
          </p:cNvPr>
          <p:cNvSpPr txBox="1"/>
          <p:nvPr/>
        </p:nvSpPr>
        <p:spPr>
          <a:xfrm>
            <a:off x="3619500" y="488327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https://jyx.jyu.fi/jyx/Record/jyx_123456789_98591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92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78CDEA4-BB42-E6F5-06FD-E77CE38E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00" y="360000"/>
            <a:ext cx="1141402" cy="7397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Kuva 89" descr="Kuva, joka sisältää kohteen urheilu, Fyysinen kunto, musta, mustavalkoinen&#10;&#10;Kuvaus luotu automaattisesti">
            <a:extLst>
              <a:ext uri="{FF2B5EF4-FFF2-40B4-BE49-F238E27FC236}">
                <a16:creationId xmlns:a16="http://schemas.microsoft.com/office/drawing/2014/main" id="{00FE02AE-989A-EFB1-5D23-CF0D5B92BD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136800" y="-4292"/>
            <a:ext cx="9912200" cy="686229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87AF63F-50C1-B092-171F-D82A88570737}"/>
              </a:ext>
            </a:extLst>
          </p:cNvPr>
          <p:cNvSpPr txBox="1"/>
          <p:nvPr/>
        </p:nvSpPr>
        <p:spPr>
          <a:xfrm>
            <a:off x="1959587" y="3467301"/>
            <a:ext cx="233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b="1" dirty="0">
                <a:latin typeface="Corbel" panose="020B0503020204020204" pitchFamily="34" charset="0"/>
              </a:rPr>
              <a:t>Fyysinen aktiivisuus</a:t>
            </a:r>
          </a:p>
        </p:txBody>
      </p:sp>
      <p:pic>
        <p:nvPicPr>
          <p:cNvPr id="5" name="Kuva 4" descr="Merkki seurata ääriviiva">
            <a:extLst>
              <a:ext uri="{FF2B5EF4-FFF2-40B4-BE49-F238E27FC236}">
                <a16:creationId xmlns:a16="http://schemas.microsoft.com/office/drawing/2014/main" id="{BC662BEC-8A30-03EE-7DCD-10585253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4503" y="3474143"/>
            <a:ext cx="369333" cy="3693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CBD19C7-970B-5489-5BED-FBD09ED94D2C}"/>
              </a:ext>
            </a:extLst>
          </p:cNvPr>
          <p:cNvSpPr txBox="1"/>
          <p:nvPr/>
        </p:nvSpPr>
        <p:spPr>
          <a:xfrm>
            <a:off x="7396913" y="3467301"/>
            <a:ext cx="2304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b="1" dirty="0">
                <a:latin typeface="Corbel" panose="020B0503020204020204" pitchFamily="34" charset="0"/>
              </a:rPr>
              <a:t>Fyysinen aktiivisuus</a:t>
            </a:r>
          </a:p>
        </p:txBody>
      </p:sp>
      <p:pic>
        <p:nvPicPr>
          <p:cNvPr id="7" name="Kuva 6" descr="Merkki seurata ääriviiva">
            <a:extLst>
              <a:ext uri="{FF2B5EF4-FFF2-40B4-BE49-F238E27FC236}">
                <a16:creationId xmlns:a16="http://schemas.microsoft.com/office/drawing/2014/main" id="{85E660CC-BC61-35A5-3E8B-9722ABE3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788" y="3467302"/>
            <a:ext cx="369333" cy="36933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7119ADD-7CEC-0A21-F612-C7D38B654261}"/>
              </a:ext>
            </a:extLst>
          </p:cNvPr>
          <p:cNvSpPr txBox="1"/>
          <p:nvPr/>
        </p:nvSpPr>
        <p:spPr>
          <a:xfrm>
            <a:off x="6599848" y="3887159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latin typeface="Corbel" panose="020B0503020204020204" pitchFamily="34" charset="0"/>
              </a:rPr>
              <a:t>Kardiometaboliset sairaudet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A81C698-BF23-0722-EFA2-362803DFC671}"/>
              </a:ext>
            </a:extLst>
          </p:cNvPr>
          <p:cNvSpPr txBox="1"/>
          <p:nvPr/>
        </p:nvSpPr>
        <p:spPr>
          <a:xfrm>
            <a:off x="1959587" y="3882620"/>
            <a:ext cx="203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b="1" dirty="0">
                <a:latin typeface="Corbel" panose="020B0503020204020204" pitchFamily="34" charset="0"/>
              </a:rPr>
              <a:t>Kestävyyskunto</a:t>
            </a:r>
          </a:p>
        </p:txBody>
      </p:sp>
      <p:pic>
        <p:nvPicPr>
          <p:cNvPr id="20" name="Kuva 19" descr="Merkki seurata ääriviiva">
            <a:extLst>
              <a:ext uri="{FF2B5EF4-FFF2-40B4-BE49-F238E27FC236}">
                <a16:creationId xmlns:a16="http://schemas.microsoft.com/office/drawing/2014/main" id="{06B034E6-49FF-A104-8A1D-D1C1EED1B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0595" y="3889432"/>
            <a:ext cx="369333" cy="369333"/>
          </a:xfrm>
          <a:prstGeom prst="rect">
            <a:avLst/>
          </a:prstGeom>
        </p:spPr>
      </p:pic>
      <p:pic>
        <p:nvPicPr>
          <p:cNvPr id="21" name="Kuva 20" descr="Merkin seuraamisen lopettaminen ääriviiva">
            <a:extLst>
              <a:ext uri="{FF2B5EF4-FFF2-40B4-BE49-F238E27FC236}">
                <a16:creationId xmlns:a16="http://schemas.microsoft.com/office/drawing/2014/main" id="{515BC0EA-8616-7BC3-B7FB-915CE9636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6786" y="3916938"/>
            <a:ext cx="369334" cy="369334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DA07B6C9-9FA5-6F48-356A-092FD54AE677}"/>
              </a:ext>
            </a:extLst>
          </p:cNvPr>
          <p:cNvSpPr txBox="1"/>
          <p:nvPr/>
        </p:nvSpPr>
        <p:spPr>
          <a:xfrm>
            <a:off x="8457848" y="4304115"/>
            <a:ext cx="1064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b="1" dirty="0">
                <a:latin typeface="Corbel" panose="020B0503020204020204" pitchFamily="34" charset="0"/>
              </a:rPr>
              <a:t>Työkyky</a:t>
            </a:r>
          </a:p>
        </p:txBody>
      </p:sp>
      <p:pic>
        <p:nvPicPr>
          <p:cNvPr id="24" name="Kuva 23" descr="Merkki seurata ääriviiva">
            <a:extLst>
              <a:ext uri="{FF2B5EF4-FFF2-40B4-BE49-F238E27FC236}">
                <a16:creationId xmlns:a16="http://schemas.microsoft.com/office/drawing/2014/main" id="{048F356C-2A42-3549-0FB9-D34E04089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2571" y="4336481"/>
            <a:ext cx="369333" cy="369333"/>
          </a:xfrm>
          <a:prstGeom prst="rect">
            <a:avLst/>
          </a:prstGeom>
        </p:spPr>
      </p:pic>
      <p:sp>
        <p:nvSpPr>
          <p:cNvPr id="44" name="Vasen hakasulje 43">
            <a:extLst>
              <a:ext uri="{FF2B5EF4-FFF2-40B4-BE49-F238E27FC236}">
                <a16:creationId xmlns:a16="http://schemas.microsoft.com/office/drawing/2014/main" id="{185B253A-C97F-3023-84EB-44F9DCBB4C96}"/>
              </a:ext>
            </a:extLst>
          </p:cNvPr>
          <p:cNvSpPr/>
          <p:nvPr/>
        </p:nvSpPr>
        <p:spPr>
          <a:xfrm rot="16200000">
            <a:off x="6803764" y="4721469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Vasen hakasulje 44">
            <a:extLst>
              <a:ext uri="{FF2B5EF4-FFF2-40B4-BE49-F238E27FC236}">
                <a16:creationId xmlns:a16="http://schemas.microsoft.com/office/drawing/2014/main" id="{57815875-9620-49F2-8221-3C0806685F7A}"/>
              </a:ext>
            </a:extLst>
          </p:cNvPr>
          <p:cNvSpPr/>
          <p:nvPr/>
        </p:nvSpPr>
        <p:spPr>
          <a:xfrm rot="16200000">
            <a:off x="5342517" y="4724069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Vasen hakasulje 45">
            <a:extLst>
              <a:ext uri="{FF2B5EF4-FFF2-40B4-BE49-F238E27FC236}">
                <a16:creationId xmlns:a16="http://schemas.microsoft.com/office/drawing/2014/main" id="{D346D91C-FE5F-1B4A-C5D3-CEEFE98238B8}"/>
              </a:ext>
            </a:extLst>
          </p:cNvPr>
          <p:cNvSpPr/>
          <p:nvPr/>
        </p:nvSpPr>
        <p:spPr>
          <a:xfrm rot="16200000">
            <a:off x="3881270" y="4724069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Vasen hakasulje 46">
            <a:extLst>
              <a:ext uri="{FF2B5EF4-FFF2-40B4-BE49-F238E27FC236}">
                <a16:creationId xmlns:a16="http://schemas.microsoft.com/office/drawing/2014/main" id="{C97C3192-550A-C981-8FFB-F0AEA0E7695B}"/>
              </a:ext>
            </a:extLst>
          </p:cNvPr>
          <p:cNvSpPr/>
          <p:nvPr/>
        </p:nvSpPr>
        <p:spPr>
          <a:xfrm rot="16200000">
            <a:off x="2420023" y="4724069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Vasen hakasulje 47">
            <a:extLst>
              <a:ext uri="{FF2B5EF4-FFF2-40B4-BE49-F238E27FC236}">
                <a16:creationId xmlns:a16="http://schemas.microsoft.com/office/drawing/2014/main" id="{451C3367-2E60-5B83-B15C-E96A8FE282B5}"/>
              </a:ext>
            </a:extLst>
          </p:cNvPr>
          <p:cNvSpPr/>
          <p:nvPr/>
        </p:nvSpPr>
        <p:spPr>
          <a:xfrm rot="16200000">
            <a:off x="8265011" y="4721469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Vasen hakasulje 48">
            <a:extLst>
              <a:ext uri="{FF2B5EF4-FFF2-40B4-BE49-F238E27FC236}">
                <a16:creationId xmlns:a16="http://schemas.microsoft.com/office/drawing/2014/main" id="{43A8DD9F-55F9-4208-3243-6CC034D9A82F}"/>
              </a:ext>
            </a:extLst>
          </p:cNvPr>
          <p:cNvSpPr/>
          <p:nvPr/>
        </p:nvSpPr>
        <p:spPr>
          <a:xfrm rot="16200000">
            <a:off x="9719976" y="4721468"/>
            <a:ext cx="45721" cy="146124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3B646E62-4ECB-1CED-844D-4CDF76BB2E57}"/>
              </a:ext>
            </a:extLst>
          </p:cNvPr>
          <p:cNvSpPr txBox="1"/>
          <p:nvPr/>
        </p:nvSpPr>
        <p:spPr>
          <a:xfrm>
            <a:off x="1502907" y="5569527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10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E9C5D52-E21D-F3A6-0BCE-CBE6B90D760E}"/>
              </a:ext>
            </a:extLst>
          </p:cNvPr>
          <p:cNvSpPr txBox="1"/>
          <p:nvPr/>
        </p:nvSpPr>
        <p:spPr>
          <a:xfrm>
            <a:off x="7557248" y="4717131"/>
            <a:ext cx="193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b="1" dirty="0">
                <a:latin typeface="Corbel" panose="020B0503020204020204" pitchFamily="34" charset="0"/>
              </a:rPr>
              <a:t>Sairauspoissaolot</a:t>
            </a:r>
          </a:p>
        </p:txBody>
      </p:sp>
      <p:pic>
        <p:nvPicPr>
          <p:cNvPr id="53" name="Kuva 52" descr="Merkin seuraamisen lopettaminen ääriviiva">
            <a:extLst>
              <a:ext uri="{FF2B5EF4-FFF2-40B4-BE49-F238E27FC236}">
                <a16:creationId xmlns:a16="http://schemas.microsoft.com/office/drawing/2014/main" id="{744C4E20-574A-CFEA-7EF3-25CBA0EABB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6786" y="4738178"/>
            <a:ext cx="369334" cy="369334"/>
          </a:xfrm>
          <a:prstGeom prst="rect">
            <a:avLst/>
          </a:prstGeom>
        </p:spPr>
      </p:pic>
      <p:sp>
        <p:nvSpPr>
          <p:cNvPr id="57" name="Tekstiruutu 56">
            <a:extLst>
              <a:ext uri="{FF2B5EF4-FFF2-40B4-BE49-F238E27FC236}">
                <a16:creationId xmlns:a16="http://schemas.microsoft.com/office/drawing/2014/main" id="{1B32644F-5A90-B68A-9F6B-2A3D35217FA4}"/>
              </a:ext>
            </a:extLst>
          </p:cNvPr>
          <p:cNvSpPr txBox="1"/>
          <p:nvPr/>
        </p:nvSpPr>
        <p:spPr>
          <a:xfrm>
            <a:off x="2978196" y="5569527"/>
            <a:ext cx="39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20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B5A7F838-83BF-6311-CF62-5D53852D6903}"/>
              </a:ext>
            </a:extLst>
          </p:cNvPr>
          <p:cNvSpPr txBox="1"/>
          <p:nvPr/>
        </p:nvSpPr>
        <p:spPr>
          <a:xfrm>
            <a:off x="4443835" y="5569527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30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C3DD2DED-7010-6EF3-54C9-1887B1555B40}"/>
              </a:ext>
            </a:extLst>
          </p:cNvPr>
          <p:cNvSpPr txBox="1"/>
          <p:nvPr/>
        </p:nvSpPr>
        <p:spPr>
          <a:xfrm>
            <a:off x="5905082" y="556952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40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2882434C-9FE1-1CAF-8E05-C11D437A6A91}"/>
              </a:ext>
            </a:extLst>
          </p:cNvPr>
          <p:cNvSpPr txBox="1"/>
          <p:nvPr/>
        </p:nvSpPr>
        <p:spPr>
          <a:xfrm>
            <a:off x="7366329" y="5569527"/>
            <a:ext cx="38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50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B49B9385-EEC5-75C1-0E4C-223F448028F4}"/>
              </a:ext>
            </a:extLst>
          </p:cNvPr>
          <p:cNvSpPr txBox="1"/>
          <p:nvPr/>
        </p:nvSpPr>
        <p:spPr>
          <a:xfrm>
            <a:off x="8821294" y="5569527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60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993AB675-0B2F-0B6C-05CF-5D659075AAD8}"/>
              </a:ext>
            </a:extLst>
          </p:cNvPr>
          <p:cNvSpPr txBox="1"/>
          <p:nvPr/>
        </p:nvSpPr>
        <p:spPr>
          <a:xfrm>
            <a:off x="10291227" y="556952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70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B7A8ABC3-09C5-56C4-5E83-7E747E09F073}"/>
              </a:ext>
            </a:extLst>
          </p:cNvPr>
          <p:cNvSpPr txBox="1"/>
          <p:nvPr/>
        </p:nvSpPr>
        <p:spPr>
          <a:xfrm>
            <a:off x="5905082" y="608907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Corbel" panose="020B0503020204020204" pitchFamily="34" charset="0"/>
              </a:rPr>
              <a:t>Ikä</a:t>
            </a:r>
          </a:p>
        </p:txBody>
      </p:sp>
      <p:sp>
        <p:nvSpPr>
          <p:cNvPr id="70" name="Otsikko 1">
            <a:extLst>
              <a:ext uri="{FF2B5EF4-FFF2-40B4-BE49-F238E27FC236}">
                <a16:creationId xmlns:a16="http://schemas.microsoft.com/office/drawing/2014/main" id="{3B50FD54-7065-D8BD-E050-7E79BAD50CD0}"/>
              </a:ext>
            </a:extLst>
          </p:cNvPr>
          <p:cNvSpPr txBox="1">
            <a:spLocks/>
          </p:cNvSpPr>
          <p:nvPr/>
        </p:nvSpPr>
        <p:spPr>
          <a:xfrm>
            <a:off x="1884744" y="34729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latin typeface="Corbel" panose="020B0503020204020204" pitchFamily="34" charset="0"/>
              </a:rPr>
              <a:t>Päätulokset</a:t>
            </a:r>
            <a:endParaRPr lang="fi-FI" dirty="0">
              <a:latin typeface="Corbel" panose="020B0503020204020204" pitchFamily="34" charset="0"/>
            </a:endParaRPr>
          </a:p>
        </p:txBody>
      </p:sp>
      <p:cxnSp>
        <p:nvCxnSpPr>
          <p:cNvPr id="74" name="Suora nuoliyhdysviiva 73">
            <a:extLst>
              <a:ext uri="{FF2B5EF4-FFF2-40B4-BE49-F238E27FC236}">
                <a16:creationId xmlns:a16="http://schemas.microsoft.com/office/drawing/2014/main" id="{4ED2078A-C2D1-4D8C-96E5-56F3292F0372}"/>
              </a:ext>
            </a:extLst>
          </p:cNvPr>
          <p:cNvCxnSpPr>
            <a:cxnSpLocks/>
          </p:cNvCxnSpPr>
          <p:nvPr/>
        </p:nvCxnSpPr>
        <p:spPr>
          <a:xfrm flipV="1">
            <a:off x="4634753" y="3655547"/>
            <a:ext cx="2702228" cy="6524"/>
          </a:xfrm>
          <a:prstGeom prst="straightConnector1">
            <a:avLst/>
          </a:prstGeom>
          <a:ln w="15875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4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Suora nuoliyhdysviiva 75">
            <a:extLst>
              <a:ext uri="{FF2B5EF4-FFF2-40B4-BE49-F238E27FC236}">
                <a16:creationId xmlns:a16="http://schemas.microsoft.com/office/drawing/2014/main" id="{5788F788-A063-4C87-824A-169096B884CE}"/>
              </a:ext>
            </a:extLst>
          </p:cNvPr>
          <p:cNvCxnSpPr>
            <a:cxnSpLocks/>
          </p:cNvCxnSpPr>
          <p:nvPr/>
        </p:nvCxnSpPr>
        <p:spPr>
          <a:xfrm>
            <a:off x="4634754" y="4099753"/>
            <a:ext cx="3817739" cy="389028"/>
          </a:xfrm>
          <a:prstGeom prst="straightConnector1">
            <a:avLst/>
          </a:prstGeom>
          <a:ln w="15875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4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uora nuoliyhdysviiva 95">
            <a:extLst>
              <a:ext uri="{FF2B5EF4-FFF2-40B4-BE49-F238E27FC236}">
                <a16:creationId xmlns:a16="http://schemas.microsoft.com/office/drawing/2014/main" id="{BE49D4F4-E241-EEDA-9667-EF280E4F420B}"/>
              </a:ext>
            </a:extLst>
          </p:cNvPr>
          <p:cNvCxnSpPr>
            <a:cxnSpLocks/>
          </p:cNvCxnSpPr>
          <p:nvPr/>
        </p:nvCxnSpPr>
        <p:spPr>
          <a:xfrm>
            <a:off x="4616997" y="4071825"/>
            <a:ext cx="1982850" cy="2272"/>
          </a:xfrm>
          <a:prstGeom prst="straightConnector1">
            <a:avLst/>
          </a:prstGeom>
          <a:ln w="15875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4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uora nuoliyhdysviiva 99">
            <a:extLst>
              <a:ext uri="{FF2B5EF4-FFF2-40B4-BE49-F238E27FC236}">
                <a16:creationId xmlns:a16="http://schemas.microsoft.com/office/drawing/2014/main" id="{FFB682DE-9923-C5B6-494E-6A4A945DB962}"/>
              </a:ext>
            </a:extLst>
          </p:cNvPr>
          <p:cNvCxnSpPr>
            <a:cxnSpLocks/>
          </p:cNvCxnSpPr>
          <p:nvPr/>
        </p:nvCxnSpPr>
        <p:spPr>
          <a:xfrm>
            <a:off x="4625876" y="4131159"/>
            <a:ext cx="2894775" cy="767886"/>
          </a:xfrm>
          <a:prstGeom prst="straightConnector1">
            <a:avLst/>
          </a:prstGeom>
          <a:ln w="15875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4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4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203BB-B2A5-3DF8-E3B4-BA8ACB8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A912D9-60D5-5196-FFD7-5971452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Kuka olet? </a:t>
            </a:r>
          </a:p>
          <a:p>
            <a:r>
              <a:rPr lang="fi-FI" dirty="0"/>
              <a:t>Mistä tulet?</a:t>
            </a:r>
          </a:p>
          <a:p>
            <a:r>
              <a:rPr lang="fi-FI" dirty="0"/>
              <a:t>Miksi olet täällä?</a:t>
            </a:r>
          </a:p>
          <a:p>
            <a:r>
              <a:rPr lang="fi-FI" dirty="0"/>
              <a:t>Mistä unelmoit? Mitä tavoittelet?</a:t>
            </a:r>
          </a:p>
        </p:txBody>
      </p:sp>
    </p:spTree>
    <p:extLst>
      <p:ext uri="{BB962C8B-B14F-4D97-AF65-F5344CB8AC3E}">
        <p14:creationId xmlns:p14="http://schemas.microsoft.com/office/powerpoint/2010/main" val="38203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9DD7CE1-0980-3538-D66E-61F4A64E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fi-FI" dirty="0"/>
              <a:t>Kurssin sisältö ja tavoitteet (SISU)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DB9252A-37EE-BF22-6B7D-28E38BD18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01148"/>
            <a:ext cx="9709969" cy="59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7F999-C283-56E6-9B93-BC1BD8C9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Tehtävät kurssisuorituksen saamiseksi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B9F82F-A2E3-FA43-C0B3-DE3EB004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Opetustehtävien suunnittelu, toteuttaminen ja arviointi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Päiväkirja/loppuraportti</a:t>
            </a:r>
          </a:p>
          <a:p>
            <a:pPr lvl="1"/>
            <a:r>
              <a:rPr lang="fi-FI" dirty="0"/>
              <a:t>Lomake </a:t>
            </a:r>
            <a:r>
              <a:rPr lang="fi-FI" dirty="0" err="1"/>
              <a:t>PedaNetissä</a:t>
            </a:r>
            <a:endParaRPr lang="fi-FI" dirty="0"/>
          </a:p>
          <a:p>
            <a:pPr lvl="1"/>
            <a:r>
              <a:rPr lang="fi-FI" dirty="0"/>
              <a:t>Aseta aluksi tavoitteet</a:t>
            </a:r>
          </a:p>
          <a:p>
            <a:pPr lvl="1"/>
            <a:r>
              <a:rPr lang="fi-FI" dirty="0"/>
              <a:t>Arvioi asetettujen tavoitteiden toteutumista loppuraportissa</a:t>
            </a:r>
          </a:p>
          <a:p>
            <a:pPr lvl="2"/>
            <a:r>
              <a:rPr lang="fi-FI" dirty="0"/>
              <a:t>Pituus noin 2-3 sivua</a:t>
            </a:r>
          </a:p>
          <a:p>
            <a:pPr lvl="1"/>
            <a:r>
              <a:rPr lang="fi-FI" dirty="0"/>
              <a:t>Pidä päiväkirjaa </a:t>
            </a:r>
            <a:r>
              <a:rPr lang="fi-FI" u="sng" dirty="0"/>
              <a:t>jokaiselta</a:t>
            </a:r>
            <a:r>
              <a:rPr lang="fi-FI" dirty="0"/>
              <a:t> harjoittelukerralta, myös niiltä joilla et itse opeta. </a:t>
            </a:r>
          </a:p>
          <a:p>
            <a:pPr lvl="2"/>
            <a:r>
              <a:rPr lang="fi-FI" dirty="0"/>
              <a:t>Merkintöjen ei tarvitse olla pitkiä. Pääasia, että kirjaat tuoreeltaan ylös tunnilta mieleen jääneitä tapahtumia.</a:t>
            </a:r>
          </a:p>
          <a:p>
            <a:pPr lvl="2"/>
            <a:r>
              <a:rPr lang="fi-FI" dirty="0"/>
              <a:t>Kirjoita päiväkirjan pohjalta loppuraportti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Oppilaantuntemustehtävä</a:t>
            </a:r>
          </a:p>
          <a:p>
            <a:pPr lvl="1"/>
            <a:r>
              <a:rPr lang="fi-FI" dirty="0"/>
              <a:t>Ohjelomake </a:t>
            </a:r>
            <a:r>
              <a:rPr lang="fi-FI" dirty="0" err="1"/>
              <a:t>PedaNetissä</a:t>
            </a:r>
            <a:endParaRPr lang="fi-FI" dirty="0"/>
          </a:p>
          <a:p>
            <a:pPr lvl="1"/>
            <a:r>
              <a:rPr lang="fi-FI" dirty="0"/>
              <a:t>Havainnoi valitsemaasi oppilasta ja keskustele hänen kanssaan kurssin aikana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Arviointitehtävä</a:t>
            </a:r>
          </a:p>
          <a:p>
            <a:pPr lvl="1"/>
            <a:r>
              <a:rPr lang="fi-FI" dirty="0"/>
              <a:t>Ohjelomake </a:t>
            </a:r>
            <a:r>
              <a:rPr lang="fi-FI" dirty="0" err="1"/>
              <a:t>PedaNetissä</a:t>
            </a:r>
            <a:endParaRPr lang="fi-FI" dirty="0"/>
          </a:p>
          <a:p>
            <a:pPr lvl="1"/>
            <a:r>
              <a:rPr lang="fi-FI" dirty="0"/>
              <a:t>Sanallinen arviointipalaute sinulle osoitetuille oppilaille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Liikuntatapahtuma </a:t>
            </a:r>
          </a:p>
          <a:p>
            <a:pPr lvl="1"/>
            <a:r>
              <a:rPr lang="fi-FI" dirty="0"/>
              <a:t>Suunnitellaan ja toteutetaan yhdessä muun ryhmän kanssa Liikunnalla</a:t>
            </a:r>
          </a:p>
          <a:p>
            <a:pPr marL="0" indent="0">
              <a:buNone/>
            </a:pPr>
            <a:r>
              <a:rPr lang="fi-FI" dirty="0"/>
              <a:t>Kurssilla on 100% läsnäolopakko. Huomioi kuitenkin että </a:t>
            </a:r>
            <a:r>
              <a:rPr lang="fi-FI" b="1" dirty="0"/>
              <a:t>sairaana ei voi osallistua</a:t>
            </a:r>
            <a:r>
              <a:rPr lang="fi-FI" dirty="0"/>
              <a:t>. Ilmoita mikäli olet sairas.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117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DBD46B-7A41-958E-78BB-40D5DD09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Opetusharjoittelusta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C3532A-A9A2-3515-2EC3-B0BC0F8D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/>
              <a:t>Tunnit</a:t>
            </a:r>
          </a:p>
          <a:p>
            <a:pPr lvl="1"/>
            <a:r>
              <a:rPr lang="fi-FI" b="1" dirty="0"/>
              <a:t>Keskiviikkoisin klo 8.15–9.45</a:t>
            </a:r>
          </a:p>
          <a:p>
            <a:pPr lvl="1"/>
            <a:r>
              <a:rPr lang="fi-FI" dirty="0"/>
              <a:t>Harjoitteluun sisältyy lisäksi aina palautekeskustelu klo 10–11</a:t>
            </a:r>
          </a:p>
          <a:p>
            <a:pPr lvl="1"/>
            <a:r>
              <a:rPr lang="fi-FI" dirty="0"/>
              <a:t>Kokoontuminen koululla klo 8.00</a:t>
            </a:r>
          </a:p>
          <a:p>
            <a:pPr lvl="2"/>
            <a:r>
              <a:rPr lang="fi-FI" dirty="0"/>
              <a:t>Vastuuopettajat erityisesti ajoissa paikalle!</a:t>
            </a:r>
          </a:p>
          <a:p>
            <a:r>
              <a:rPr lang="fi-FI" b="1" dirty="0"/>
              <a:t>Tutustumiskerta</a:t>
            </a:r>
          </a:p>
          <a:p>
            <a:pPr lvl="1"/>
            <a:r>
              <a:rPr lang="fi-FI" b="1" dirty="0"/>
              <a:t>Keskiviikkona 10.9. klo 8.15–9.45</a:t>
            </a:r>
          </a:p>
          <a:p>
            <a:pPr lvl="1"/>
            <a:r>
              <a:rPr lang="fi-FI" b="1" dirty="0"/>
              <a:t>Harjoittelijat </a:t>
            </a:r>
            <a:r>
              <a:rPr lang="fi-FI" dirty="0"/>
              <a:t>vetävät tunnin alussa </a:t>
            </a:r>
            <a:r>
              <a:rPr lang="fi-FI" b="1" dirty="0"/>
              <a:t>tutustumisleikkejä </a:t>
            </a:r>
            <a:r>
              <a:rPr lang="fi-FI" dirty="0"/>
              <a:t>n. 30 min, jonka jälkeen luokan liikunnanopettaja jatkaa tunnin loppuun (ulkopalloilua)</a:t>
            </a:r>
          </a:p>
          <a:p>
            <a:pPr lvl="1"/>
            <a:r>
              <a:rPr lang="fi-FI" dirty="0"/>
              <a:t>Palautekeskustelu n. klo 10–11</a:t>
            </a:r>
          </a:p>
          <a:p>
            <a:r>
              <a:rPr lang="fi-FI" b="1" dirty="0"/>
              <a:t>Kahdeksan (8) varsinaista opetusharjoittelukertaa</a:t>
            </a:r>
          </a:p>
          <a:p>
            <a:pPr lvl="1"/>
            <a:r>
              <a:rPr lang="fi-FI" dirty="0"/>
              <a:t>Ensimmäinen 17.9.</a:t>
            </a:r>
          </a:p>
          <a:p>
            <a:r>
              <a:rPr lang="fi-FI" b="1" dirty="0"/>
              <a:t>Liikuntatapahtuma Liikunnalla </a:t>
            </a:r>
          </a:p>
          <a:p>
            <a:pPr lvl="1"/>
            <a:r>
              <a:rPr lang="fi-FI" dirty="0"/>
              <a:t>Keskiviikkona 26.11. klo 8–12</a:t>
            </a:r>
          </a:p>
        </p:txBody>
      </p:sp>
    </p:spTree>
    <p:extLst>
      <p:ext uri="{BB962C8B-B14F-4D97-AF65-F5344CB8AC3E}">
        <p14:creationId xmlns:p14="http://schemas.microsoft.com/office/powerpoint/2010/main" val="20913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FC0496-BD92-11E7-A52E-8E7F0237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Kummikoulu ja luokka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1DE282-6928-6A84-DF5B-EC311B7B2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Puistokadun päiväkotikoulu</a:t>
            </a:r>
          </a:p>
          <a:p>
            <a:pPr lvl="1"/>
            <a:r>
              <a:rPr lang="fi-FI" dirty="0"/>
              <a:t>Puistokatu 7-9, 40100 JYVÄSKYLÄ</a:t>
            </a:r>
          </a:p>
          <a:p>
            <a:r>
              <a:rPr lang="fi-FI" dirty="0"/>
              <a:t>Luokka 4A</a:t>
            </a:r>
          </a:p>
          <a:p>
            <a:pPr lvl="1"/>
            <a:r>
              <a:rPr lang="fi-FI" dirty="0"/>
              <a:t>21 oppilasta</a:t>
            </a:r>
          </a:p>
          <a:p>
            <a:pPr lvl="2"/>
            <a:r>
              <a:rPr lang="fi-FI" dirty="0"/>
              <a:t>Tasainen sukupuolijakauma</a:t>
            </a:r>
          </a:p>
          <a:p>
            <a:r>
              <a:rPr lang="fi-FI" dirty="0"/>
              <a:t>Luokan liikunnanopettaja: Karri </a:t>
            </a:r>
            <a:r>
              <a:rPr lang="fi-FI" dirty="0" err="1"/>
              <a:t>Leisimo</a:t>
            </a:r>
            <a:endParaRPr lang="fi-FI" dirty="0"/>
          </a:p>
          <a:p>
            <a:r>
              <a:rPr lang="fi-FI" dirty="0"/>
              <a:t>Karrin luonnehdinta luokasta</a:t>
            </a:r>
          </a:p>
          <a:p>
            <a:pPr lvl="1"/>
            <a:r>
              <a:rPr lang="fi-FI" dirty="0"/>
              <a:t>”Monen tasoisia liikkujia”</a:t>
            </a:r>
          </a:p>
          <a:p>
            <a:pPr lvl="1"/>
            <a:r>
              <a:rPr lang="fi-FI" dirty="0"/>
              <a:t>Kuusi (6) suomi toisena kielenä (S2) –oppilasta</a:t>
            </a:r>
          </a:p>
          <a:p>
            <a:pPr lvl="2"/>
            <a:r>
              <a:rPr lang="fi-FI" dirty="0"/>
              <a:t>”Pari tarvitsee kääntäjäsovellusta”</a:t>
            </a:r>
          </a:p>
          <a:p>
            <a:pPr lvl="2"/>
            <a:r>
              <a:rPr lang="fi-FI" dirty="0"/>
              <a:t>Lisätietoa: </a:t>
            </a:r>
            <a:r>
              <a:rPr lang="fi-FI" dirty="0">
                <a:hlinkClick r:id="rId2"/>
              </a:rPr>
              <a:t>https://www.oph.fi/fi/koulutus-ja-tutkinnot/suomi-toisena-kielena-ja-kirjallisuus-s2</a:t>
            </a:r>
            <a:r>
              <a:rPr lang="fi-FI" dirty="0"/>
              <a:t> 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35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10663</TotalTime>
  <Words>1464</Words>
  <Application>Microsoft Macintosh PowerPoint</Application>
  <PresentationFormat>Laajakuva</PresentationFormat>
  <Paragraphs>232</Paragraphs>
  <Slides>23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5" baseType="lpstr">
      <vt:lpstr>Aleo</vt:lpstr>
      <vt:lpstr>Arial</vt:lpstr>
      <vt:lpstr>Calibri</vt:lpstr>
      <vt:lpstr>Calibri Light</vt:lpstr>
      <vt:lpstr>Corbel</vt:lpstr>
      <vt:lpstr>Helvetica Neue</vt:lpstr>
      <vt:lpstr>Lato</vt:lpstr>
      <vt:lpstr>Symbol</vt:lpstr>
      <vt:lpstr>Tahoma</vt:lpstr>
      <vt:lpstr>Times New Roman</vt:lpstr>
      <vt:lpstr>Wingdings</vt:lpstr>
      <vt:lpstr>Office-teema</vt:lpstr>
      <vt:lpstr>Kummikoulu 2025 </vt:lpstr>
      <vt:lpstr>Perttu Laakso</vt:lpstr>
      <vt:lpstr>PowerPoint-esitys</vt:lpstr>
      <vt:lpstr>PowerPoint-esitys</vt:lpstr>
      <vt:lpstr>Tutustumista</vt:lpstr>
      <vt:lpstr>Kurssin sisältö ja tavoitteet (SISU)</vt:lpstr>
      <vt:lpstr>Tehtävät kurssisuorituksen saamiseksi</vt:lpstr>
      <vt:lpstr>Opetusharjoittelusta</vt:lpstr>
      <vt:lpstr>Kummikoulu ja luokka</vt:lpstr>
      <vt:lpstr>Tehtävät harjoittelukerroilla</vt:lpstr>
      <vt:lpstr>Opetuksen havainnoinnista Esimerkkejä havainnoitavista kohteista</vt:lpstr>
      <vt:lpstr>Oppilaantuntemustehtävä</vt:lpstr>
      <vt:lpstr> (kertausta Sannan dioista) Oppilaantuntemustehtävä + arviointi</vt:lpstr>
      <vt:lpstr>Kurssin tavoitteet itsellesi</vt:lpstr>
      <vt:lpstr>Oman opetuksen suunnittelu</vt:lpstr>
      <vt:lpstr>TuntisuunnitTELU</vt:lpstr>
      <vt:lpstr>(Kertausta Sannan dioista) Kaiken takana on ops…  -&gt; KOULUSSA opetuksen tulee PERUSTUA opetussuunnitelmaan</vt:lpstr>
      <vt:lpstr>Oman opetuksen suunnittelu</vt:lpstr>
      <vt:lpstr>PowerPoint-esitys</vt:lpstr>
      <vt:lpstr>OPPIMISEN ArvioinnILLA ON kaksi perustehtävää</vt:lpstr>
      <vt:lpstr>SUMMATIIVINEN ARVIOINTI NOSTAA ESIIN OSAAMISEN </vt:lpstr>
      <vt:lpstr>FORMATIIVINEN ARVIOINTI TUKEE OPPIMISPROSESSIA </vt:lpstr>
      <vt:lpstr>PARItehtävä formatiivisesta arvioinnista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Kummikoulu 2025 </dc:title>
  <dc:creator>Laakso, Perttu</dc:creator>
  <cp:lastModifiedBy>Laakso, Perttu</cp:lastModifiedBy>
  <cp:revision>45</cp:revision>
  <dcterms:created xsi:type="dcterms:W3CDTF">2025-08-28T06:22:43Z</dcterms:created>
  <dcterms:modified xsi:type="dcterms:W3CDTF">2025-09-04T16:05:59Z</dcterms:modified>
</cp:coreProperties>
</file>