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317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5936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9912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317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5936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ubTitle"/>
          </p:nvPr>
        </p:nvSpPr>
        <p:spPr>
          <a:xfrm>
            <a:off x="688320" y="570240"/>
            <a:ext cx="7755840" cy="488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3317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5936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/>
          </p:nvPr>
        </p:nvSpPr>
        <p:spPr>
          <a:xfrm>
            <a:off x="69912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/>
          </p:nvPr>
        </p:nvSpPr>
        <p:spPr>
          <a:xfrm>
            <a:off x="3317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/>
          </p:nvPr>
        </p:nvSpPr>
        <p:spPr>
          <a:xfrm>
            <a:off x="5936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88320" y="570240"/>
            <a:ext cx="7755840" cy="488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gradFill rotWithShape="0">
            <a:gsLst>
              <a:gs pos="0">
                <a:srgbClr val="ffffff">
                  <a:alpha val="11372"/>
                </a:srgbClr>
              </a:gs>
              <a:gs pos="100000">
                <a:srgbClr val="d1ca75">
                  <a:alpha val="23137"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Muokkaa tekstin perustyylejä napsauttamalla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lvl="1" marL="777240" indent="-365760">
              <a:lnSpc>
                <a:spcPct val="100000"/>
              </a:lnSpc>
              <a:spcBef>
                <a:spcPts val="439"/>
              </a:spcBef>
              <a:buClr>
                <a:srgbClr val="873624"/>
              </a:buClr>
              <a:buFont typeface="Wingdings" charset="2"/>
              <a:buChar char=""/>
            </a:pPr>
            <a:r>
              <a:rPr b="0" lang="fi-FI" sz="2200" spc="-1" strike="noStrike">
                <a:solidFill>
                  <a:srgbClr val="262626"/>
                </a:solidFill>
                <a:latin typeface="Book Antiqua"/>
              </a:rPr>
              <a:t>toinen taso</a:t>
            </a:r>
            <a:endParaRPr b="0" lang="fi-FI" sz="2200" spc="-1" strike="noStrike">
              <a:solidFill>
                <a:srgbClr val="262626"/>
              </a:solidFill>
              <a:latin typeface="Book Antiqua"/>
            </a:endParaRPr>
          </a:p>
          <a:p>
            <a:pPr lvl="2" marL="1143000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000" spc="-1" strike="noStrike">
                <a:solidFill>
                  <a:srgbClr val="262626"/>
                </a:solidFill>
                <a:latin typeface="Book Antiqua"/>
              </a:rPr>
              <a:t>kolmas taso</a:t>
            </a:r>
            <a:endParaRPr b="0" lang="fi-FI" sz="2000" spc="-1" strike="noStrike">
              <a:solidFill>
                <a:srgbClr val="262626"/>
              </a:solidFill>
              <a:latin typeface="Book Antiqua"/>
            </a:endParaRPr>
          </a:p>
          <a:p>
            <a:pPr lvl="3" marL="1508760" indent="-32004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neljäs taso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lvl="4" marL="1828800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600" spc="-1" strike="noStrike">
                <a:solidFill>
                  <a:srgbClr val="262626"/>
                </a:solidFill>
                <a:latin typeface="Book Antiqua"/>
              </a:rPr>
              <a:t>viides taso</a:t>
            </a:r>
            <a:endParaRPr b="0" lang="fi-FI" sz="16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36036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9749C613-FE08-466B-8F8F-050BED1F971E}" type="datetime">
              <a:rPr b="0" lang="fi-FI" sz="1200" spc="-1" strike="noStrike">
                <a:solidFill>
                  <a:srgbClr val="895d1d"/>
                </a:solidFill>
                <a:latin typeface="Book Antiqua"/>
              </a:rPr>
              <a:t>11.3.2022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1614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63912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D63EBE72-A6A2-4B0E-8D8E-4279E4B20AD4}" type="slidenum">
              <a:rPr b="0" lang="fi-FI" sz="1200" spc="-1" strike="noStrike">
                <a:solidFill>
                  <a:srgbClr val="895d1d"/>
                </a:solidFill>
                <a:latin typeface="Book Antiqua"/>
              </a:rPr>
              <a:t>&lt;numero&gt;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5400" spc="-1" strike="noStrike">
                <a:solidFill>
                  <a:srgbClr val="895d1d"/>
                </a:solidFill>
                <a:latin typeface="Book Antiqua"/>
              </a:rPr>
              <a:t>Muokkaa perustyyl. napsautt.</a:t>
            </a:r>
            <a:endParaRPr b="0" lang="fi-FI" sz="5400" spc="-1" strike="noStrike">
              <a:solidFill>
                <a:srgbClr val="000000"/>
              </a:solidFill>
              <a:latin typeface="Book Antiqua"/>
            </a:endParaRPr>
          </a:p>
        </p:txBody>
      </p:sp>
      <p:grpSp>
        <p:nvGrpSpPr>
          <p:cNvPr id="6" name="Group 11"/>
          <p:cNvGrpSpPr/>
          <p:nvPr/>
        </p:nvGrpSpPr>
        <p:grpSpPr>
          <a:xfrm>
            <a:off x="1172520" y="1392120"/>
            <a:ext cx="6779160" cy="913320"/>
            <a:chOff x="1172520" y="1392120"/>
            <a:chExt cx="6779160" cy="913320"/>
          </a:xfrm>
        </p:grpSpPr>
        <p:sp>
          <p:nvSpPr>
            <p:cNvPr id="7" name="TextBox 12"/>
            <p:cNvSpPr/>
            <p:nvPr/>
          </p:nvSpPr>
          <p:spPr>
            <a:xfrm>
              <a:off x="4152240" y="1392120"/>
              <a:ext cx="866880" cy="91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0" lang="en-US" sz="5400" spc="-1" strike="noStrike">
                  <a:solidFill>
                    <a:srgbClr val="dba455"/>
                  </a:solidFill>
                  <a:latin typeface="Wingdings"/>
                </a:rPr>
                <a:t></a:t>
              </a:r>
              <a:endParaRPr b="0" lang="fi-FI" sz="5400" spc="-1" strike="noStrike">
                <a:latin typeface="Arial"/>
              </a:endParaRPr>
            </a:p>
          </p:txBody>
        </p:sp>
        <p:sp>
          <p:nvSpPr>
            <p:cNvPr id="8" name="Straight Connector 13"/>
            <p:cNvSpPr/>
            <p:nvPr/>
          </p:nvSpPr>
          <p:spPr>
            <a:xfrm flipH="1" flipV="1">
              <a:off x="1172520" y="1936080"/>
              <a:ext cx="3119760" cy="180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9" name="Straight Connector 14"/>
            <p:cNvSpPr/>
            <p:nvPr/>
          </p:nvSpPr>
          <p:spPr>
            <a:xfrm flipH="1" flipV="1">
              <a:off x="4831920" y="1933200"/>
              <a:ext cx="3119760" cy="144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gradFill rotWithShape="0">
            <a:gsLst>
              <a:gs pos="0">
                <a:srgbClr val="ffffff">
                  <a:alpha val="11372"/>
                </a:srgbClr>
              </a:gs>
              <a:gs pos="100000">
                <a:srgbClr val="d1ca75">
                  <a:alpha val="23137"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5400" spc="-1" strike="noStrike">
                <a:solidFill>
                  <a:srgbClr val="895d1d"/>
                </a:solidFill>
                <a:latin typeface="Book Antiqua"/>
              </a:rPr>
              <a:t>Muokkaa perustyyl. napsautt.</a:t>
            </a:r>
            <a:endParaRPr b="0" lang="fi-FI" sz="54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051560" y="2240280"/>
            <a:ext cx="3441960" cy="6580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895d1d"/>
                </a:solidFill>
                <a:latin typeface="Book Antiqua"/>
              </a:rPr>
              <a:t>Muokkaa tekstin perustyylejä napsauttamalla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88320" y="2947680"/>
            <a:ext cx="3803400" cy="317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Muokkaa tekstin perustyylejä napsauttamalla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lvl="1" marL="777240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"/>
            </a:pPr>
            <a:r>
              <a:rPr b="0" lang="fi-FI" sz="2000" spc="-1" strike="noStrike">
                <a:solidFill>
                  <a:srgbClr val="262626"/>
                </a:solidFill>
                <a:latin typeface="Book Antiqua"/>
              </a:rPr>
              <a:t>toinen taso</a:t>
            </a:r>
            <a:endParaRPr b="0" lang="fi-FI" sz="2000" spc="-1" strike="noStrike">
              <a:solidFill>
                <a:srgbClr val="262626"/>
              </a:solidFill>
              <a:latin typeface="Book Antiqua"/>
            </a:endParaRPr>
          </a:p>
          <a:p>
            <a:pPr lvl="2" marL="114300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kolmas taso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lvl="3" marL="1508760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600" spc="-1" strike="noStrike">
                <a:solidFill>
                  <a:srgbClr val="262626"/>
                </a:solidFill>
                <a:latin typeface="Book Antiqua"/>
              </a:rPr>
              <a:t>neljäs taso</a:t>
            </a:r>
            <a:endParaRPr b="0" lang="fi-FI" sz="1600" spc="-1" strike="noStrike">
              <a:solidFill>
                <a:srgbClr val="262626"/>
              </a:solidFill>
              <a:latin typeface="Book Antiqua"/>
            </a:endParaRPr>
          </a:p>
          <a:p>
            <a:pPr lvl="4" marL="1828800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600" spc="-1" strike="noStrike">
                <a:solidFill>
                  <a:srgbClr val="262626"/>
                </a:solidFill>
                <a:latin typeface="Book Antiqua"/>
              </a:rPr>
              <a:t>viides taso</a:t>
            </a:r>
            <a:endParaRPr b="0" lang="fi-FI" sz="16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002200" y="2240280"/>
            <a:ext cx="3447000" cy="6580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895d1d"/>
                </a:solidFill>
                <a:latin typeface="Book Antiqua"/>
              </a:rPr>
              <a:t>Muokkaa tekstin perustyylejä napsauttamalla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645080" y="2944440"/>
            <a:ext cx="3799440" cy="317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Muokkaa tekstin perustyylejä napsauttamalla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lvl="1" marL="777240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"/>
            </a:pPr>
            <a:r>
              <a:rPr b="0" lang="fi-FI" sz="2000" spc="-1" strike="noStrike">
                <a:solidFill>
                  <a:srgbClr val="262626"/>
                </a:solidFill>
                <a:latin typeface="Book Antiqua"/>
              </a:rPr>
              <a:t>toinen taso</a:t>
            </a:r>
            <a:endParaRPr b="0" lang="fi-FI" sz="2000" spc="-1" strike="noStrike">
              <a:solidFill>
                <a:srgbClr val="262626"/>
              </a:solidFill>
              <a:latin typeface="Book Antiqua"/>
            </a:endParaRPr>
          </a:p>
          <a:p>
            <a:pPr lvl="2" marL="114300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kolmas taso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lvl="3" marL="1508760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600" spc="-1" strike="noStrike">
                <a:solidFill>
                  <a:srgbClr val="262626"/>
                </a:solidFill>
                <a:latin typeface="Book Antiqua"/>
              </a:rPr>
              <a:t>neljäs taso</a:t>
            </a:r>
            <a:endParaRPr b="0" lang="fi-FI" sz="1600" spc="-1" strike="noStrike">
              <a:solidFill>
                <a:srgbClr val="262626"/>
              </a:solidFill>
              <a:latin typeface="Book Antiqua"/>
            </a:endParaRPr>
          </a:p>
          <a:p>
            <a:pPr lvl="4" marL="1828800" indent="-320040">
              <a:lnSpc>
                <a:spcPct val="100000"/>
              </a:lnSpc>
              <a:spcBef>
                <a:spcPts val="32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600" spc="-1" strike="noStrike">
                <a:solidFill>
                  <a:srgbClr val="262626"/>
                </a:solidFill>
                <a:latin typeface="Book Antiqua"/>
              </a:rPr>
              <a:t>viides taso</a:t>
            </a:r>
            <a:endParaRPr b="0" lang="fi-FI" sz="16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dt"/>
          </p:nvPr>
        </p:nvSpPr>
        <p:spPr>
          <a:xfrm>
            <a:off x="36036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B1F8BE5A-5C2C-4AB4-BB63-C8E9762BEC50}" type="datetime">
              <a:rPr b="0" lang="fi-FI" sz="1200" spc="-1" strike="noStrike">
                <a:solidFill>
                  <a:srgbClr val="895d1d"/>
                </a:solidFill>
                <a:latin typeface="Book Antiqua"/>
              </a:rPr>
              <a:t>11.3.2022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ftr"/>
          </p:nvPr>
        </p:nvSpPr>
        <p:spPr>
          <a:xfrm>
            <a:off x="3124080" y="61614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sldNum"/>
          </p:nvPr>
        </p:nvSpPr>
        <p:spPr>
          <a:xfrm>
            <a:off x="663912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57475C7A-1E42-4235-9A9F-95A814C97226}" type="slidenum">
              <a:rPr b="0" lang="fi-FI" sz="1200" spc="-1" strike="noStrike">
                <a:solidFill>
                  <a:srgbClr val="895d1d"/>
                </a:solidFill>
                <a:latin typeface="Book Antiqua"/>
              </a:rPr>
              <a:t>&lt;numero&gt;</a:t>
            </a:fld>
            <a:endParaRPr b="0" lang="fi-FI" sz="1200" spc="-1" strike="noStrike">
              <a:latin typeface="Times New Roman"/>
            </a:endParaRPr>
          </a:p>
        </p:txBody>
      </p:sp>
      <p:grpSp>
        <p:nvGrpSpPr>
          <p:cNvPr id="55" name="Group 13"/>
          <p:cNvGrpSpPr/>
          <p:nvPr/>
        </p:nvGrpSpPr>
        <p:grpSpPr>
          <a:xfrm>
            <a:off x="1172520" y="1392120"/>
            <a:ext cx="6779160" cy="913320"/>
            <a:chOff x="1172520" y="1392120"/>
            <a:chExt cx="6779160" cy="913320"/>
          </a:xfrm>
        </p:grpSpPr>
        <p:sp>
          <p:nvSpPr>
            <p:cNvPr id="56" name="TextBox 15"/>
            <p:cNvSpPr/>
            <p:nvPr/>
          </p:nvSpPr>
          <p:spPr>
            <a:xfrm>
              <a:off x="4152240" y="1392120"/>
              <a:ext cx="866880" cy="91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0" lang="en-US" sz="5400" spc="-1" strike="noStrike">
                  <a:solidFill>
                    <a:srgbClr val="dba455"/>
                  </a:solidFill>
                  <a:latin typeface="Wingdings"/>
                </a:rPr>
                <a:t></a:t>
              </a:r>
              <a:endParaRPr b="0" lang="fi-FI" sz="5400" spc="-1" strike="noStrike">
                <a:latin typeface="Arial"/>
              </a:endParaRPr>
            </a:p>
          </p:txBody>
        </p:sp>
        <p:sp>
          <p:nvSpPr>
            <p:cNvPr id="57" name="Straight Connector 16"/>
            <p:cNvSpPr/>
            <p:nvPr/>
          </p:nvSpPr>
          <p:spPr>
            <a:xfrm flipH="1" flipV="1">
              <a:off x="1172520" y="1936080"/>
              <a:ext cx="3119760" cy="180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8" name="Straight Connector 17"/>
            <p:cNvSpPr/>
            <p:nvPr/>
          </p:nvSpPr>
          <p:spPr>
            <a:xfrm flipH="1" flipV="1">
              <a:off x="4831920" y="1933200"/>
              <a:ext cx="3119760" cy="1440"/>
            </a:xfrm>
            <a:prstGeom prst="line">
              <a:avLst/>
            </a:prstGeom>
            <a:ln>
              <a:solidFill>
                <a:srgbClr val="895d1d">
                  <a:lumMod val="60000"/>
                  <a:lumOff val="40000"/>
                </a:srgb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/>
          </p:nvPr>
        </p:nvSpPr>
        <p:spPr>
          <a:xfrm>
            <a:off x="683640" y="2061000"/>
            <a:ext cx="7760880" cy="432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Venäjä aloitti sortotoimet uudelleen, kun sisäiset levottomuudet saatiin rauhoittumaan ja Venäjän ulkopoliittinen asema vahvistui (liitto Ranskan ja Iso-Britannian kanssa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1908 Suomen asiain uusi esittelyjärjestys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1910 yleisvaltakunnallinen lainsäädäntö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1912 yhdenvertaisuuslaki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1914 julkisuuteen täydellinen Suomen venäläistämisohjelma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Ensimmäisen maailmansodan takia toteutus keskeytyi, Suomi sotatilaan 1.8.1914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title"/>
          </p:nvPr>
        </p:nvSpPr>
        <p:spPr>
          <a:xfrm>
            <a:off x="683640" y="5486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5400" spc="-1" strike="noStrike" u="sng">
                <a:solidFill>
                  <a:srgbClr val="895d1d"/>
                </a:solidFill>
                <a:uFillTx/>
                <a:latin typeface="Book Antiqua"/>
              </a:rPr>
              <a:t>Toinen sortokausi 1908-1914</a:t>
            </a:r>
            <a:endParaRPr b="0" lang="fi-FI" sz="54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4400" spc="-1" strike="noStrike" u="sng">
                <a:solidFill>
                  <a:srgbClr val="895d1d"/>
                </a:solidFill>
                <a:uFillTx/>
                <a:latin typeface="Book Antiqua"/>
              </a:rPr>
              <a:t>Venäjän vallankumousten vaikutukset Suomessa</a:t>
            </a:r>
            <a:endParaRPr b="0" lang="fi-FI" sz="44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1043640" y="2061000"/>
            <a:ext cx="3449880" cy="503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 u="sng">
                <a:solidFill>
                  <a:srgbClr val="895d1d"/>
                </a:solidFill>
                <a:uFillTx/>
                <a:latin typeface="Book Antiqua"/>
              </a:rPr>
              <a:t>Venäjä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88320" y="2947680"/>
            <a:ext cx="3803400" cy="317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760">
              <a:lnSpc>
                <a:spcPct val="100000"/>
              </a:lnSpc>
              <a:spcBef>
                <a:spcPts val="40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000" spc="-1" strike="noStrike">
                <a:solidFill>
                  <a:srgbClr val="262626"/>
                </a:solidFill>
                <a:latin typeface="Book Antiqua"/>
              </a:rPr>
              <a:t>Helmikuun vallankumous 1917</a:t>
            </a:r>
            <a:endParaRPr b="0" lang="fi-FI" sz="20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fi-FI" sz="2000" spc="-1" strike="noStrike">
                <a:solidFill>
                  <a:srgbClr val="262626"/>
                </a:solidFill>
                <a:latin typeface="Book Antiqua"/>
              </a:rPr>
              <a:t>     </a:t>
            </a:r>
            <a:r>
              <a:rPr b="0" lang="fi-FI" sz="2000" spc="-1" strike="noStrike">
                <a:solidFill>
                  <a:srgbClr val="262626"/>
                </a:solidFill>
                <a:latin typeface="Book Antiqua"/>
              </a:rPr>
              <a:t>-&gt; väliaikainen hallitus</a:t>
            </a:r>
            <a:endParaRPr b="0" lang="fi-FI" sz="20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5004000" y="2133000"/>
            <a:ext cx="3445200" cy="431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000"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 u="sng">
                <a:solidFill>
                  <a:srgbClr val="895d1d"/>
                </a:solidFill>
                <a:uFillTx/>
                <a:latin typeface="Book Antiqua"/>
              </a:rPr>
              <a:t>Suomi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/>
          </p:nvPr>
        </p:nvSpPr>
        <p:spPr>
          <a:xfrm>
            <a:off x="4572000" y="2565000"/>
            <a:ext cx="3872520" cy="396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68000"/>
          </a:bodyPr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Kuka käyttää korkeinta valtaa Suomessa?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SDP: eduskunta, jossa heillä oli 103 edustajaa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     </a:t>
            </a: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-&gt; valtalaki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     </a:t>
            </a: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-&gt; väliaikainen hallitus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          </a:t>
            </a: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hajotti eduskunnan 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          </a:t>
            </a: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porvariston tuella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Vaalit lokak. 1917, joissa SDP menetti yksinkertaisen enemmistönsä. Valtalain raukeaminen synnytti suurta katkeruutta SDP:n kannattajissa, koska porvarit liittoutuivat venäläisten kanssa estääkseen vasemmiston valtaanpääsyn.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4400" spc="-1" strike="noStrike">
                <a:solidFill>
                  <a:srgbClr val="895d1d"/>
                </a:solidFill>
                <a:latin typeface="Book Antiqua"/>
              </a:rPr>
              <a:t>Venäjän vallankumousten vaikutukset Suomessa</a:t>
            </a:r>
            <a:endParaRPr b="0" lang="fi-FI" sz="44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187640" y="1917000"/>
            <a:ext cx="3312000" cy="431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000"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 u="sng">
                <a:solidFill>
                  <a:srgbClr val="895d1d"/>
                </a:solidFill>
                <a:uFillTx/>
                <a:latin typeface="Book Antiqua"/>
              </a:rPr>
              <a:t>Venäjä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755640" y="2421000"/>
            <a:ext cx="3736440" cy="3627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marL="118872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Lokakuun vallankumous 1917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 </a:t>
            </a: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-&gt; bolsevikit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31.12. bolsevikkihallitus 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julisti Suomen 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itsenäiseksi.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5004000" y="1845000"/>
            <a:ext cx="3447000" cy="431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000"/>
          </a:bodyPr>
          <a:p>
            <a:pPr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 u="sng">
                <a:solidFill>
                  <a:srgbClr val="895d1d"/>
                </a:solidFill>
                <a:uFillTx/>
                <a:latin typeface="Book Antiqua"/>
              </a:rPr>
              <a:t>Suomi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4716000" y="2349000"/>
            <a:ext cx="3655440" cy="3744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Porvarit: on itsenäistyttävä heti, jotta vallankumous ei leviä Suomeen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SDP: itsenäistymisestä on neuvoteltava Leninin kanssa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Eduskunta julistautuu korkeimman vallan käyttäjäksi Suomessa 15.11.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Porvarillinen itsenäisyyssenaatti 27.11. 1917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4.12. itsenäisyysjulistus eduskunnan käsiteltäväksi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760">
              <a:lnSpc>
                <a:spcPct val="100000"/>
              </a:lnSpc>
              <a:spcBef>
                <a:spcPts val="360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6.12. eduskunta julisti Suomen itsenäiseksi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/>
          </p:nvPr>
        </p:nvSpPr>
        <p:spPr>
          <a:xfrm>
            <a:off x="683640" y="2277000"/>
            <a:ext cx="7760880" cy="4137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457200" indent="-4572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AutoNum type="arabicPeriod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Pohdi syitä siihen, miksi Neuvosto-Venäjä tunnusti Suomen itsenäisyyden.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457200" indent="-4572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AutoNum type="arabicPeriod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Etsi perusteluja väitteelle: ”Ensimmäinen maailmansota ja Venäjän vallankumous mahdollistivat Suomen itsenäisyyden”.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457200" indent="-4572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AutoNum type="arabicPeriod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Itsenäinen Suomi syntyi yhteiskunnallisesti vaikeissa oloissa. Millaiset asiat kärjistivät ilmapiiriä?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</a:pP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title"/>
          </p:nvPr>
        </p:nvSpPr>
        <p:spPr>
          <a:xfrm>
            <a:off x="1115640" y="332640"/>
            <a:ext cx="7755840" cy="129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4400" spc="-1" strike="noStrike" u="sng">
                <a:solidFill>
                  <a:srgbClr val="895d1d"/>
                </a:solidFill>
                <a:uFillTx/>
                <a:latin typeface="Book Antiqua"/>
              </a:rPr>
              <a:t>Tehtäviä kpl.6.</a:t>
            </a:r>
            <a:br/>
            <a:r>
              <a:rPr b="0" lang="fi-FI" sz="4400" spc="-1" strike="noStrike" u="sng">
                <a:solidFill>
                  <a:srgbClr val="895d1d"/>
                </a:solidFill>
                <a:uFillTx/>
                <a:latin typeface="Book Antiqua"/>
              </a:rPr>
              <a:t> Suomi itsenäistyy</a:t>
            </a:r>
            <a:endParaRPr b="0" lang="fi-FI" sz="44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43</TotalTime>
  <Application>LibreOffice/7.2.5.2$Windows_X86_64 LibreOffice_project/499f9727c189e6ef3471021d6132d4c694f357e5</Application>
  <AppVersion>15.0000</AppVersion>
  <Words>217</Words>
  <Paragraphs>41</Paragraphs>
  <Company>Your Company Name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2018-01-18T11:20:05Z</dcterms:created>
  <dc:creator>Your User Name</dc:creator>
  <dc:description/>
  <dc:language>fi-FI</dc:language>
  <cp:lastModifiedBy>Your User Name</cp:lastModifiedBy>
  <dcterms:modified xsi:type="dcterms:W3CDTF">2018-01-18T12:03:21Z</dcterms:modified>
  <cp:revision>13</cp:revision>
  <dc:subject/>
  <dc:title>Toinen sortokausi 1908-1914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Näytössä katseltava diaesitys (4:3)</vt:lpwstr>
  </property>
  <property fmtid="{D5CDD505-2E9C-101B-9397-08002B2CF9AE}" pid="3" name="Slides">
    <vt:i4>4</vt:i4>
  </property>
</Properties>
</file>