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5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5" r:id="rId19"/>
    <p:sldId id="297" r:id="rId20"/>
    <p:sldId id="298" r:id="rId21"/>
    <p:sldId id="299" r:id="rId22"/>
    <p:sldId id="300" r:id="rId23"/>
    <p:sldId id="301" r:id="rId24"/>
    <p:sldId id="302" r:id="rId25"/>
    <p:sldId id="303" r:id="rId26"/>
    <p:sldId id="304" r:id="rId27"/>
    <p:sldId id="305" r:id="rId28"/>
    <p:sldId id="306" r:id="rId29"/>
    <p:sldId id="307" r:id="rId30"/>
    <p:sldId id="308" r:id="rId31"/>
    <p:sldId id="309" r:id="rId32"/>
    <p:sldId id="310" r:id="rId33"/>
    <p:sldId id="311" r:id="rId34"/>
    <p:sldId id="312" r:id="rId35"/>
    <p:sldId id="313" r:id="rId36"/>
    <p:sldId id="314" r:id="rId37"/>
    <p:sldId id="273" r:id="rId38"/>
    <p:sldId id="276" r:id="rId39"/>
    <p:sldId id="274" r:id="rId40"/>
    <p:sldId id="277" r:id="rId41"/>
    <p:sldId id="278" r:id="rId42"/>
    <p:sldId id="279" r:id="rId43"/>
    <p:sldId id="280" r:id="rId44"/>
    <p:sldId id="281" r:id="rId45"/>
    <p:sldId id="282" r:id="rId46"/>
    <p:sldId id="283" r:id="rId47"/>
    <p:sldId id="284" r:id="rId48"/>
    <p:sldId id="285" r:id="rId49"/>
    <p:sldId id="286" r:id="rId50"/>
    <p:sldId id="287" r:id="rId51"/>
    <p:sldId id="288" r:id="rId52"/>
    <p:sldId id="289" r:id="rId53"/>
    <p:sldId id="290" r:id="rId54"/>
    <p:sldId id="291" r:id="rId55"/>
    <p:sldId id="292" r:id="rId5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EA8A425-40D9-47B0-BC42-EAC2FD275A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6093983-2860-48E4-B35A-DF0725E341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78D09F6-34BF-41C8-9ABA-8C6784380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E91E-504B-4D82-9931-145135E1EB71}" type="datetimeFigureOut">
              <a:rPr lang="fi-FI" smtClean="0"/>
              <a:t>12.11.2021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3501258-ECBC-4BA1-B592-7887F81B7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06EE17-B597-497B-95D3-68D17D2AB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14D33-685B-4ECC-9242-A1D50EF0B7E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57730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B0961C2-D1E8-49EC-8C38-83A238CBB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B894488D-A66D-4EDD-8D27-7908C0F487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BA71213-54B6-4389-B865-88A566AD4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E91E-504B-4D82-9931-145135E1EB71}" type="datetimeFigureOut">
              <a:rPr lang="fi-FI" smtClean="0"/>
              <a:t>12.11.2021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8498542-6B66-44FB-9935-7518E45C4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C7791D0-D558-41A3-B516-10E4C831F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14D33-685B-4ECC-9242-A1D50EF0B7E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08619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256ADA59-9C91-4CCA-B411-3FA8D9EFC9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68E32E2B-FCDA-4C89-BB2D-86FF35D4E5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C92DB37-190A-4EDF-96B9-842838CEB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E91E-504B-4D82-9931-145135E1EB71}" type="datetimeFigureOut">
              <a:rPr lang="fi-FI" smtClean="0"/>
              <a:t>12.11.2021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2142C64-F51A-486A-BC26-8E5AB4D1D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C416CC5-3611-4CB3-9A73-4360DBBDC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14D33-685B-4ECC-9242-A1D50EF0B7E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74721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8072B6E-CBEC-40E2-921B-BD29264F3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888C157-5694-4729-99DE-AC4B1D6BFD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3751896-F064-4591-99AF-394D14CE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E91E-504B-4D82-9931-145135E1EB71}" type="datetimeFigureOut">
              <a:rPr lang="fi-FI" smtClean="0"/>
              <a:t>12.11.2021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1429EBB-C07C-4C2A-8253-18EB08BB0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746A341-1F9F-4317-8639-0D73284E5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14D33-685B-4ECC-9242-A1D50EF0B7E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76602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CA06A3B-9CDF-4C48-83B7-695E92405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372EF3B-2AB6-4BC4-8A44-67EBE6293E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B687F68-5665-4F66-BC69-4207E5BDA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E91E-504B-4D82-9931-145135E1EB71}" type="datetimeFigureOut">
              <a:rPr lang="fi-FI" smtClean="0"/>
              <a:t>12.11.2021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593F750-3FCF-42C1-8285-3C6BF0DB6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3A1E2B1-6456-4219-A811-8D7480894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14D33-685B-4ECC-9242-A1D50EF0B7E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4966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33BBB66-7928-4741-BABF-F30900A97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FA283AE-5837-44F6-9050-EAC8C0D40E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77C8D6F-3050-44E8-AF11-F08BCCA14C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315CDEC-D223-430C-9DE2-BC88AB9C6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E91E-504B-4D82-9931-145135E1EB71}" type="datetimeFigureOut">
              <a:rPr lang="fi-FI" smtClean="0"/>
              <a:t>12.11.2021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F567760-2CC2-4F0A-9B34-CD3D72402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1376C92-A281-40A4-A96C-E6AAA57A6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14D33-685B-4ECC-9242-A1D50EF0B7E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85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40C6D3D-2DD3-414A-8AC5-E075C5612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02D9AD8-B7C7-40FB-B0E1-C85C39AC07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80C743-39D7-40D7-9E55-6085CF0726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7C3B3D20-B1B4-49FA-AD70-08F0229306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377ED0AA-4D40-4EB7-B6F1-ED484D44BA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2BCC0623-6759-47E2-8792-A344B40C9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E91E-504B-4D82-9931-145135E1EB71}" type="datetimeFigureOut">
              <a:rPr lang="fi-FI" smtClean="0"/>
              <a:t>12.11.2021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4B817514-8900-4D71-94D6-962D6F219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20DF2CB-B7D3-48D6-B37A-F37FAFE87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14D33-685B-4ECC-9242-A1D50EF0B7E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2050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8DBB933-6B03-4E46-8537-A8B1A40B4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95C26FEB-0132-421D-8563-87CF2DE82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E91E-504B-4D82-9931-145135E1EB71}" type="datetimeFigureOut">
              <a:rPr lang="fi-FI" smtClean="0"/>
              <a:t>12.11.2021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58F0622-174A-4EF3-A0EC-4576BF98F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07FB8FB-E76C-4304-A3D7-B728DD1EB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14D33-685B-4ECC-9242-A1D50EF0B7E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7313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919F27B2-C0E3-450B-925F-4EC97FA73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E91E-504B-4D82-9931-145135E1EB71}" type="datetimeFigureOut">
              <a:rPr lang="fi-FI" smtClean="0"/>
              <a:t>12.11.2021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FF1F522-325C-4A79-A323-A8CDD3ADC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4600D5B-32ED-417C-A878-F63C4884B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14D33-685B-4ECC-9242-A1D50EF0B7E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95206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2E0C9F0-839B-44EC-9D78-A85343DAD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FC1C302-BF5A-4FE8-A48D-039061869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11FC303-FFC0-43CB-863D-4831840051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5860489-4902-43F8-8216-4468CC0EA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E91E-504B-4D82-9931-145135E1EB71}" type="datetimeFigureOut">
              <a:rPr lang="fi-FI" smtClean="0"/>
              <a:t>12.11.2021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87CA72A-CEA5-4017-B3C0-5368DF06B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89E15D3-7B59-4978-8427-F18AC7C34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14D33-685B-4ECC-9242-A1D50EF0B7E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40120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A3B0847-9FAE-45EF-A313-5BE0A2ED7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67FE7B52-6B55-43CB-BFBA-BAA36C4E8D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1EB5461-7502-473B-B967-1E542695FF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DF3485E-5B91-4E24-BE6D-7504C62DB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E91E-504B-4D82-9931-145135E1EB71}" type="datetimeFigureOut">
              <a:rPr lang="fi-FI" smtClean="0"/>
              <a:t>12.11.2021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6398A46-041A-4CAF-84EE-02BA0761A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1C03D8E-AACE-49FA-BD7D-55FD3E41E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14D33-685B-4ECC-9242-A1D50EF0B7E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0267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F84F2E7-9D64-448E-8C91-35C4A32C7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8FC7738-ECD4-47DA-8F2D-7DB50FAD6E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C530448-18BF-4521-8721-216A4D013F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2E91E-504B-4D82-9931-145135E1EB71}" type="datetimeFigureOut">
              <a:rPr lang="fi-FI" smtClean="0"/>
              <a:t>12.11.2021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4CB2DE8-D050-483F-8C8B-C2EA211664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49F7C2B-D902-4737-ACCD-150653F07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414D33-685B-4ECC-9242-A1D50EF0B7E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67236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20B98D9-1CE6-4129-BD22-B3A4B751EA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7762" y="640080"/>
            <a:ext cx="6251110" cy="3566160"/>
          </a:xfrm>
        </p:spPr>
        <p:txBody>
          <a:bodyPr anchor="b">
            <a:normAutofit/>
          </a:bodyPr>
          <a:lstStyle/>
          <a:p>
            <a:pPr algn="l"/>
            <a:r>
              <a:rPr lang="fi-FI" sz="5400"/>
              <a:t>KEHOLLINEN ILMAISU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D7A34C3-41BD-4517-831D-330720A26C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7760" y="4636008"/>
            <a:ext cx="6251111" cy="1572768"/>
          </a:xfrm>
        </p:spPr>
        <p:txBody>
          <a:bodyPr>
            <a:normAutofit/>
          </a:bodyPr>
          <a:lstStyle/>
          <a:p>
            <a:pPr algn="l"/>
            <a:r>
              <a:rPr lang="fi-FI" dirty="0"/>
              <a:t>Anni Jaloniemi</a:t>
            </a:r>
            <a:endParaRPr lang="fi-FI"/>
          </a:p>
        </p:txBody>
      </p:sp>
      <p:pic>
        <p:nvPicPr>
          <p:cNvPr id="1026" name="Picture 2" descr="Pikkutyttö, Tanssia, Vuoro, Pyörivä, Onnellinen, Ilo">
            <a:extLst>
              <a:ext uri="{FF2B5EF4-FFF2-40B4-BE49-F238E27FC236}">
                <a16:creationId xmlns:a16="http://schemas.microsoft.com/office/drawing/2014/main" id="{DB3E8C2D-6443-4A27-9F69-5D9FEE5361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709"/>
          <a:stretch/>
        </p:blipFill>
        <p:spPr bwMode="auto"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447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4" name="Rectangle 7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91C32A4-CD5D-4F81-9610-600B13902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fi-FI" sz="5400"/>
              <a:t>Mitä?</a:t>
            </a:r>
          </a:p>
        </p:txBody>
      </p:sp>
      <p:pic>
        <p:nvPicPr>
          <p:cNvPr id="5122" name="Picture 2" descr="Tanssi, Pikkutyttö, Pyörivä, Pyöritä">
            <a:extLst>
              <a:ext uri="{FF2B5EF4-FFF2-40B4-BE49-F238E27FC236}">
                <a16:creationId xmlns:a16="http://schemas.microsoft.com/office/drawing/2014/main" id="{39300F31-5DDC-4DFD-8D73-8326B111B3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" r="10755" b="2"/>
          <a:stretch/>
        </p:blipFill>
        <p:spPr bwMode="auto"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5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CA15775-CCE8-4F3B-A331-BB109D5DAA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/>
          </a:bodyPr>
          <a:lstStyle/>
          <a:p>
            <a:r>
              <a:rPr lang="fi-FI" sz="2000">
                <a:highlight>
                  <a:srgbClr val="FFFF00"/>
                </a:highlight>
              </a:rPr>
              <a:t>Leikin, luovan liikunnan ja tanssin kautta lapsi rakentaa terveyttä ja hyvinvointia monipuolisesti, itseohjautuvasti ja yhteisöllisesti.</a:t>
            </a:r>
          </a:p>
          <a:p>
            <a:r>
              <a:rPr lang="fi-FI" sz="2000"/>
              <a:t>Aikuisten ilmaisutavat toteutuvat mieluummin sanojen välityksellä, mutta lapselle kehon kieli on välitön tapa ilmaista tunnetiloja ja kokemuksia. </a:t>
            </a:r>
          </a:p>
          <a:p>
            <a:pPr lvl="1"/>
            <a:r>
              <a:rPr lang="fi-FI" sz="2000"/>
              <a:t>Kehon kieli on myös tärkeää lapsen ja aikuisen välisessä vuorovaikutuksessa. </a:t>
            </a:r>
          </a:p>
          <a:p>
            <a:r>
              <a:rPr lang="fi-FI" sz="2000"/>
              <a:t>Kehollisen ilmaisun ymmärtäminen on keskeinen taito kaikille kasvattajille, erityisesti varhaiskasvatuksen ammattilaisille. (Ruokonen, Rusanen, Välimäki 2009, 18.)</a:t>
            </a:r>
          </a:p>
        </p:txBody>
      </p:sp>
    </p:spTree>
    <p:extLst>
      <p:ext uri="{BB962C8B-B14F-4D97-AF65-F5344CB8AC3E}">
        <p14:creationId xmlns:p14="http://schemas.microsoft.com/office/powerpoint/2010/main" val="386699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D878B00-FC60-4BDF-9DE5-5EAA4E8AC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fi-FI" sz="5400"/>
              <a:t>Tanssi ilmaisun muotona</a:t>
            </a:r>
          </a:p>
        </p:txBody>
      </p:sp>
      <p:pic>
        <p:nvPicPr>
          <p:cNvPr id="6146" name="Picture 2" descr="Ihmisen, Lapsi, Tyttö, Päähine, Kasvot">
            <a:extLst>
              <a:ext uri="{FF2B5EF4-FFF2-40B4-BE49-F238E27FC236}">
                <a16:creationId xmlns:a16="http://schemas.microsoft.com/office/drawing/2014/main" id="{4F4D6C61-3519-454B-BFC3-53F8D31B65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91" r="25664" b="-2"/>
          <a:stretch/>
        </p:blipFill>
        <p:spPr bwMode="auto"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61AFFC9-B309-4F18-B849-CCB3BE112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/>
          </a:bodyPr>
          <a:lstStyle/>
          <a:p>
            <a:r>
              <a:rPr lang="fi-FI" sz="1900"/>
              <a:t>Tanssi on toimintaa, joka saattaa ihmiset yhteen toistensa ja ympäristön kanssa.</a:t>
            </a:r>
          </a:p>
          <a:p>
            <a:r>
              <a:rPr lang="fi-FI" sz="1900"/>
              <a:t>Tanssi on kuulunut elämän ja vuodenajan rytmiin</a:t>
            </a:r>
          </a:p>
          <a:p>
            <a:pPr lvl="1"/>
            <a:r>
              <a:rPr lang="fi-FI" sz="1900"/>
              <a:t>Ihminen on tanssinut saadakseen eläimien voimia tai yhteyden jumalaan sekä yhteyden jumalaan.</a:t>
            </a:r>
          </a:p>
          <a:p>
            <a:pPr lvl="1"/>
            <a:r>
              <a:rPr lang="fi-FI" sz="1900"/>
              <a:t>Ihminen on siis tanssin avulla selvittänyt olemassaolonsa tarkoitusta.</a:t>
            </a:r>
          </a:p>
          <a:p>
            <a:r>
              <a:rPr lang="fi-FI" sz="1900"/>
              <a:t>Tanssit ovat olleet aikakauden ja kulttuurin heijastusta</a:t>
            </a:r>
          </a:p>
          <a:p>
            <a:pPr lvl="1"/>
            <a:r>
              <a:rPr lang="fi-FI" sz="1900"/>
              <a:t>Miten tanssitaan, miten on tanssittu, ketkä ovat tanssineet, mitä tanssista on ajateltu? Roolit!</a:t>
            </a:r>
          </a:p>
          <a:p>
            <a:pPr lvl="1"/>
            <a:r>
              <a:rPr lang="fi-FI" sz="1900"/>
              <a:t>Intiaanitanssit / Keskiajantanssit (piiri- ja ketjutanssi, laulu)</a:t>
            </a:r>
          </a:p>
        </p:txBody>
      </p:sp>
    </p:spTree>
    <p:extLst>
      <p:ext uri="{BB962C8B-B14F-4D97-AF65-F5344CB8AC3E}">
        <p14:creationId xmlns:p14="http://schemas.microsoft.com/office/powerpoint/2010/main" val="3711748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E010961-297B-42F4-89DB-93178D671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fi-FI" sz="5400"/>
              <a:t>Mitä tanssi on?</a:t>
            </a:r>
          </a:p>
        </p:txBody>
      </p:sp>
      <p:pic>
        <p:nvPicPr>
          <p:cNvPr id="7170" name="Picture 2" descr="Baletti, Lapset, Tanssi, Tutu, Esitys">
            <a:extLst>
              <a:ext uri="{FF2B5EF4-FFF2-40B4-BE49-F238E27FC236}">
                <a16:creationId xmlns:a16="http://schemas.microsoft.com/office/drawing/2014/main" id="{2F6FF482-1BC1-4374-A1D9-7096F600C0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3" r="10509" b="2"/>
          <a:stretch/>
        </p:blipFill>
        <p:spPr bwMode="auto"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A8BEC1F-D84D-4274-9E1F-DDF08D63E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/>
          </a:bodyPr>
          <a:lstStyle/>
          <a:p>
            <a:r>
              <a:rPr lang="fi-FI" sz="2200"/>
              <a:t>Seuratanssia –seurustelun muoto</a:t>
            </a:r>
          </a:p>
          <a:p>
            <a:r>
              <a:rPr lang="fi-FI" sz="2200"/>
              <a:t>Kansantanssia – kaikilla kansoilla on omat tanssinsa</a:t>
            </a:r>
          </a:p>
          <a:p>
            <a:r>
              <a:rPr lang="fi-FI" sz="2200"/>
              <a:t>Uskollinen tanssi – kunnioitus jumalille</a:t>
            </a:r>
          </a:p>
          <a:p>
            <a:r>
              <a:rPr lang="fi-FI" sz="2200"/>
              <a:t>Tanssi voi olla taidetta – klassinen baletti</a:t>
            </a:r>
          </a:p>
          <a:p>
            <a:r>
              <a:rPr lang="fi-FI" sz="2200"/>
              <a:t>Nykytanssi – omat ajatukset / kokemukset</a:t>
            </a:r>
          </a:p>
          <a:p>
            <a:r>
              <a:rPr lang="fi-FI" sz="2200"/>
              <a:t>Harrastus / vapaa-aika</a:t>
            </a:r>
          </a:p>
          <a:p>
            <a:r>
              <a:rPr lang="fi-FI" sz="2200"/>
              <a:t>Luovuus – erilaiset liikkeet, improvisaatioit</a:t>
            </a:r>
          </a:p>
        </p:txBody>
      </p:sp>
    </p:spTree>
    <p:extLst>
      <p:ext uri="{BB962C8B-B14F-4D97-AF65-F5344CB8AC3E}">
        <p14:creationId xmlns:p14="http://schemas.microsoft.com/office/powerpoint/2010/main" val="456362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96" name="Rectangle 7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6607891-2917-4D71-995E-8D20CC9E0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fi-FI" sz="5400"/>
              <a:t>Tehtävä</a:t>
            </a:r>
          </a:p>
        </p:txBody>
      </p:sp>
      <p:sp>
        <p:nvSpPr>
          <p:cNvPr id="8197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9938095-95B8-4FAD-85AC-AF85DD2A19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fi-FI" sz="2200"/>
              <a:t>Katso kuvia keskiajan tanssijoista ja mieti, miten puku vaikuttaa tanssijan liikkeisiin? Kokeile, miltä tuntuu liikkua pitkässä hameessa tai viitta harteilla? </a:t>
            </a:r>
          </a:p>
          <a:p>
            <a:r>
              <a:rPr lang="fi-FI" sz="2200"/>
              <a:t>Sommittele oman etu- ja sukunimesi alkukirjaimista tanssireitti lattialle. Käytä yksinkertaisia kävely-, juoksu- tai hyppyaskelia.</a:t>
            </a:r>
          </a:p>
          <a:p>
            <a:r>
              <a:rPr lang="fi-FI" sz="2200"/>
              <a:t>Voit tehdä kirjaimista yhtä koukeroiset kuin pyyheliinoihin kirjatotut kirjaimet.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512C4B0A-D997-4D31-9613-14E8751316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26" r="11096" b="-3"/>
          <a:stretch/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48581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F5A8D29-632D-4F3B-A9B9-B43F4C4B8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fi-FI" sz="5400"/>
              <a:t>Tanssimisen tavoitteet</a:t>
            </a: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8742190-930E-4AFC-B31E-098759477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fi-FI" sz="2200"/>
              <a:t>Samat, mitkä kehollisen ilmaisun tavoitteet</a:t>
            </a:r>
          </a:p>
          <a:p>
            <a:pPr lvl="1"/>
            <a:r>
              <a:rPr lang="fi-FI" sz="2200"/>
              <a:t>Rentouttaa (liikkumisesta nauttiminen, muu maailma)</a:t>
            </a:r>
          </a:p>
          <a:p>
            <a:pPr lvl="1"/>
            <a:r>
              <a:rPr lang="fi-FI" sz="2200"/>
              <a:t>Kehittää luovuutta (improvisaatio, asioiden pohdinta, liike – mitä haluaa sanoa)</a:t>
            </a:r>
          </a:p>
          <a:p>
            <a:pPr lvl="1"/>
            <a:r>
              <a:rPr lang="fi-FI" sz="2200"/>
              <a:t>Kehittää persoonallisuutta (itseluottamus, esiintymiskyky)</a:t>
            </a:r>
          </a:p>
          <a:p>
            <a:pPr lvl="1"/>
            <a:r>
              <a:rPr lang="fi-FI" sz="2200"/>
              <a:t>Vaikuttaa sosiaaliseen ja emotionaaliseen kehitykseen (lisää itsetuntemusta, oma keho – roolit – oma tila)</a:t>
            </a:r>
          </a:p>
          <a:p>
            <a:pPr lvl="1"/>
            <a:r>
              <a:rPr lang="fi-FI" sz="2200"/>
              <a:t>Oman ruumiin harjoittamista (omat fyysiset rajat, oman kehon hallinta)</a:t>
            </a:r>
          </a:p>
        </p:txBody>
      </p:sp>
      <p:pic>
        <p:nvPicPr>
          <p:cNvPr id="9218" name="Picture 2" descr="Henkilö, Ihmisen, Lapsi, Tyttö, Vaalea">
            <a:extLst>
              <a:ext uri="{FF2B5EF4-FFF2-40B4-BE49-F238E27FC236}">
                <a16:creationId xmlns:a16="http://schemas.microsoft.com/office/drawing/2014/main" id="{C664740D-F35A-4E0C-9EE4-936257625B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6" r="34018" b="2"/>
          <a:stretch/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69569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A68CD20-9597-4347-A7D6-40D3D86A0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fi-FI" sz="5400"/>
              <a:t>Tanssi ilmaisun muotona</a:t>
            </a:r>
          </a:p>
        </p:txBody>
      </p:sp>
      <p:pic>
        <p:nvPicPr>
          <p:cNvPr id="10242" name="Picture 2" descr="Poika, Teini, Tanssi, Rytmi, Helistin">
            <a:extLst>
              <a:ext uri="{FF2B5EF4-FFF2-40B4-BE49-F238E27FC236}">
                <a16:creationId xmlns:a16="http://schemas.microsoft.com/office/drawing/2014/main" id="{9B0EF4A9-7E34-4C28-AC45-92A3D69DB1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" r="11302" b="2"/>
          <a:stretch/>
        </p:blipFill>
        <p:spPr bwMode="auto"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8777541-38C2-4BEB-B037-DC442EF106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/>
          </a:bodyPr>
          <a:lstStyle/>
          <a:p>
            <a:r>
              <a:rPr lang="fi-FI" sz="2200"/>
              <a:t>Tanssi on luultavasti ollut ensimmäinen viestinnän muoto</a:t>
            </a:r>
          </a:p>
          <a:p>
            <a:pPr lvl="1"/>
            <a:r>
              <a:rPr lang="fi-FI" sz="2200"/>
              <a:t>Puhuminen omalla ruumillaan (liikkeen kieli)</a:t>
            </a:r>
          </a:p>
          <a:p>
            <a:pPr marL="457200" lvl="1" indent="0">
              <a:buNone/>
            </a:pPr>
            <a:endParaRPr lang="fi-FI" sz="2200"/>
          </a:p>
          <a:p>
            <a:r>
              <a:rPr lang="fi-FI" sz="2200"/>
              <a:t>Itseilmaisu tapahtuu liikkeen ja kielen välityksellä</a:t>
            </a:r>
          </a:p>
        </p:txBody>
      </p:sp>
    </p:spTree>
    <p:extLst>
      <p:ext uri="{BB962C8B-B14F-4D97-AF65-F5344CB8AC3E}">
        <p14:creationId xmlns:p14="http://schemas.microsoft.com/office/powerpoint/2010/main" val="5868671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68" name="Rectangle 70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6" name="Picture 2" descr="Naamio, Punainen, Lapsi, Suorituskyky">
            <a:extLst>
              <a:ext uri="{FF2B5EF4-FFF2-40B4-BE49-F238E27FC236}">
                <a16:creationId xmlns:a16="http://schemas.microsoft.com/office/drawing/2014/main" id="{062628A6-CD1F-4BB2-AE87-F11DA4BB01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1" r="7976" b="-1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9" name="Rectangle 72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08146D3-EB4A-4426-9446-E188833DE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fi-FI" sz="3600" dirty="0"/>
              <a:t>Liike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35849AC-9F48-4987-8A1C-B5A6D6AD8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3172968"/>
            <a:ext cx="6253226" cy="3167888"/>
          </a:xfrm>
        </p:spPr>
        <p:txBody>
          <a:bodyPr anchor="t">
            <a:normAutofit/>
          </a:bodyPr>
          <a:lstStyle/>
          <a:p>
            <a:r>
              <a:rPr lang="fi-FI" sz="1800" dirty="0"/>
              <a:t>Liike on osa elämää</a:t>
            </a:r>
          </a:p>
          <a:p>
            <a:r>
              <a:rPr lang="fi-FI" sz="1800" dirty="0"/>
              <a:t>Ilman liikettä ei pystyisi ilmaisemaan itseään.</a:t>
            </a:r>
          </a:p>
          <a:p>
            <a:r>
              <a:rPr lang="fi-FI" sz="1800" dirty="0"/>
              <a:t>Tanssin välityksellä yksilö voi näyttää, mitä ajattelee ja tuntee jostakin asiasta ja kuinka kääntää sen liikkeeksi.</a:t>
            </a:r>
          </a:p>
          <a:p>
            <a:r>
              <a:rPr lang="fi-FI" sz="1800" dirty="0"/>
              <a:t>Tanssiterapia</a:t>
            </a:r>
          </a:p>
          <a:p>
            <a:pPr lvl="1"/>
            <a:r>
              <a:rPr lang="fi-FI" sz="1800" dirty="0"/>
              <a:t>Liike luo symboliikkaa ja tunteiden ilmaisua</a:t>
            </a:r>
          </a:p>
          <a:p>
            <a:pPr lvl="1"/>
            <a:r>
              <a:rPr lang="fi-FI" sz="1800" dirty="0"/>
              <a:t>Luova liike ja tanssi aukaisee ihmisen mielen ”sopukat” (tietyllä liikkeillä yhteys elimistöön)</a:t>
            </a:r>
          </a:p>
        </p:txBody>
      </p:sp>
    </p:spTree>
    <p:extLst>
      <p:ext uri="{BB962C8B-B14F-4D97-AF65-F5344CB8AC3E}">
        <p14:creationId xmlns:p14="http://schemas.microsoft.com/office/powerpoint/2010/main" val="25274507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4E4D846-3AFC-4F86-8C35-24B0542A26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B0C7CBA1-F9F6-454D-893F-69D704AB5E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8" r="-1" b="-1"/>
          <a:stretch/>
        </p:blipFill>
        <p:spPr bwMode="auto">
          <a:xfrm>
            <a:off x="20" y="10"/>
            <a:ext cx="866849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284781B9-12CB-45C3-907A-9ED93FF72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435399" y="0"/>
            <a:ext cx="9756601" cy="6858000"/>
          </a:xfrm>
          <a:prstGeom prst="rect">
            <a:avLst/>
          </a:prstGeom>
          <a:gradFill>
            <a:gsLst>
              <a:gs pos="53000">
                <a:schemeClr val="bg1"/>
              </a:gs>
              <a:gs pos="35000">
                <a:schemeClr val="bg1">
                  <a:alpha val="76000"/>
                </a:schemeClr>
              </a:gs>
              <a:gs pos="19000">
                <a:schemeClr val="bg1">
                  <a:alpha val="4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1B904C4-1C78-4F09-AB1E-8A130FDF5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0470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fi-FI" sz="3200" dirty="0"/>
              <a:t>Tanssiterapiasta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687333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53018" y="2443480"/>
            <a:ext cx="3218688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34514DF-A336-4CF8-A156-7B14509772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2444" y="2649411"/>
            <a:ext cx="5469536" cy="3845180"/>
          </a:xfrm>
        </p:spPr>
        <p:txBody>
          <a:bodyPr anchor="t">
            <a:noAutofit/>
          </a:bodyPr>
          <a:lstStyle/>
          <a:p>
            <a:r>
              <a:rPr lang="fi-FI" sz="2000" dirty="0"/>
              <a:t>Tarina, kokemus, ryhmän kokemuksista tarina, adjektiiveja</a:t>
            </a:r>
          </a:p>
          <a:p>
            <a:pPr lvl="1"/>
            <a:r>
              <a:rPr lang="fi-FI" sz="2000" dirty="0"/>
              <a:t>Tanssitaan kokemukset ja tunteet</a:t>
            </a:r>
          </a:p>
          <a:p>
            <a:pPr lvl="1"/>
            <a:r>
              <a:rPr lang="fi-FI" sz="2000" dirty="0"/>
              <a:t>Voidaan nähdä sellaista, mitä itse ei näe</a:t>
            </a:r>
          </a:p>
          <a:p>
            <a:pPr lvl="1"/>
            <a:r>
              <a:rPr lang="fi-FI" sz="2000" dirty="0"/>
              <a:t>Asioiden käsitteleminen</a:t>
            </a:r>
          </a:p>
          <a:p>
            <a:pPr lvl="2"/>
            <a:r>
              <a:rPr lang="fi-FI" dirty="0"/>
              <a:t>Vaikeat asiat/kokemukset, hyväksikäyttö, väkivalta</a:t>
            </a:r>
          </a:p>
          <a:p>
            <a:pPr lvl="2"/>
            <a:endParaRPr lang="fi-FI" dirty="0"/>
          </a:p>
          <a:p>
            <a:pPr lvl="2"/>
            <a:endParaRPr lang="fi-FI" dirty="0"/>
          </a:p>
          <a:p>
            <a:r>
              <a:rPr lang="fi-FI" sz="2000" dirty="0"/>
              <a:t>Tanssitaan tunteita ryhmässä / toiset katsovat</a:t>
            </a:r>
          </a:p>
          <a:p>
            <a:pPr lvl="1"/>
            <a:r>
              <a:rPr lang="fi-FI" sz="2000" dirty="0"/>
              <a:t>Suru, viha, ilo, ujous, ilo</a:t>
            </a:r>
          </a:p>
        </p:txBody>
      </p:sp>
    </p:spTree>
    <p:extLst>
      <p:ext uri="{BB962C8B-B14F-4D97-AF65-F5344CB8AC3E}">
        <p14:creationId xmlns:p14="http://schemas.microsoft.com/office/powerpoint/2010/main" val="9443834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5DF40726-9B19-4165-9C26-757D16E19E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EC80E9B-877D-451C-88A5-752C9B055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64211"/>
            <a:ext cx="4571999" cy="1165002"/>
          </a:xfrm>
        </p:spPr>
        <p:txBody>
          <a:bodyPr anchor="b">
            <a:normAutofit/>
          </a:bodyPr>
          <a:lstStyle/>
          <a:p>
            <a:r>
              <a:rPr lang="fi-FI" sz="3600" dirty="0"/>
              <a:t>Tanssileikki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B795878-1FC2-4227-A2EA-B676F1CEA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55327"/>
            <a:ext cx="4571999" cy="3776975"/>
          </a:xfrm>
        </p:spPr>
        <p:txBody>
          <a:bodyPr>
            <a:normAutofit/>
          </a:bodyPr>
          <a:lstStyle/>
          <a:p>
            <a:r>
              <a:rPr lang="fi-FI" sz="2400" dirty="0"/>
              <a:t>Tanssileikkikirja – Paul </a:t>
            </a:r>
            <a:r>
              <a:rPr lang="fi-FI" sz="2400" dirty="0" err="1"/>
              <a:t>Rooyackers</a:t>
            </a:r>
            <a:endParaRPr lang="fi-FI" sz="2400" dirty="0"/>
          </a:p>
          <a:p>
            <a:pPr lvl="1"/>
            <a:r>
              <a:rPr lang="fi-FI" dirty="0"/>
              <a:t>Tanssi ja leikki yhdistetty</a:t>
            </a:r>
          </a:p>
          <a:p>
            <a:pPr lvl="1"/>
            <a:r>
              <a:rPr lang="fi-FI" dirty="0"/>
              <a:t>Tanssi on leikkisää liikettä, jossa leikin kokemus muodostaa tanssin liikkeet</a:t>
            </a:r>
          </a:p>
          <a:p>
            <a:pPr lvl="1"/>
            <a:r>
              <a:rPr lang="fi-FI" dirty="0"/>
              <a:t>Ruumiinkielen avulla oppii sanomaan, minkä tuntee tärkeäksi, kuinka ajattelee ja tuntee tilanteissa</a:t>
            </a:r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34C64C52-706B-4804-919B-9CEA07FCC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097" b="-2"/>
          <a:stretch/>
        </p:blipFill>
        <p:spPr bwMode="auto">
          <a:xfrm>
            <a:off x="6190488" y="566928"/>
            <a:ext cx="5157216" cy="5286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2089CB41-F399-4AEB-980C-5BFB1049C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6112341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1BFC967B-3DD6-463D-9DB9-6E4419AE0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096768" y="3817404"/>
            <a:ext cx="54864" cy="45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834431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4E4D846-3AFC-4F86-8C35-24B0542A26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338" name="Picture 2" descr="Äiti, Tytär, Nainen, Tyttö, Ystävä">
            <a:extLst>
              <a:ext uri="{FF2B5EF4-FFF2-40B4-BE49-F238E27FC236}">
                <a16:creationId xmlns:a16="http://schemas.microsoft.com/office/drawing/2014/main" id="{C56E7973-CEDE-4857-A3AD-057ED1969B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" r="2" b="2"/>
          <a:stretch/>
        </p:blipFill>
        <p:spPr bwMode="auto">
          <a:xfrm>
            <a:off x="20" y="10"/>
            <a:ext cx="866849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284781B9-12CB-45C3-907A-9ED93FF72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435399" y="0"/>
            <a:ext cx="9756601" cy="6858000"/>
          </a:xfrm>
          <a:prstGeom prst="rect">
            <a:avLst/>
          </a:prstGeom>
          <a:gradFill>
            <a:gsLst>
              <a:gs pos="53000">
                <a:schemeClr val="bg1"/>
              </a:gs>
              <a:gs pos="35000">
                <a:schemeClr val="bg1">
                  <a:alpha val="76000"/>
                </a:schemeClr>
              </a:gs>
              <a:gs pos="19000">
                <a:schemeClr val="bg1">
                  <a:alpha val="4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74E0A54-3A6D-4898-BAFA-A9150AFF2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3732" y="680974"/>
            <a:ext cx="4147974" cy="1442466"/>
          </a:xfrm>
        </p:spPr>
        <p:txBody>
          <a:bodyPr anchor="b">
            <a:noAutofit/>
          </a:bodyPr>
          <a:lstStyle/>
          <a:p>
            <a:r>
              <a:rPr lang="fi-FI" sz="3200" dirty="0"/>
              <a:t>Harjoitellaan tunteiden ilmaisua liikkeen avulla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687333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53018" y="2443480"/>
            <a:ext cx="3218688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EB859B-12FC-49ED-9C39-EA3BF6D88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5360" y="2452624"/>
            <a:ext cx="4483254" cy="3481832"/>
          </a:xfrm>
        </p:spPr>
        <p:txBody>
          <a:bodyPr anchor="t">
            <a:noAutofit/>
          </a:bodyPr>
          <a:lstStyle/>
          <a:p>
            <a:r>
              <a:rPr lang="fi-FI" sz="2400" dirty="0"/>
              <a:t>Merkattu neliö tai neljä kulmaa</a:t>
            </a:r>
          </a:p>
          <a:p>
            <a:r>
              <a:rPr lang="fi-FI" sz="2400" dirty="0"/>
              <a:t>Ryhmä keksii aiheita: kurki, lakana tuulessa, pumpuli, viha, tuli, pelko, nauru…</a:t>
            </a:r>
          </a:p>
          <a:p>
            <a:r>
              <a:rPr lang="fi-FI" sz="2400" dirty="0"/>
              <a:t>Valitaan kullekin kulmalle oma aihe</a:t>
            </a:r>
          </a:p>
          <a:p>
            <a:r>
              <a:rPr lang="fi-FI" sz="2400" dirty="0"/>
              <a:t>Musiikin tahdissa jokainen tekee alueen aiheen liikettä</a:t>
            </a:r>
          </a:p>
          <a:p>
            <a:r>
              <a:rPr lang="fi-FI" sz="2400" dirty="0"/>
              <a:t>Neliössä voi vaihtaa paikkaa milloin tahansa</a:t>
            </a:r>
          </a:p>
        </p:txBody>
      </p:sp>
    </p:spTree>
    <p:extLst>
      <p:ext uri="{BB962C8B-B14F-4D97-AF65-F5344CB8AC3E}">
        <p14:creationId xmlns:p14="http://schemas.microsoft.com/office/powerpoint/2010/main" val="921701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FB6C19D-F622-4562-8529-117EEF7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Mitä on kehollinen ilmaisu?</a:t>
            </a:r>
          </a:p>
        </p:txBody>
      </p:sp>
      <p:sp>
        <p:nvSpPr>
          <p:cNvPr id="10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Suurennuslasi tyhjällä taustalla">
            <a:extLst>
              <a:ext uri="{FF2B5EF4-FFF2-40B4-BE49-F238E27FC236}">
                <a16:creationId xmlns:a16="http://schemas.microsoft.com/office/drawing/2014/main" id="{04EB6F7E-CC94-4622-95D1-DA7052A87B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663" r="3383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359501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8108D317-7CBD-4897-BD1F-959436D2A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217BF41-5F7F-46C3-AE27-E12549122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5564" y="834888"/>
            <a:ext cx="4314645" cy="1268958"/>
          </a:xfrm>
        </p:spPr>
        <p:txBody>
          <a:bodyPr anchor="b">
            <a:normAutofit/>
          </a:bodyPr>
          <a:lstStyle/>
          <a:p>
            <a:r>
              <a:rPr lang="fi-FI" sz="4000" dirty="0"/>
              <a:t>Taikametsä</a:t>
            </a:r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823051DD-20AB-4566-80AC-4E46E7A32F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0" r="8103"/>
          <a:stretch/>
        </p:blipFill>
        <p:spPr bwMode="auto">
          <a:xfrm>
            <a:off x="20" y="10"/>
            <a:ext cx="6717436" cy="6857990"/>
          </a:xfrm>
          <a:custGeom>
            <a:avLst/>
            <a:gdLst/>
            <a:ahLst/>
            <a:cxnLst/>
            <a:rect l="l" t="t" r="r" b="b"/>
            <a:pathLst>
              <a:path w="6717456" h="6858000">
                <a:moveTo>
                  <a:pt x="0" y="0"/>
                </a:moveTo>
                <a:lnTo>
                  <a:pt x="6149468" y="0"/>
                </a:lnTo>
                <a:lnTo>
                  <a:pt x="6202448" y="162605"/>
                </a:lnTo>
                <a:cubicBezTo>
                  <a:pt x="6535625" y="1263763"/>
                  <a:pt x="6717456" y="2453207"/>
                  <a:pt x="6717456" y="3694043"/>
                </a:cubicBezTo>
                <a:cubicBezTo>
                  <a:pt x="6717456" y="4757617"/>
                  <a:pt x="6583866" y="5783433"/>
                  <a:pt x="6335883" y="6748259"/>
                </a:cubicBezTo>
                <a:lnTo>
                  <a:pt x="6305198" y="6858000"/>
                </a:lnTo>
                <a:lnTo>
                  <a:pt x="0" y="6858000"/>
                </a:lnTo>
                <a:close/>
              </a:path>
            </a:pathLst>
          </a:custGeom>
          <a:noFill/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D6297641-8B9F-4767-9606-8A1131322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89864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D8F3CA65-EA00-46B4-9616-39E6853F7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6172" y="2240371"/>
            <a:ext cx="42062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0F48618-593D-4DCA-8C40-FEFE1D16B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0560" y="2239899"/>
            <a:ext cx="4744720" cy="4099941"/>
          </a:xfrm>
        </p:spPr>
        <p:txBody>
          <a:bodyPr anchor="t">
            <a:normAutofit fontScale="85000" lnSpcReduction="20000"/>
          </a:bodyPr>
          <a:lstStyle/>
          <a:p>
            <a:r>
              <a:rPr lang="fi-FI" dirty="0"/>
              <a:t>Tanssitaan vapaasti taikametsässä, jossa on mitä erikoisimpia eläimiä.</a:t>
            </a:r>
          </a:p>
          <a:p>
            <a:r>
              <a:rPr lang="fi-FI" dirty="0"/>
              <a:t>Eläin voi</a:t>
            </a:r>
          </a:p>
          <a:p>
            <a:pPr lvl="1"/>
            <a:r>
              <a:rPr lang="fi-FI" sz="2800" dirty="0"/>
              <a:t>olla monijalkainen</a:t>
            </a:r>
          </a:p>
          <a:p>
            <a:pPr lvl="1"/>
            <a:r>
              <a:rPr lang="fi-FI" sz="2800" dirty="0"/>
              <a:t>liikkua, miten vain</a:t>
            </a:r>
          </a:p>
          <a:p>
            <a:pPr lvl="1"/>
            <a:r>
              <a:rPr lang="fi-FI" sz="2800" dirty="0"/>
              <a:t>olla iso tai pieni / matala tai korkea</a:t>
            </a:r>
          </a:p>
          <a:p>
            <a:r>
              <a:rPr lang="fi-FI" dirty="0"/>
              <a:t>Jokainen saa käyttää omaa mielikuvitustaan!</a:t>
            </a:r>
          </a:p>
          <a:p>
            <a:endParaRPr lang="fi-FI" dirty="0"/>
          </a:p>
          <a:p>
            <a:r>
              <a:rPr lang="fi-FI" dirty="0"/>
              <a:t>Taikametsässä olento voi muuttua hetkessä ihan toisenlaiseksi </a:t>
            </a:r>
            <a:r>
              <a:rPr lang="fi-FI" dirty="0">
                <a:sym typeface="Wingdings" panose="05000000000000000000" pitchFamily="2" charset="2"/>
              </a:rPr>
              <a:t></a:t>
            </a:r>
            <a:endParaRPr lang="fi-FI" dirty="0"/>
          </a:p>
          <a:p>
            <a:pPr lvl="1"/>
            <a:endParaRPr lang="fi-FI" sz="1800" dirty="0"/>
          </a:p>
          <a:p>
            <a:pPr lvl="1"/>
            <a:endParaRPr lang="fi-FI" sz="1800" dirty="0"/>
          </a:p>
        </p:txBody>
      </p:sp>
    </p:spTree>
    <p:extLst>
      <p:ext uri="{BB962C8B-B14F-4D97-AF65-F5344CB8AC3E}">
        <p14:creationId xmlns:p14="http://schemas.microsoft.com/office/powerpoint/2010/main" val="36638566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54B1578-308D-4860-B322-B90DD7D26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6"/>
            <a:ext cx="6586491" cy="1676603"/>
          </a:xfrm>
        </p:spPr>
        <p:txBody>
          <a:bodyPr>
            <a:normAutofit/>
          </a:bodyPr>
          <a:lstStyle/>
          <a:p>
            <a:r>
              <a:rPr lang="fi-FI" sz="5400"/>
              <a:t>Puu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A958F42-8A0C-4B52-8861-A732D87BF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fi-FI" sz="1900"/>
              <a:t>Tanssi alkaa rennosti hypellessä ympäri tilaa.</a:t>
            </a:r>
          </a:p>
          <a:p>
            <a:r>
              <a:rPr lang="fi-FI" sz="1900"/>
              <a:t>Kun leikkijä kohtaa jonkun, hän pysähtyy hetkeksi ja kiinnittyy kohtaamaansa leikkijään haluamallaan tavalla.</a:t>
            </a:r>
          </a:p>
          <a:p>
            <a:r>
              <a:rPr lang="fi-FI" sz="1900"/>
              <a:t>Kun tätä on tehty useasti, ohjaaja valitsee jonkun hyppelijän puuksi.</a:t>
            </a:r>
          </a:p>
          <a:p>
            <a:r>
              <a:rPr lang="fi-FI" sz="1900"/>
              <a:t>Toiset hyppelijä kiinnittyvät pikkuhiljaa puuhun sen sattuessa kohdalle.</a:t>
            </a:r>
          </a:p>
          <a:p>
            <a:r>
              <a:rPr lang="fi-FI" sz="1900"/>
              <a:t>Näin puuhun syntyy oksia, kun kohtaamisia syntyy lisää.</a:t>
            </a:r>
          </a:p>
          <a:p>
            <a:r>
              <a:rPr lang="fi-FI" sz="1900"/>
              <a:t>Musiikki alkaa soida ja liike muuttuu: kaikki liikkuvat, kuin lehdet puussa (hiljainen liike / myrsky)</a:t>
            </a:r>
          </a:p>
          <a:p>
            <a:r>
              <a:rPr lang="fi-FI" sz="1900"/>
              <a:t>Kun puu on täynnä, toiminta loppuu.</a:t>
            </a:r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996C4514-B351-4C4A-8DAF-A91D5ED6BA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5" r="2680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37449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2C4B6CF-31B6-46D6-A4B1-CCB362C2C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6"/>
            <a:ext cx="6586491" cy="1676603"/>
          </a:xfrm>
        </p:spPr>
        <p:txBody>
          <a:bodyPr>
            <a:normAutofit/>
          </a:bodyPr>
          <a:lstStyle/>
          <a:p>
            <a:r>
              <a:rPr lang="fi-FI" sz="5400"/>
              <a:t>Tehtävä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35D2D65-5380-46C5-8729-424E35810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fi-FI" sz="2400" dirty="0"/>
              <a:t>Millaisen tanssin tekisit ”Liikaa läksyjä”?</a:t>
            </a:r>
          </a:p>
          <a:p>
            <a:r>
              <a:rPr lang="fi-FI" sz="2400" dirty="0"/>
              <a:t>Koeta miettiä vartalon asennon ja liikkeiden tulee kuvastaa henkilön tunteita, ilmeet ja eleet kuljettavat tarinaa eteenpäin yhdessä tanssiaskelten kanssa.</a:t>
            </a:r>
          </a:p>
          <a:p>
            <a:r>
              <a:rPr lang="fi-FI" sz="2400" dirty="0"/>
              <a:t>Millaista puvustusta ja musiikkia käyttäisit? </a:t>
            </a:r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id="{0D3AE435-8416-4E57-8F23-57A124B548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0" r="28600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27517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B9FEE4-131E-48EA-AAA9-47BF1DAEB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Miten luodaan tanssi lastenkertomuksesta Peter Pan?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A79ED49-D655-4F35-873B-70FA53C7A4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Yhdessä mietitään/kirjoitetaan muistiin</a:t>
            </a:r>
          </a:p>
          <a:p>
            <a:pPr lvl="1"/>
            <a:r>
              <a:rPr lang="fi-FI" dirty="0"/>
              <a:t>Mitä liikettä Peter Pan voi tehdä? (lentää, juosta, ryömiä, uida)</a:t>
            </a:r>
          </a:p>
          <a:p>
            <a:pPr lvl="2"/>
            <a:r>
              <a:rPr lang="fi-FI" dirty="0"/>
              <a:t>Lentää nopeasti, hitaasti, hitaasti, rennosti (kesto, voima)</a:t>
            </a:r>
          </a:p>
          <a:p>
            <a:pPr lvl="1"/>
            <a:r>
              <a:rPr lang="fi-FI" dirty="0"/>
              <a:t>Eri roolien tanssiminen, valitaan roolit</a:t>
            </a:r>
          </a:p>
          <a:p>
            <a:pPr lvl="1"/>
            <a:r>
              <a:rPr lang="fi-FI" dirty="0"/>
              <a:t>Ympäristö voi olla roolitettu (puut, aurinko, laiva, meri)</a:t>
            </a:r>
          </a:p>
          <a:p>
            <a:pPr lvl="1"/>
            <a:r>
              <a:rPr lang="fi-FI" dirty="0"/>
              <a:t>Tarinankertoja tanssissa?</a:t>
            </a:r>
          </a:p>
          <a:p>
            <a:pPr lvl="1"/>
            <a:r>
              <a:rPr lang="fi-FI" dirty="0"/>
              <a:t>Musiikki?</a:t>
            </a:r>
          </a:p>
          <a:p>
            <a:pPr lvl="2"/>
            <a:endParaRPr lang="fi-FI" dirty="0"/>
          </a:p>
        </p:txBody>
      </p:sp>
      <p:pic>
        <p:nvPicPr>
          <p:cNvPr id="18434" name="Picture 2" descr="Peter Pan, Fiktiota, Poika, Vihreä">
            <a:extLst>
              <a:ext uri="{FF2B5EF4-FFF2-40B4-BE49-F238E27FC236}">
                <a16:creationId xmlns:a16="http://schemas.microsoft.com/office/drawing/2014/main" id="{BE29985E-E3FC-4259-A979-D413463B4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0758" y="1240790"/>
            <a:ext cx="2900362" cy="510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4562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F54D4C7-6A73-43C8-BFBF-553E6A8A4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1676603"/>
          </a:xfrm>
        </p:spPr>
        <p:txBody>
          <a:bodyPr>
            <a:normAutofit/>
          </a:bodyPr>
          <a:lstStyle/>
          <a:p>
            <a:r>
              <a:rPr lang="fi-FI" sz="5400"/>
              <a:t>Tanssileikki musiikista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3ABE9AA-91BC-42DA-B9EA-AED48111E1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586489" cy="3785419"/>
          </a:xfrm>
        </p:spPr>
        <p:txBody>
          <a:bodyPr>
            <a:normAutofit/>
          </a:bodyPr>
          <a:lstStyle/>
          <a:p>
            <a:r>
              <a:rPr lang="fi-FI" sz="2400"/>
              <a:t>Kuuntele joutsenaiheista musiikkia, esim. Joutsen-osaa Saint-Saesin Eläinten karnevaalista.</a:t>
            </a:r>
          </a:p>
          <a:p>
            <a:pPr lvl="1"/>
            <a:r>
              <a:rPr lang="fi-FI" dirty="0"/>
              <a:t>Millä tavoin musiikki voi tuoda mieleen joutsenen?</a:t>
            </a:r>
          </a:p>
          <a:p>
            <a:pPr lvl="1"/>
            <a:r>
              <a:rPr lang="fi-FI" dirty="0"/>
              <a:t>Kokeile tanssia omia joutsenliikkeitä musiikkiin.</a:t>
            </a:r>
          </a:p>
          <a:p>
            <a:r>
              <a:rPr lang="fi-FI" sz="2400"/>
              <a:t>Voidaan hyödyntää myös sadutusta, jonka jälkeen voidaan tanssia kohtaus.</a:t>
            </a:r>
          </a:p>
        </p:txBody>
      </p:sp>
      <p:pic>
        <p:nvPicPr>
          <p:cNvPr id="19458" name="Picture 2" descr="Joutsen, Lintu, Valkoinen Joutsen, Eläin">
            <a:extLst>
              <a:ext uri="{FF2B5EF4-FFF2-40B4-BE49-F238E27FC236}">
                <a16:creationId xmlns:a16="http://schemas.microsoft.com/office/drawing/2014/main" id="{70F86AC0-B6C1-4261-986D-BBA8771DC0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8" r="40613" b="1"/>
          <a:stretch/>
        </p:blipFill>
        <p:spPr bwMode="auto">
          <a:xfrm>
            <a:off x="7556409" y="640082"/>
            <a:ext cx="3995928" cy="55778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49211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D7E31A-78F4-4957-B904-C3F145055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1676603"/>
          </a:xfrm>
        </p:spPr>
        <p:txBody>
          <a:bodyPr>
            <a:normAutofit/>
          </a:bodyPr>
          <a:lstStyle/>
          <a:p>
            <a:r>
              <a:rPr lang="fi-FI" sz="5400"/>
              <a:t>Kuningas ja alamainen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DD8507B-9426-4F91-911D-4A2ADF2A7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624" y="2052320"/>
            <a:ext cx="6707099" cy="4283259"/>
          </a:xfrm>
        </p:spPr>
        <p:txBody>
          <a:bodyPr>
            <a:noAutofit/>
          </a:bodyPr>
          <a:lstStyle/>
          <a:p>
            <a:r>
              <a:rPr lang="fi-FI" sz="2000" dirty="0"/>
              <a:t>Ohjaaja neuvoo lapsia taivuttamaan hitaasti itseään ja sitten venyttelemään</a:t>
            </a:r>
          </a:p>
          <a:p>
            <a:pPr lvl="1"/>
            <a:r>
              <a:rPr lang="fi-FI" sz="2000" dirty="0"/>
              <a:t>Taivutukset tulee tehdä joka suuntaan: eteen, taakse, sivuille ja ylös.</a:t>
            </a:r>
          </a:p>
          <a:p>
            <a:pPr lvl="1"/>
            <a:r>
              <a:rPr lang="fi-FI" sz="2000" dirty="0"/>
              <a:t>Venyttelyssä vartalo ojennetaan mahdollisimman pitkäksi.</a:t>
            </a:r>
          </a:p>
          <a:p>
            <a:r>
              <a:rPr lang="fi-FI" sz="2000" dirty="0"/>
              <a:t>Liikkeet tehdään uloshengityksellä ja liikkeitä jatketaan, kunnes on pakko vetää henkeä.</a:t>
            </a:r>
          </a:p>
          <a:p>
            <a:r>
              <a:rPr lang="fi-FI" sz="2000" dirty="0"/>
              <a:t>Leikkijät etsivät itselleen parin: kuningas ja alamainen roolijako.</a:t>
            </a:r>
          </a:p>
          <a:p>
            <a:r>
              <a:rPr lang="fi-FI" sz="2000" dirty="0"/>
              <a:t>Ohjaaja voi näyttää, mitä on hilpeä, epätoivoinen, julma kuningas tai tyhmä, ovela, ystävällinen alamainen.</a:t>
            </a:r>
          </a:p>
        </p:txBody>
      </p:sp>
      <p:pic>
        <p:nvPicPr>
          <p:cNvPr id="20482" name="Picture 2" descr="Kuningas, Kruunu, Parta, Arvomerkki">
            <a:extLst>
              <a:ext uri="{FF2B5EF4-FFF2-40B4-BE49-F238E27FC236}">
                <a16:creationId xmlns:a16="http://schemas.microsoft.com/office/drawing/2014/main" id="{A6A19082-1AD8-4319-94AE-180EAACFFC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2" r="12164" b="-2"/>
          <a:stretch/>
        </p:blipFill>
        <p:spPr bwMode="auto">
          <a:xfrm>
            <a:off x="7556409" y="640082"/>
            <a:ext cx="3995928" cy="55778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6333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5FB3DF-76A4-4E83-8F3E-F8B83D204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1676603"/>
          </a:xfrm>
        </p:spPr>
        <p:txBody>
          <a:bodyPr>
            <a:normAutofit/>
          </a:bodyPr>
          <a:lstStyle/>
          <a:p>
            <a:r>
              <a:rPr lang="fi-FI" sz="5400"/>
              <a:t>Rentoutus/venyttely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8EAE40-5AA9-4032-A983-BC580CE4E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586489" cy="3785419"/>
          </a:xfrm>
        </p:spPr>
        <p:txBody>
          <a:bodyPr>
            <a:normAutofit/>
          </a:bodyPr>
          <a:lstStyle/>
          <a:p>
            <a:r>
              <a:rPr lang="fi-FI" sz="2400"/>
              <a:t>Mitä eri tapoja on rentoutua?</a:t>
            </a:r>
          </a:p>
          <a:p>
            <a:pPr lvl="1"/>
            <a:r>
              <a:rPr lang="fi-FI" dirty="0"/>
              <a:t>Mielikuvamatkat/tarinat</a:t>
            </a:r>
          </a:p>
          <a:p>
            <a:pPr lvl="1"/>
            <a:r>
              <a:rPr lang="fi-FI" dirty="0"/>
              <a:t>Kehonosa rentoutus</a:t>
            </a:r>
          </a:p>
          <a:p>
            <a:pPr lvl="1"/>
            <a:r>
              <a:rPr lang="fi-FI" dirty="0"/>
              <a:t>Hierontapallot</a:t>
            </a:r>
          </a:p>
          <a:p>
            <a:pPr lvl="1"/>
            <a:r>
              <a:rPr lang="fi-FI" dirty="0"/>
              <a:t>Liinat yms.</a:t>
            </a:r>
          </a:p>
        </p:txBody>
      </p:sp>
      <p:pic>
        <p:nvPicPr>
          <p:cNvPr id="21506" name="Picture 2" descr="Poikamainen, Lapsi, Hymy, Ruoho, Luonto">
            <a:extLst>
              <a:ext uri="{FF2B5EF4-FFF2-40B4-BE49-F238E27FC236}">
                <a16:creationId xmlns:a16="http://schemas.microsoft.com/office/drawing/2014/main" id="{6263C871-9DBF-415E-8D5A-14F4C83943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93" r="30666" b="-1"/>
          <a:stretch/>
        </p:blipFill>
        <p:spPr bwMode="auto">
          <a:xfrm>
            <a:off x="7556409" y="640082"/>
            <a:ext cx="3995928" cy="55778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8245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87BB551-E6E4-4113-9735-CF475EAA1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6"/>
            <a:ext cx="6586491" cy="1676603"/>
          </a:xfrm>
        </p:spPr>
        <p:txBody>
          <a:bodyPr>
            <a:normAutofit/>
          </a:bodyPr>
          <a:lstStyle/>
          <a:p>
            <a:r>
              <a:rPr lang="fi-FI" sz="5400"/>
              <a:t>Vaahteran lehdet rentoutuksena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7A4B4D7-FE81-43E1-A48A-77893852B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fi-FI" sz="2400"/>
              <a:t>Jokaisella on vaahteranlehti kädessä.</a:t>
            </a:r>
          </a:p>
          <a:p>
            <a:r>
              <a:rPr lang="fi-FI" sz="2400"/>
              <a:t>Tanssi alkaa ja loppuu asentoon.</a:t>
            </a:r>
          </a:p>
          <a:p>
            <a:r>
              <a:rPr lang="fi-FI" sz="2400"/>
              <a:t>Tarkoituksena on liikkua, kuin lehti syksyisessä tuulessa.</a:t>
            </a:r>
          </a:p>
          <a:p>
            <a:r>
              <a:rPr lang="fi-FI" sz="2400"/>
              <a:t>Lapsi voi lopettaa tanssin (kun on saanut tanssista tarpeekseen) pudottamalla lehden maahan ja ottamalla loppusasennon.</a:t>
            </a:r>
          </a:p>
        </p:txBody>
      </p:sp>
      <p:pic>
        <p:nvPicPr>
          <p:cNvPr id="22530" name="Picture 2" descr="Tyttö, Lapsi, Tytär, Perhe">
            <a:extLst>
              <a:ext uri="{FF2B5EF4-FFF2-40B4-BE49-F238E27FC236}">
                <a16:creationId xmlns:a16="http://schemas.microsoft.com/office/drawing/2014/main" id="{56AD3D39-7116-4912-BB03-7D83613B31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68" r="13056" b="-1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33269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54AAA24-4AAA-47D8-88F1-F7FFA54D6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1676603"/>
          </a:xfrm>
        </p:spPr>
        <p:txBody>
          <a:bodyPr>
            <a:normAutofit/>
          </a:bodyPr>
          <a:lstStyle/>
          <a:p>
            <a:r>
              <a:rPr lang="fi-FI" sz="5400"/>
              <a:t>Oma tanssi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7C4E770-2941-4228-9E3C-7DD4867A6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586489" cy="3785419"/>
          </a:xfrm>
        </p:spPr>
        <p:txBody>
          <a:bodyPr>
            <a:normAutofit/>
          </a:bodyPr>
          <a:lstStyle/>
          <a:p>
            <a:r>
              <a:rPr lang="fi-FI" sz="2400"/>
              <a:t>Pienissä ryhmissä suunnitelkaa tanssi, jossa tulee esiin erilaisia liikkumismuotoja, eri tasoja ja tempoja.</a:t>
            </a:r>
          </a:p>
          <a:p>
            <a:r>
              <a:rPr lang="fi-FI" sz="2400"/>
              <a:t>Tanssikaa ryhmässä, pareittain ja yksin.</a:t>
            </a:r>
          </a:p>
          <a:p>
            <a:r>
              <a:rPr lang="fi-FI" sz="2400"/>
              <a:t>Tanssi alkaa asennosta ja loppuu asentoon.</a:t>
            </a:r>
          </a:p>
        </p:txBody>
      </p:sp>
      <p:pic>
        <p:nvPicPr>
          <p:cNvPr id="23554" name="Picture 2" descr="Tanssia, Contempo, Kilpailuja, Esitys">
            <a:extLst>
              <a:ext uri="{FF2B5EF4-FFF2-40B4-BE49-F238E27FC236}">
                <a16:creationId xmlns:a16="http://schemas.microsoft.com/office/drawing/2014/main" id="{76471B0F-E18D-417E-A1CE-19BA8C298F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4" r="32667" b="1"/>
          <a:stretch/>
        </p:blipFill>
        <p:spPr bwMode="auto">
          <a:xfrm>
            <a:off x="7556409" y="640082"/>
            <a:ext cx="3995928" cy="55778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19328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7499B8D-6BAF-4AD0-B51F-735CF6EA5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6"/>
            <a:ext cx="6586491" cy="1676603"/>
          </a:xfrm>
        </p:spPr>
        <p:txBody>
          <a:bodyPr>
            <a:normAutofit/>
          </a:bodyPr>
          <a:lstStyle/>
          <a:p>
            <a:r>
              <a:rPr lang="fi-FI" sz="5400"/>
              <a:t>Tanssi luonnosta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41CE56A-74E7-40EE-889F-3DFE6D782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fi-FI" sz="2000"/>
              <a:t>Luontoa kannattaa hyödyntää tanssissa</a:t>
            </a:r>
          </a:p>
          <a:p>
            <a:pPr lvl="1"/>
            <a:r>
              <a:rPr lang="fi-FI" sz="2000"/>
              <a:t>Lasten kanssa luontoretkellä</a:t>
            </a:r>
          </a:p>
          <a:p>
            <a:pPr lvl="1"/>
            <a:r>
              <a:rPr lang="fi-FI" sz="2000"/>
              <a:t>Havainnoikaa, mitä luonnossa näkyy.</a:t>
            </a:r>
          </a:p>
          <a:p>
            <a:pPr lvl="2"/>
            <a:r>
              <a:rPr lang="fi-FI" dirty="0"/>
              <a:t>Miten puut liikkuvat?</a:t>
            </a:r>
          </a:p>
          <a:p>
            <a:pPr lvl="2"/>
            <a:r>
              <a:rPr lang="fi-FI" dirty="0"/>
              <a:t>Miltä tuuli tuntuu?</a:t>
            </a:r>
          </a:p>
          <a:p>
            <a:pPr lvl="2"/>
            <a:r>
              <a:rPr lang="fi-FI" dirty="0"/>
              <a:t>Miltä kuulostaa puron lorina?</a:t>
            </a:r>
          </a:p>
          <a:p>
            <a:pPr lvl="2"/>
            <a:r>
              <a:rPr lang="fi-FI" dirty="0"/>
              <a:t>Miten orava liikkui?</a:t>
            </a:r>
          </a:p>
          <a:p>
            <a:pPr lvl="1"/>
            <a:r>
              <a:rPr lang="fi-FI" sz="2000"/>
              <a:t>Tanssitaan, mitä luonnossa näkyi.</a:t>
            </a:r>
          </a:p>
          <a:p>
            <a:pPr lvl="2"/>
            <a:r>
              <a:rPr lang="fi-FI" dirty="0"/>
              <a:t>Voidaan ryhmissä miettiä, mikä miltäkin näytti/tuntui ja sen jälkeen esim. vapaata tanssia</a:t>
            </a:r>
          </a:p>
        </p:txBody>
      </p:sp>
      <p:pic>
        <p:nvPicPr>
          <p:cNvPr id="24578" name="Picture 2" descr="Natural, Luonto, Pasila, Helsinki">
            <a:extLst>
              <a:ext uri="{FF2B5EF4-FFF2-40B4-BE49-F238E27FC236}">
                <a16:creationId xmlns:a16="http://schemas.microsoft.com/office/drawing/2014/main" id="{9B799F46-EC89-4F97-8ADC-CB0791B20D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8" r="22807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734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2CCC806-33EC-4F5C-8FD0-8C77785CF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i-FI" sz="5400"/>
              <a:t>Kehollinen ilmaisu – Mitä se on?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4464295-D49A-45F8-BB77-4C05384B5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i-FI" sz="1900" b="0" i="0">
                <a:effectLst/>
                <a:latin typeface="Arial" panose="020B0604020202020204" pitchFamily="34" charset="0"/>
              </a:rPr>
              <a:t>Kehollisen ilmaisun toteutus voi olla spontaania tai lapsen osallisuutta korostava yhdessä suunniteltu, toteutettu ja arvioitu luova prosessi. </a:t>
            </a:r>
          </a:p>
          <a:p>
            <a:endParaRPr lang="fi-FI" sz="1900" b="0" i="0">
              <a:effectLst/>
              <a:latin typeface="Arial" panose="020B0604020202020204" pitchFamily="34" charset="0"/>
            </a:endParaRPr>
          </a:p>
          <a:p>
            <a:r>
              <a:rPr lang="fi-FI" sz="1900" b="0" i="0">
                <a:effectLst/>
                <a:latin typeface="Arial" panose="020B0604020202020204" pitchFamily="34" charset="0"/>
              </a:rPr>
              <a:t>Tavoitteena on rohkaista lapsia ilmaisemaan itseään.</a:t>
            </a:r>
          </a:p>
          <a:p>
            <a:endParaRPr lang="fi-FI" sz="1900" b="0" i="0">
              <a:effectLst/>
              <a:latin typeface="Arial" panose="020B0604020202020204" pitchFamily="34" charset="0"/>
            </a:endParaRPr>
          </a:p>
          <a:p>
            <a:r>
              <a:rPr lang="fi-FI" sz="1900" b="0" i="0">
                <a:effectLst/>
                <a:latin typeface="Arial" panose="020B0604020202020204" pitchFamily="34" charset="0"/>
              </a:rPr>
              <a:t>Toiminnassa heille mahdollistetaan monipuolinen kielellinen kokeminen, ilmaisu ja viestintä. </a:t>
            </a:r>
          </a:p>
          <a:p>
            <a:endParaRPr lang="fi-FI" sz="1900" b="0" i="0">
              <a:effectLst/>
              <a:latin typeface="Arial" panose="020B0604020202020204" pitchFamily="34" charset="0"/>
            </a:endParaRPr>
          </a:p>
          <a:p>
            <a:r>
              <a:rPr lang="fi-FI" sz="1900" b="0" i="0">
                <a:effectLst/>
                <a:latin typeface="Arial" panose="020B0604020202020204" pitchFamily="34" charset="0"/>
              </a:rPr>
              <a:t>Draama, tanssi, leikki ovat osa kehollista ilmaisua. </a:t>
            </a:r>
          </a:p>
          <a:p>
            <a:pPr marL="0" indent="0">
              <a:buNone/>
            </a:pPr>
            <a:endParaRPr lang="fi-FI" sz="1900" b="0" i="0">
              <a:effectLst/>
              <a:latin typeface="Arial" panose="020B0604020202020204" pitchFamily="34" charset="0"/>
            </a:endParaRPr>
          </a:p>
          <a:p>
            <a:r>
              <a:rPr lang="fi-FI" sz="1900" b="0" i="0">
                <a:effectLst/>
                <a:latin typeface="Arial" panose="020B0604020202020204" pitchFamily="34" charset="0"/>
              </a:rPr>
              <a:t>Kehollinen ilmaisu linkittyy myös kasvan, liikun, kehityn – osa-alueeseen liikkumisen osalta. </a:t>
            </a:r>
          </a:p>
          <a:p>
            <a:endParaRPr lang="fi-FI" sz="190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fi-FI" sz="1900">
                <a:latin typeface="Arial" panose="020B0604020202020204" pitchFamily="34" charset="0"/>
              </a:rPr>
              <a:t> ”Varhaista aikaa – Varhaiskasvatuksen aikaa”</a:t>
            </a:r>
            <a:endParaRPr lang="fi-FI" sz="1900"/>
          </a:p>
        </p:txBody>
      </p:sp>
    </p:spTree>
    <p:extLst>
      <p:ext uri="{BB962C8B-B14F-4D97-AF65-F5344CB8AC3E}">
        <p14:creationId xmlns:p14="http://schemas.microsoft.com/office/powerpoint/2010/main" val="41539596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C8B915B-DECA-461B-8301-D28003A47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1676603"/>
          </a:xfrm>
        </p:spPr>
        <p:txBody>
          <a:bodyPr>
            <a:normAutofit/>
          </a:bodyPr>
          <a:lstStyle/>
          <a:p>
            <a:r>
              <a:rPr lang="fi-FI" sz="5400"/>
              <a:t>Intiaanitanssi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EA17954-48E8-43A8-9C55-50E678F8B9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586489" cy="3785419"/>
          </a:xfrm>
        </p:spPr>
        <p:txBody>
          <a:bodyPr>
            <a:normAutofit/>
          </a:bodyPr>
          <a:lstStyle/>
          <a:p>
            <a:r>
              <a:rPr lang="fi-FI" sz="2400"/>
              <a:t>Ohjaajalähtöisesti</a:t>
            </a:r>
          </a:p>
          <a:p>
            <a:r>
              <a:rPr lang="fi-FI" sz="2400"/>
              <a:t>Jokainen keksii oman nimen ja asennon</a:t>
            </a:r>
          </a:p>
          <a:p>
            <a:r>
              <a:rPr lang="fi-FI" sz="2400"/>
              <a:t>Alkulämmittely</a:t>
            </a:r>
          </a:p>
          <a:p>
            <a:r>
              <a:rPr lang="fi-FI" sz="2400"/>
              <a:t>Lähdetään kiertämään piirissä: miten intiaanit liikkuvat ja ääntelevät?</a:t>
            </a:r>
          </a:p>
          <a:p>
            <a:pPr lvl="1"/>
            <a:r>
              <a:rPr lang="fi-FI" dirty="0"/>
              <a:t>Metsästys, hiipiminen</a:t>
            </a:r>
          </a:p>
          <a:p>
            <a:r>
              <a:rPr lang="fi-FI" sz="2400"/>
              <a:t>Jokainen keksii liikkeen, muut matkivat</a:t>
            </a:r>
          </a:p>
          <a:p>
            <a:r>
              <a:rPr lang="fi-FI" sz="2400"/>
              <a:t>Jokainen käy tekemässä soolon piirin keskellä</a:t>
            </a:r>
          </a:p>
        </p:txBody>
      </p:sp>
      <p:pic>
        <p:nvPicPr>
          <p:cNvPr id="25602" name="Picture 2" descr="Amerikkalainen, Koomisia Hahmoja, Intialainen">
            <a:extLst>
              <a:ext uri="{FF2B5EF4-FFF2-40B4-BE49-F238E27FC236}">
                <a16:creationId xmlns:a16="http://schemas.microsoft.com/office/drawing/2014/main" id="{A0340FD0-2B2C-4195-A0DE-7887AB8040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82" r="8555" b="3"/>
          <a:stretch/>
        </p:blipFill>
        <p:spPr bwMode="auto">
          <a:xfrm>
            <a:off x="7556409" y="640082"/>
            <a:ext cx="3995928" cy="55778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1091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2C27906-42C0-4E82-91D6-9AFC7F7E7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1676603"/>
          </a:xfrm>
        </p:spPr>
        <p:txBody>
          <a:bodyPr>
            <a:normAutofit/>
          </a:bodyPr>
          <a:lstStyle/>
          <a:p>
            <a:r>
              <a:rPr lang="fi-FI" sz="5400"/>
              <a:t>Mielikuvitusmatka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DF18E61-A04A-49A8-82DF-43B226ABD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586489" cy="3785419"/>
          </a:xfrm>
        </p:spPr>
        <p:txBody>
          <a:bodyPr>
            <a:normAutofit/>
          </a:bodyPr>
          <a:lstStyle/>
          <a:p>
            <a:r>
              <a:rPr lang="fi-FI" sz="2200"/>
              <a:t>Ohjaajalähtöisesti ryhmää osallistaen.</a:t>
            </a:r>
          </a:p>
          <a:p>
            <a:r>
              <a:rPr lang="fi-FI" sz="2200"/>
              <a:t>Lähdetään liikkeelle junalla: miten juna liikkuu ja ääntelee?</a:t>
            </a:r>
          </a:p>
          <a:p>
            <a:r>
              <a:rPr lang="fi-FI" sz="2200"/>
              <a:t>Jatketaan lentokoneella, josta tulemme viidakkoon.</a:t>
            </a:r>
          </a:p>
          <a:p>
            <a:r>
              <a:rPr lang="fi-FI" sz="2200"/>
              <a:t>Viidakosta löytyy metsästäjiä, villieläimiä, kaatuneita puita, puroja, tiheää viidakkoa, uimista yms.</a:t>
            </a:r>
          </a:p>
          <a:p>
            <a:r>
              <a:rPr lang="fi-FI" sz="2200"/>
              <a:t>Lähdetään takaisin kotimatkalle samoilla kulkuvälineillä.</a:t>
            </a:r>
          </a:p>
        </p:txBody>
      </p:sp>
      <p:pic>
        <p:nvPicPr>
          <p:cNvPr id="26626" name="Picture 2" descr="Alligaattori, Vihreä, Viidakko, Joki">
            <a:extLst>
              <a:ext uri="{FF2B5EF4-FFF2-40B4-BE49-F238E27FC236}">
                <a16:creationId xmlns:a16="http://schemas.microsoft.com/office/drawing/2014/main" id="{989BFE22-7CDD-4591-9320-E0C790EE59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65" r="34431" b="2"/>
          <a:stretch/>
        </p:blipFill>
        <p:spPr bwMode="auto">
          <a:xfrm>
            <a:off x="7556409" y="640082"/>
            <a:ext cx="3995928" cy="55778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4967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15A4EA-4198-4E95-8297-6B1283892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i-FI" sz="5400"/>
              <a:t>Musiikin muoto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8FE5756-F5B3-4FAF-A130-2B0202D90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i-FI" sz="2200"/>
              <a:t>Kuunnelkaa ryhmässä jokin musiikkikappale ja yrittäkää hahmottaa sen muotoa</a:t>
            </a:r>
          </a:p>
          <a:p>
            <a:pPr lvl="1"/>
            <a:r>
              <a:rPr lang="fi-FI" sz="2200"/>
              <a:t>Ensin kannattaa etsiä ne kohdat, joissa musiikin tunnelma ja melodia vaihtuvat.</a:t>
            </a:r>
          </a:p>
          <a:p>
            <a:pPr lvl="1"/>
            <a:r>
              <a:rPr lang="fi-FI" sz="2200"/>
              <a:t>Liikkukaa musiikin tahtiin (elefantti marssi)</a:t>
            </a:r>
          </a:p>
          <a:p>
            <a:pPr lvl="1"/>
            <a:r>
              <a:rPr lang="fi-FI" sz="2200"/>
              <a:t>Musiikin osan vaihtuessa, liikkeetkin muuttuvat.</a:t>
            </a:r>
          </a:p>
          <a:p>
            <a:pPr lvl="1"/>
            <a:r>
              <a:rPr lang="fi-FI" sz="2200"/>
              <a:t>Aina, kun kuuluu A-osa, muutetaan liike, kuin alussa.</a:t>
            </a:r>
          </a:p>
          <a:p>
            <a:pPr lvl="1"/>
            <a:r>
              <a:rPr lang="fi-FI" sz="2200"/>
              <a:t>Onko musiikissa muita osia?</a:t>
            </a:r>
          </a:p>
          <a:p>
            <a:pPr lvl="1"/>
            <a:r>
              <a:rPr lang="fi-FI" sz="2200"/>
              <a:t>Kappaleesta voi tehdä ryhmässä tanssin, jonka liikkeet noudattavat musiikin muotoa.</a:t>
            </a:r>
          </a:p>
          <a:p>
            <a:pPr lvl="1"/>
            <a:r>
              <a:rPr lang="fi-FI" sz="2200"/>
              <a:t>Tanssia voidaan yhdessä pohtia, miten eri musiikin muodot näkyivät tanssiesityksessä?</a:t>
            </a:r>
          </a:p>
          <a:p>
            <a:pPr lvl="1"/>
            <a:endParaRPr lang="fi-FI" sz="2200"/>
          </a:p>
        </p:txBody>
      </p:sp>
    </p:spTree>
    <p:extLst>
      <p:ext uri="{BB962C8B-B14F-4D97-AF65-F5344CB8AC3E}">
        <p14:creationId xmlns:p14="http://schemas.microsoft.com/office/powerpoint/2010/main" val="13197913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F046C7C-17C3-48C7-8C6D-A35F02190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fi-FI" sz="5400"/>
              <a:t>Kohti seuratanssia</a:t>
            </a:r>
          </a:p>
        </p:txBody>
      </p:sp>
      <p:pic>
        <p:nvPicPr>
          <p:cNvPr id="27650" name="Picture 2" descr="Tausta, Ämpäri, Valkoihoinen, Askareita">
            <a:extLst>
              <a:ext uri="{FF2B5EF4-FFF2-40B4-BE49-F238E27FC236}">
                <a16:creationId xmlns:a16="http://schemas.microsoft.com/office/drawing/2014/main" id="{2446A86C-B3CE-42FA-9048-B209D2C498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17"/>
          <a:stretch/>
        </p:blipFill>
        <p:spPr bwMode="auto"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D483D39-9513-40AB-8F5A-913C57B5B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fi-FI" sz="2200"/>
              <a:t>Kolmijalkatanssi</a:t>
            </a:r>
          </a:p>
          <a:p>
            <a:r>
              <a:rPr lang="fi-FI" sz="2200"/>
              <a:t>Pullotanssi</a:t>
            </a:r>
          </a:p>
          <a:p>
            <a:r>
              <a:rPr lang="fi-FI" sz="2200"/>
              <a:t>Luutatanssi</a:t>
            </a:r>
          </a:p>
        </p:txBody>
      </p:sp>
    </p:spTree>
    <p:extLst>
      <p:ext uri="{BB962C8B-B14F-4D97-AF65-F5344CB8AC3E}">
        <p14:creationId xmlns:p14="http://schemas.microsoft.com/office/powerpoint/2010/main" val="24639772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60705C7-7BBC-438C-881A-414981E9E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Oma tanssi parin kanssa</a:t>
            </a:r>
          </a:p>
        </p:txBody>
      </p:sp>
      <p:sp>
        <p:nvSpPr>
          <p:cNvPr id="7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674" name="Picture 2" descr="Disney, Tanssi, Ilo, Elämäntapa">
            <a:extLst>
              <a:ext uri="{FF2B5EF4-FFF2-40B4-BE49-F238E27FC236}">
                <a16:creationId xmlns:a16="http://schemas.microsoft.com/office/drawing/2014/main" id="{FCE69AFA-CDA7-4494-AD6A-33C77EAED14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02813" y="640080"/>
            <a:ext cx="7117582" cy="555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93450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9" name="Rectangle 78">
            <a:extLst>
              <a:ext uri="{FF2B5EF4-FFF2-40B4-BE49-F238E27FC236}">
                <a16:creationId xmlns:a16="http://schemas.microsoft.com/office/drawing/2014/main" id="{1E9986A5-A7D1-4022-BAC0-885FB7A141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0754C7F-CEEA-4738-9AEE-110DDCA89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544570"/>
            <a:ext cx="3344528" cy="1703830"/>
          </a:xfrm>
        </p:spPr>
        <p:txBody>
          <a:bodyPr anchor="ctr">
            <a:normAutofit/>
          </a:bodyPr>
          <a:lstStyle/>
          <a:p>
            <a:r>
              <a:rPr lang="fi-FI" sz="4100"/>
              <a:t>Ryhmätehtävä</a:t>
            </a:r>
          </a:p>
        </p:txBody>
      </p:sp>
      <p:pic>
        <p:nvPicPr>
          <p:cNvPr id="29704" name="Picture 8" descr="Ranta, Lapsi, Aurinko, Tyttö, Ruhtinaat">
            <a:extLst>
              <a:ext uri="{FF2B5EF4-FFF2-40B4-BE49-F238E27FC236}">
                <a16:creationId xmlns:a16="http://schemas.microsoft.com/office/drawing/2014/main" id="{41C6E532-CD88-4818-8B75-AA866F84CC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6" r="17478" b="3"/>
          <a:stretch/>
        </p:blipFill>
        <p:spPr bwMode="auto">
          <a:xfrm>
            <a:off x="20" y="-1"/>
            <a:ext cx="3975444" cy="4306593"/>
          </a:xfrm>
          <a:custGeom>
            <a:avLst/>
            <a:gdLst/>
            <a:ahLst/>
            <a:cxnLst/>
            <a:rect l="l" t="t" r="r" b="b"/>
            <a:pathLst>
              <a:path w="3975464" h="4365555">
                <a:moveTo>
                  <a:pt x="0" y="0"/>
                </a:moveTo>
                <a:lnTo>
                  <a:pt x="3954724" y="0"/>
                </a:lnTo>
                <a:lnTo>
                  <a:pt x="3944328" y="441228"/>
                </a:lnTo>
                <a:cubicBezTo>
                  <a:pt x="3942781" y="508796"/>
                  <a:pt x="3939430" y="576877"/>
                  <a:pt x="3951159" y="643804"/>
                </a:cubicBezTo>
                <a:cubicBezTo>
                  <a:pt x="3980543" y="810736"/>
                  <a:pt x="3979900" y="978310"/>
                  <a:pt x="3967011" y="1146396"/>
                </a:cubicBezTo>
                <a:cubicBezTo>
                  <a:pt x="3954123" y="1321150"/>
                  <a:pt x="3931569" y="1495262"/>
                  <a:pt x="3940203" y="1671170"/>
                </a:cubicBezTo>
                <a:cubicBezTo>
                  <a:pt x="3945230" y="1770534"/>
                  <a:pt x="3953091" y="1869643"/>
                  <a:pt x="3953091" y="1969263"/>
                </a:cubicBezTo>
                <a:cubicBezTo>
                  <a:pt x="3955799" y="2447623"/>
                  <a:pt x="3948581" y="2926496"/>
                  <a:pt x="3959665" y="3405241"/>
                </a:cubicBezTo>
                <a:cubicBezTo>
                  <a:pt x="3962629" y="3529479"/>
                  <a:pt x="3949097" y="3653076"/>
                  <a:pt x="3946777" y="3777057"/>
                </a:cubicBezTo>
                <a:cubicBezTo>
                  <a:pt x="3944973" y="3878089"/>
                  <a:pt x="3947873" y="3979056"/>
                  <a:pt x="3950499" y="4080023"/>
                </a:cubicBezTo>
                <a:lnTo>
                  <a:pt x="3952324" y="4346210"/>
                </a:lnTo>
                <a:lnTo>
                  <a:pt x="3923793" y="4344582"/>
                </a:lnTo>
                <a:cubicBezTo>
                  <a:pt x="3869166" y="4337251"/>
                  <a:pt x="3813841" y="4336693"/>
                  <a:pt x="3759075" y="4342933"/>
                </a:cubicBezTo>
                <a:cubicBezTo>
                  <a:pt x="3703277" y="4347626"/>
                  <a:pt x="3647607" y="4354981"/>
                  <a:pt x="3591682" y="4357645"/>
                </a:cubicBezTo>
                <a:cubicBezTo>
                  <a:pt x="3349688" y="4370998"/>
                  <a:pt x="3107046" y="4367447"/>
                  <a:pt x="2865549" y="4346991"/>
                </a:cubicBezTo>
                <a:cubicBezTo>
                  <a:pt x="2661378" y="4329084"/>
                  <a:pt x="2456048" y="4328501"/>
                  <a:pt x="2251775" y="4345215"/>
                </a:cubicBezTo>
                <a:cubicBezTo>
                  <a:pt x="2200819" y="4349148"/>
                  <a:pt x="2149862" y="4359293"/>
                  <a:pt x="2098906" y="4351937"/>
                </a:cubicBezTo>
                <a:cubicBezTo>
                  <a:pt x="2025044" y="4342895"/>
                  <a:pt x="1950494" y="4340688"/>
                  <a:pt x="1876224" y="4345343"/>
                </a:cubicBezTo>
                <a:cubicBezTo>
                  <a:pt x="1700042" y="4352318"/>
                  <a:pt x="1523986" y="4361576"/>
                  <a:pt x="1347676" y="4359039"/>
                </a:cubicBezTo>
                <a:cubicBezTo>
                  <a:pt x="1064484" y="4355108"/>
                  <a:pt x="781420" y="4341031"/>
                  <a:pt x="498101" y="4351430"/>
                </a:cubicBezTo>
                <a:cubicBezTo>
                  <a:pt x="364340" y="4356376"/>
                  <a:pt x="230578" y="4360752"/>
                  <a:pt x="96817" y="4355568"/>
                </a:cubicBezTo>
                <a:lnTo>
                  <a:pt x="0" y="434926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6" name="Picture 10" descr="Lapsi, Hyppää, Nauraa, Onnellinen">
            <a:extLst>
              <a:ext uri="{FF2B5EF4-FFF2-40B4-BE49-F238E27FC236}">
                <a16:creationId xmlns:a16="http://schemas.microsoft.com/office/drawing/2014/main" id="{0CFA6DA7-7B70-471F-ACEC-6F79FDA54E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25769"/>
          <a:stretch/>
        </p:blipFill>
        <p:spPr bwMode="auto">
          <a:xfrm>
            <a:off x="4148881" y="-1"/>
            <a:ext cx="3872656" cy="4306594"/>
          </a:xfrm>
          <a:custGeom>
            <a:avLst/>
            <a:gdLst/>
            <a:ahLst/>
            <a:cxnLst/>
            <a:rect l="l" t="t" r="r" b="b"/>
            <a:pathLst>
              <a:path w="3872656" h="4370715">
                <a:moveTo>
                  <a:pt x="9308" y="0"/>
                </a:moveTo>
                <a:lnTo>
                  <a:pt x="3851998" y="0"/>
                </a:lnTo>
                <a:lnTo>
                  <a:pt x="3841520" y="444702"/>
                </a:lnTo>
                <a:cubicBezTo>
                  <a:pt x="3839973" y="512270"/>
                  <a:pt x="3836622" y="580351"/>
                  <a:pt x="3848351" y="647278"/>
                </a:cubicBezTo>
                <a:cubicBezTo>
                  <a:pt x="3877736" y="814210"/>
                  <a:pt x="3877092" y="981784"/>
                  <a:pt x="3864203" y="1149870"/>
                </a:cubicBezTo>
                <a:cubicBezTo>
                  <a:pt x="3851315" y="1324624"/>
                  <a:pt x="3828761" y="1498736"/>
                  <a:pt x="3837395" y="1674644"/>
                </a:cubicBezTo>
                <a:cubicBezTo>
                  <a:pt x="3842422" y="1774008"/>
                  <a:pt x="3850284" y="1873117"/>
                  <a:pt x="3850284" y="1972737"/>
                </a:cubicBezTo>
                <a:cubicBezTo>
                  <a:pt x="3852991" y="2451097"/>
                  <a:pt x="3845773" y="2929970"/>
                  <a:pt x="3856857" y="3408715"/>
                </a:cubicBezTo>
                <a:cubicBezTo>
                  <a:pt x="3859821" y="3532953"/>
                  <a:pt x="3846289" y="3656550"/>
                  <a:pt x="3843969" y="3780531"/>
                </a:cubicBezTo>
                <a:cubicBezTo>
                  <a:pt x="3842165" y="3881563"/>
                  <a:pt x="3845065" y="3982530"/>
                  <a:pt x="3847691" y="4083497"/>
                </a:cubicBezTo>
                <a:lnTo>
                  <a:pt x="3849494" y="4346466"/>
                </a:lnTo>
                <a:lnTo>
                  <a:pt x="3739963" y="4345485"/>
                </a:lnTo>
                <a:cubicBezTo>
                  <a:pt x="3702780" y="4346420"/>
                  <a:pt x="3665581" y="4348259"/>
                  <a:pt x="3628383" y="4349908"/>
                </a:cubicBezTo>
                <a:cubicBezTo>
                  <a:pt x="3508316" y="4356655"/>
                  <a:pt x="3387918" y="4354828"/>
                  <a:pt x="3268119" y="4344454"/>
                </a:cubicBezTo>
                <a:cubicBezTo>
                  <a:pt x="3196206" y="4335589"/>
                  <a:pt x="3123466" y="4335589"/>
                  <a:pt x="3051553" y="4344454"/>
                </a:cubicBezTo>
                <a:cubicBezTo>
                  <a:pt x="2869715" y="4368829"/>
                  <a:pt x="2685977" y="4376260"/>
                  <a:pt x="2502751" y="4366648"/>
                </a:cubicBezTo>
                <a:cubicBezTo>
                  <a:pt x="2288987" y="4357263"/>
                  <a:pt x="2075733" y="4337859"/>
                  <a:pt x="1861843" y="4332533"/>
                </a:cubicBezTo>
                <a:cubicBezTo>
                  <a:pt x="1726297" y="4329109"/>
                  <a:pt x="1589733" y="4319851"/>
                  <a:pt x="1455972" y="4342552"/>
                </a:cubicBezTo>
                <a:cubicBezTo>
                  <a:pt x="1319536" y="4365887"/>
                  <a:pt x="1184374" y="4354980"/>
                  <a:pt x="1048318" y="4348258"/>
                </a:cubicBezTo>
                <a:cubicBezTo>
                  <a:pt x="946532" y="4340953"/>
                  <a:pt x="844365" y="4340953"/>
                  <a:pt x="742578" y="4348258"/>
                </a:cubicBezTo>
                <a:cubicBezTo>
                  <a:pt x="618869" y="4360661"/>
                  <a:pt x="494432" y="4364263"/>
                  <a:pt x="370214" y="4359038"/>
                </a:cubicBezTo>
                <a:cubicBezTo>
                  <a:pt x="296007" y="4355170"/>
                  <a:pt x="221738" y="4351270"/>
                  <a:pt x="147421" y="4348702"/>
                </a:cubicBezTo>
                <a:lnTo>
                  <a:pt x="13040" y="4347289"/>
                </a:lnTo>
                <a:lnTo>
                  <a:pt x="371" y="4103870"/>
                </a:lnTo>
                <a:cubicBezTo>
                  <a:pt x="-757" y="4012134"/>
                  <a:pt x="886" y="3920334"/>
                  <a:pt x="2690" y="3828598"/>
                </a:cubicBezTo>
                <a:cubicBezTo>
                  <a:pt x="5913" y="3670768"/>
                  <a:pt x="16095" y="3513067"/>
                  <a:pt x="20090" y="3355238"/>
                </a:cubicBezTo>
                <a:cubicBezTo>
                  <a:pt x="25761" y="3127790"/>
                  <a:pt x="3336" y="2900469"/>
                  <a:pt x="10940" y="2573142"/>
                </a:cubicBezTo>
                <a:cubicBezTo>
                  <a:pt x="20218" y="2391979"/>
                  <a:pt x="14032" y="2111578"/>
                  <a:pt x="14677" y="1830024"/>
                </a:cubicBezTo>
                <a:cubicBezTo>
                  <a:pt x="15451" y="1640269"/>
                  <a:pt x="5268" y="1450771"/>
                  <a:pt x="6171" y="1261145"/>
                </a:cubicBezTo>
                <a:cubicBezTo>
                  <a:pt x="6815" y="1121522"/>
                  <a:pt x="19961" y="982540"/>
                  <a:pt x="25374" y="843301"/>
                </a:cubicBezTo>
                <a:cubicBezTo>
                  <a:pt x="30078" y="673215"/>
                  <a:pt x="25426" y="502988"/>
                  <a:pt x="11455" y="333401"/>
                </a:cubicBezTo>
                <a:cubicBezTo>
                  <a:pt x="4817" y="239678"/>
                  <a:pt x="5623" y="145890"/>
                  <a:pt x="8088" y="5208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 descr="Pikkupoika, Lapsi, Utelias, Tutkia">
            <a:extLst>
              <a:ext uri="{FF2B5EF4-FFF2-40B4-BE49-F238E27FC236}">
                <a16:creationId xmlns:a16="http://schemas.microsoft.com/office/drawing/2014/main" id="{6E1BCF76-0E71-4074-A20B-4F80AA4237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9" r="30953" b="-2"/>
          <a:stretch/>
        </p:blipFill>
        <p:spPr bwMode="auto">
          <a:xfrm>
            <a:off x="8194953" y="-1"/>
            <a:ext cx="3997047" cy="4306593"/>
          </a:xfrm>
          <a:custGeom>
            <a:avLst/>
            <a:gdLst/>
            <a:ahLst/>
            <a:cxnLst/>
            <a:rect l="l" t="t" r="r" b="b"/>
            <a:pathLst>
              <a:path w="3997047" h="4358703">
                <a:moveTo>
                  <a:pt x="9389" y="0"/>
                </a:moveTo>
                <a:lnTo>
                  <a:pt x="3997047" y="0"/>
                </a:lnTo>
                <a:lnTo>
                  <a:pt x="3997047" y="4347477"/>
                </a:lnTo>
                <a:lnTo>
                  <a:pt x="3922844" y="4341211"/>
                </a:lnTo>
                <a:cubicBezTo>
                  <a:pt x="3821334" y="4336140"/>
                  <a:pt x="3719771" y="4340396"/>
                  <a:pt x="3618208" y="4343440"/>
                </a:cubicBezTo>
                <a:cubicBezTo>
                  <a:pt x="3488013" y="4347245"/>
                  <a:pt x="3357819" y="4358659"/>
                  <a:pt x="3227370" y="4344455"/>
                </a:cubicBezTo>
                <a:cubicBezTo>
                  <a:pt x="3152388" y="4335717"/>
                  <a:pt x="3076577" y="4336833"/>
                  <a:pt x="3001887" y="4347752"/>
                </a:cubicBezTo>
                <a:cubicBezTo>
                  <a:pt x="2932216" y="4357340"/>
                  <a:pt x="2861768" y="4360092"/>
                  <a:pt x="2791563" y="4355995"/>
                </a:cubicBezTo>
                <a:cubicBezTo>
                  <a:pt x="2658694" y="4350416"/>
                  <a:pt x="2524678" y="4346991"/>
                  <a:pt x="2391171" y="4351303"/>
                </a:cubicBezTo>
                <a:cubicBezTo>
                  <a:pt x="2185433" y="4357898"/>
                  <a:pt x="1979696" y="4363985"/>
                  <a:pt x="1773830" y="4351303"/>
                </a:cubicBezTo>
                <a:cubicBezTo>
                  <a:pt x="1620961" y="4342172"/>
                  <a:pt x="1468090" y="4341031"/>
                  <a:pt x="1315220" y="4345723"/>
                </a:cubicBezTo>
                <a:cubicBezTo>
                  <a:pt x="1162350" y="4350416"/>
                  <a:pt x="1009480" y="4359927"/>
                  <a:pt x="856610" y="4351303"/>
                </a:cubicBezTo>
                <a:cubicBezTo>
                  <a:pt x="678261" y="4341158"/>
                  <a:pt x="499913" y="4342933"/>
                  <a:pt x="321565" y="4344708"/>
                </a:cubicBezTo>
                <a:cubicBezTo>
                  <a:pt x="235449" y="4345596"/>
                  <a:pt x="149428" y="4348323"/>
                  <a:pt x="63422" y="4349686"/>
                </a:cubicBezTo>
                <a:lnTo>
                  <a:pt x="12951" y="4349060"/>
                </a:lnTo>
                <a:lnTo>
                  <a:pt x="371" y="4107346"/>
                </a:lnTo>
                <a:cubicBezTo>
                  <a:pt x="-757" y="4015610"/>
                  <a:pt x="887" y="3923810"/>
                  <a:pt x="2691" y="3832074"/>
                </a:cubicBezTo>
                <a:cubicBezTo>
                  <a:pt x="5913" y="3674244"/>
                  <a:pt x="16095" y="3516543"/>
                  <a:pt x="20090" y="3358714"/>
                </a:cubicBezTo>
                <a:cubicBezTo>
                  <a:pt x="25761" y="3131266"/>
                  <a:pt x="3336" y="2903945"/>
                  <a:pt x="10940" y="2576618"/>
                </a:cubicBezTo>
                <a:cubicBezTo>
                  <a:pt x="20219" y="2395455"/>
                  <a:pt x="14032" y="2115054"/>
                  <a:pt x="14677" y="1833500"/>
                </a:cubicBezTo>
                <a:cubicBezTo>
                  <a:pt x="15451" y="1643745"/>
                  <a:pt x="5269" y="1454247"/>
                  <a:pt x="6171" y="1264621"/>
                </a:cubicBezTo>
                <a:cubicBezTo>
                  <a:pt x="6815" y="1124998"/>
                  <a:pt x="19961" y="986016"/>
                  <a:pt x="25375" y="846777"/>
                </a:cubicBezTo>
                <a:cubicBezTo>
                  <a:pt x="30078" y="676691"/>
                  <a:pt x="25426" y="506464"/>
                  <a:pt x="11455" y="336877"/>
                </a:cubicBezTo>
                <a:cubicBezTo>
                  <a:pt x="4818" y="243154"/>
                  <a:pt x="5623" y="149366"/>
                  <a:pt x="8088" y="5556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sketch line">
            <a:extLst>
              <a:ext uri="{FF2B5EF4-FFF2-40B4-BE49-F238E27FC236}">
                <a16:creationId xmlns:a16="http://schemas.microsoft.com/office/drawing/2014/main" id="{D2758DA7-6A89-49A1-B9F5-546D99324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422904" y="5413767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1978D4C-CB9C-4F58-9F5A-466F6C665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3582" y="4544570"/>
            <a:ext cx="7147481" cy="1703830"/>
          </a:xfrm>
        </p:spPr>
        <p:txBody>
          <a:bodyPr anchor="ctr">
            <a:normAutofit/>
          </a:bodyPr>
          <a:lstStyle/>
          <a:p>
            <a:r>
              <a:rPr lang="fi-FI" sz="2200"/>
              <a:t>Suunnitelkaa tanssileikki, jossa tulee esille varhaiskasvatuksen orientaatiot ja lapsille ominainen tapa liikkua.</a:t>
            </a:r>
          </a:p>
          <a:p>
            <a:endParaRPr lang="fi-FI" sz="2200"/>
          </a:p>
        </p:txBody>
      </p:sp>
    </p:spTree>
    <p:extLst>
      <p:ext uri="{BB962C8B-B14F-4D97-AF65-F5344CB8AC3E}">
        <p14:creationId xmlns:p14="http://schemas.microsoft.com/office/powerpoint/2010/main" val="3236289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4E4D846-3AFC-4F86-8C35-24B0542A26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22" name="Picture 2" descr="Fantasia, Satumetsää, Tyttö, Metsä">
            <a:extLst>
              <a:ext uri="{FF2B5EF4-FFF2-40B4-BE49-F238E27FC236}">
                <a16:creationId xmlns:a16="http://schemas.microsoft.com/office/drawing/2014/main" id="{D4D988DC-898E-4187-A171-30AD91E97A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1" r="25647" b="-1"/>
          <a:stretch/>
        </p:blipFill>
        <p:spPr bwMode="auto">
          <a:xfrm>
            <a:off x="20" y="10"/>
            <a:ext cx="866849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284781B9-12CB-45C3-907A-9ED93FF72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435399" y="0"/>
            <a:ext cx="9756601" cy="6858000"/>
          </a:xfrm>
          <a:prstGeom prst="rect">
            <a:avLst/>
          </a:prstGeom>
          <a:gradFill>
            <a:gsLst>
              <a:gs pos="53000">
                <a:schemeClr val="bg1"/>
              </a:gs>
              <a:gs pos="35000">
                <a:schemeClr val="bg1">
                  <a:alpha val="76000"/>
                </a:schemeClr>
              </a:gs>
              <a:gs pos="19000">
                <a:schemeClr val="bg1">
                  <a:alpha val="4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7B24BFD-5A9F-4501-BF7D-D82EDE85B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0470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fi-FI" sz="3600" dirty="0"/>
              <a:t>Tanssia saduista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687333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53018" y="2443480"/>
            <a:ext cx="3218688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41F666E-74BB-4C68-BF5D-5C87D8F43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9520" y="2718054"/>
            <a:ext cx="4219856" cy="3250692"/>
          </a:xfrm>
        </p:spPr>
        <p:txBody>
          <a:bodyPr anchor="t">
            <a:noAutofit/>
          </a:bodyPr>
          <a:lstStyle/>
          <a:p>
            <a:r>
              <a:rPr lang="fi-FI" sz="2400" dirty="0"/>
              <a:t>Ohjaaja lukee sadun ryhmälle, jonka jälkeen musiikin tahdissa jokainen tanssii ja liikkuu tarinan mukaisesti.</a:t>
            </a:r>
          </a:p>
          <a:p>
            <a:r>
              <a:rPr lang="fi-FI" sz="2400" dirty="0"/>
              <a:t>Ryhmä tekee </a:t>
            </a:r>
            <a:r>
              <a:rPr lang="fi-FI" sz="2400" dirty="0" err="1"/>
              <a:t>saduttamalla</a:t>
            </a:r>
            <a:r>
              <a:rPr lang="fi-FI" sz="2400" dirty="0"/>
              <a:t> tarinan, jonka yhdessä tanssii ryhmänä.</a:t>
            </a:r>
          </a:p>
        </p:txBody>
      </p:sp>
    </p:spTree>
    <p:extLst>
      <p:ext uri="{BB962C8B-B14F-4D97-AF65-F5344CB8AC3E}">
        <p14:creationId xmlns:p14="http://schemas.microsoft.com/office/powerpoint/2010/main" val="40756514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266D459-A331-4705-BE25-AE42E9BDC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i-FI" sz="5400"/>
              <a:t>Kuka sinä olet?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FDF797D-8867-4E1C-A300-4792C2AC0A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i-FI" sz="2200"/>
              <a:t>Osallistujat seisovat piirissä ja keksivät itselleen luonteen omaisen nimen: Anni aurinkoinen</a:t>
            </a:r>
          </a:p>
          <a:p>
            <a:r>
              <a:rPr lang="fi-FI" sz="2200"/>
              <a:t>Nimeen voi ladata tunteita: Jörö Jukka, Kauhea Kari, Ilkea Ilpo, Rauhallinen Riitta</a:t>
            </a:r>
          </a:p>
          <a:p>
            <a:r>
              <a:rPr lang="fi-FI" sz="2200"/>
              <a:t>Ohjaaja voi näytellä nimet ensin – ryhmäläiset seuraa perästä, kun ovat valmiita.</a:t>
            </a:r>
          </a:p>
          <a:p>
            <a:r>
              <a:rPr lang="fi-FI" sz="2200"/>
              <a:t>Leikin tulisi olla hauska ja spontaani</a:t>
            </a:r>
          </a:p>
          <a:p>
            <a:r>
              <a:rPr lang="fi-FI" sz="2200"/>
              <a:t>Kuka haluaisit olla?</a:t>
            </a:r>
          </a:p>
          <a:p>
            <a:r>
              <a:rPr lang="fi-FI" sz="2200"/>
              <a:t>Patsas nimi kierros: Nimi ja patsas – käydään läpi, mikä on patsas</a:t>
            </a:r>
          </a:p>
        </p:txBody>
      </p:sp>
    </p:spTree>
    <p:extLst>
      <p:ext uri="{BB962C8B-B14F-4D97-AF65-F5344CB8AC3E}">
        <p14:creationId xmlns:p14="http://schemas.microsoft.com/office/powerpoint/2010/main" val="7749457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72FDE84-45D9-4439-9926-E4B7A18DD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i-FI" sz="5400"/>
              <a:t>Patsaat eri tavoin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2E924C6-D250-42D5-9A17-611649786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i-FI" sz="2200"/>
              <a:t>Patsaita voi toteuttaa piirissä yksilöinä vuorotellen usean kierroksen ajan.</a:t>
            </a:r>
          </a:p>
          <a:p>
            <a:r>
              <a:rPr lang="fi-FI" sz="2200"/>
              <a:t>Ryhmässä voidaan tehdä yksi yhteinen patsas</a:t>
            </a:r>
          </a:p>
          <a:p>
            <a:pPr lvl="1"/>
            <a:r>
              <a:rPr lang="fi-FI" sz="2200"/>
              <a:t>Keksitään aihe: sirkus, kesäinen ilta, pelko</a:t>
            </a:r>
          </a:p>
          <a:p>
            <a:pPr lvl="1"/>
            <a:r>
              <a:rPr lang="fi-FI" sz="2200"/>
              <a:t>Jokainen vuorotellen tekee oman patsaan, jonka jälkeen seuraava jatkaa omalla asennollaan yhteistä patsasta (ei kosketa pariin).</a:t>
            </a:r>
          </a:p>
        </p:txBody>
      </p:sp>
    </p:spTree>
    <p:extLst>
      <p:ext uri="{BB962C8B-B14F-4D97-AF65-F5344CB8AC3E}">
        <p14:creationId xmlns:p14="http://schemas.microsoft.com/office/powerpoint/2010/main" val="21833742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B5DA829-E798-4DAF-9BD4-79E253170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i-FI" sz="5400"/>
              <a:t>Katse piiri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A84D992-23FE-470A-A5B8-690DEB80C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i-FI" sz="2200"/>
              <a:t>Piiri</a:t>
            </a:r>
          </a:p>
          <a:p>
            <a:r>
              <a:rPr lang="fi-FI" sz="2200"/>
              <a:t>Jokainen katsoo oikeaa vieruskaveria ja käy näin jokaisen osallistujan katseellaan läpi.</a:t>
            </a:r>
          </a:p>
          <a:p>
            <a:r>
              <a:rPr lang="fi-FI" sz="2200"/>
              <a:t>Kun katseet kohtaavat, vaihdetaan paikkaa päikseen.</a:t>
            </a:r>
          </a:p>
          <a:p>
            <a:r>
              <a:rPr lang="fi-FI" sz="2200"/>
              <a:t>Lisänä voidaan ottaa paikanvaihdossa yhteinen liike.</a:t>
            </a:r>
          </a:p>
        </p:txBody>
      </p:sp>
    </p:spTree>
    <p:extLst>
      <p:ext uri="{BB962C8B-B14F-4D97-AF65-F5344CB8AC3E}">
        <p14:creationId xmlns:p14="http://schemas.microsoft.com/office/powerpoint/2010/main" val="3007445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BC45A44-1D3F-4D61-AD71-67FC14114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i-FI" sz="5400"/>
              <a:t>Kehollinen tietoisuus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931E0EC-92A7-4090-9301-BEFFAA185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fi-FI" sz="2200"/>
              <a:t>Kehollisen tiedon avulla </a:t>
            </a:r>
            <a:r>
              <a:rPr lang="fi-FI" sz="2200">
                <a:highlight>
                  <a:srgbClr val="FFFF00"/>
                </a:highlight>
              </a:rPr>
              <a:t>liikkuja voi oppia huomaamaan, kuinka keho reagoi eri tilanteissa ja avata ymmärrystä oman kehon rajoista, potentiaaleista ja kyvyistä</a:t>
            </a:r>
            <a:r>
              <a:rPr lang="fi-FI" sz="2200"/>
              <a:t>. </a:t>
            </a:r>
          </a:p>
          <a:p>
            <a:r>
              <a:rPr lang="fi-FI" sz="2200"/>
              <a:t>Tätä kautta </a:t>
            </a:r>
            <a:r>
              <a:rPr lang="fi-FI" sz="2200">
                <a:highlight>
                  <a:srgbClr val="FFFF00"/>
                </a:highlight>
              </a:rPr>
              <a:t>liikkuja voi myös saada kokemuksia siitä, millaiset liikunnalliset suoritukset edistävät omaa hyvinvointia</a:t>
            </a:r>
            <a:r>
              <a:rPr lang="fi-FI" sz="2200"/>
              <a:t>. </a:t>
            </a:r>
          </a:p>
          <a:p>
            <a:r>
              <a:rPr lang="fi-FI" sz="2200"/>
              <a:t>Kehollinen tieto voi </a:t>
            </a:r>
            <a:r>
              <a:rPr lang="fi-FI" sz="2200">
                <a:highlight>
                  <a:srgbClr val="FFFF00"/>
                </a:highlight>
              </a:rPr>
              <a:t>kehittää </a:t>
            </a:r>
            <a:r>
              <a:rPr lang="fi-FI" sz="2200"/>
              <a:t>myös </a:t>
            </a:r>
            <a:r>
              <a:rPr lang="fi-FI" sz="2200">
                <a:highlight>
                  <a:srgbClr val="FFFF00"/>
                </a:highlight>
              </a:rPr>
              <a:t>empatiakykyä ja sosiaalisia vuorovaikutustaitoja. </a:t>
            </a:r>
          </a:p>
          <a:p>
            <a:pPr lvl="1"/>
            <a:r>
              <a:rPr lang="fi-FI" sz="2200"/>
              <a:t>Näin ollen kehollinen tieto liittyy laajasti myös itsehoitoon ja omasta terveydestä huolehtimiseen. (Parviainen 2016,14.) </a:t>
            </a:r>
          </a:p>
          <a:p>
            <a:r>
              <a:rPr lang="fi-FI" sz="2200"/>
              <a:t>Kehon liikkeidemme heijastellessa sisäistä maailmaamme voivat muutokset liikkeessä johtaa myös muutoksiin psyyken tasolla. </a:t>
            </a:r>
            <a:r>
              <a:rPr lang="fi-FI" sz="2200">
                <a:highlight>
                  <a:srgbClr val="FFFF00"/>
                </a:highlight>
              </a:rPr>
              <a:t>?</a:t>
            </a:r>
          </a:p>
          <a:p>
            <a:r>
              <a:rPr lang="fi-FI" sz="2200"/>
              <a:t>Kehotietoisuuden ja liikemaailman laajentuessa kehollinen ilmaisu laajenee ja vaikuttaa sitä kautta </a:t>
            </a:r>
            <a:r>
              <a:rPr lang="fi-FI" sz="2200">
                <a:highlight>
                  <a:srgbClr val="FFFF00"/>
                </a:highlight>
              </a:rPr>
              <a:t>minäkuvaan, sekä ruumi</a:t>
            </a:r>
            <a:r>
              <a:rPr lang="fi-FI" sz="2200"/>
              <a:t>inkuvaan. (Rinta-Harri 2005, 75.)</a:t>
            </a:r>
          </a:p>
        </p:txBody>
      </p:sp>
    </p:spTree>
    <p:extLst>
      <p:ext uri="{BB962C8B-B14F-4D97-AF65-F5344CB8AC3E}">
        <p14:creationId xmlns:p14="http://schemas.microsoft.com/office/powerpoint/2010/main" val="14230872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972C6C6-1897-44F4-93C8-0C3522DFE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fi-FI" sz="5400"/>
              <a:t>Rytmi</a:t>
            </a: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C557F8-8E6A-4B0C-82DD-92CD9D2717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fi-FI" sz="2200"/>
              <a:t>Musiikin rytmi voi olla hidasta, nopeaa, säännöllistä tai epäsäännöllistä</a:t>
            </a:r>
          </a:p>
          <a:p>
            <a:r>
              <a:rPr lang="fi-FI" sz="2200"/>
              <a:t>Rytmi on musiikissa eri tavoin esillä (ympäristössä oma syke)</a:t>
            </a:r>
          </a:p>
          <a:p>
            <a:r>
              <a:rPr lang="fi-FI" sz="2200"/>
              <a:t>Tempo: musiikin perussyke</a:t>
            </a:r>
          </a:p>
          <a:p>
            <a:pPr lvl="1"/>
            <a:r>
              <a:rPr lang="fi-FI" sz="2200"/>
              <a:t>Kun perussyke nopea – tempo on nopea</a:t>
            </a:r>
          </a:p>
          <a:p>
            <a:r>
              <a:rPr lang="fi-FI" sz="2200"/>
              <a:t>Rytmitaju </a:t>
            </a:r>
          </a:p>
          <a:p>
            <a:pPr lvl="1"/>
            <a:r>
              <a:rPr lang="fi-FI" sz="2200"/>
              <a:t>Vaikeaa välillä aistia liikkeen ja musiikin sykettä</a:t>
            </a:r>
          </a:p>
          <a:p>
            <a:pPr lvl="1"/>
            <a:r>
              <a:rPr lang="fi-FI" sz="2200"/>
              <a:t>Kuunteleminen ja harjoitteleminen</a:t>
            </a:r>
          </a:p>
          <a:p>
            <a:pPr lvl="1"/>
            <a:endParaRPr lang="fi-FI" sz="2200"/>
          </a:p>
        </p:txBody>
      </p:sp>
      <p:pic>
        <p:nvPicPr>
          <p:cNvPr id="31746" name="Picture 2" descr="Musiikki, Merkintä, Musikaali, Ääni">
            <a:extLst>
              <a:ext uri="{FF2B5EF4-FFF2-40B4-BE49-F238E27FC236}">
                <a16:creationId xmlns:a16="http://schemas.microsoft.com/office/drawing/2014/main" id="{CE4FD851-7903-4B17-88F6-0117E99A2F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8" r="20928"/>
          <a:stretch/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69785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23B54B0-7827-4A8E-B3F8-229E49598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i-FI" sz="5400"/>
              <a:t>Rytmi piiri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0F85E72-D1BF-47DF-B86B-11E01E9B6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i-FI" sz="2200"/>
              <a:t>Istutaan piirissä lattialla ja taputetaan käsillä lattiaa rytmikkäästi</a:t>
            </a:r>
          </a:p>
          <a:p>
            <a:r>
              <a:rPr lang="fi-FI" sz="2200"/>
              <a:t>Ohjaaja sanoo lapsen nimen, lapsi nousee seisomaan ja juoksee/kävelee piirin ympäri</a:t>
            </a:r>
          </a:p>
          <a:p>
            <a:r>
              <a:rPr lang="fi-FI" sz="2200"/>
              <a:t>Kun lapsi on tullut omalle paikalle, ohjaaja sanoo toisen lapsen nimen jne.</a:t>
            </a:r>
          </a:p>
          <a:p>
            <a:r>
              <a:rPr lang="fi-FI" sz="2200"/>
              <a:t>Tavoitteena on rytmin löytäminen ja sen ylläpitäminen, oman vuoron odottaminen ja uskallus tehdä yksin muiden edessä.</a:t>
            </a:r>
          </a:p>
        </p:txBody>
      </p:sp>
    </p:spTree>
    <p:extLst>
      <p:ext uri="{BB962C8B-B14F-4D97-AF65-F5344CB8AC3E}">
        <p14:creationId xmlns:p14="http://schemas.microsoft.com/office/powerpoint/2010/main" val="42380295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81B5DB7-CBE2-4CB3-BA57-D4FD4A04F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fi-FI" sz="5400"/>
              <a:t>Jättiläiskello</a:t>
            </a:r>
          </a:p>
        </p:txBody>
      </p:sp>
      <p:pic>
        <p:nvPicPr>
          <p:cNvPr id="32770" name="Picture 2" descr="Taskukellon, Aika, Kello, Vanha, Tuntia">
            <a:extLst>
              <a:ext uri="{FF2B5EF4-FFF2-40B4-BE49-F238E27FC236}">
                <a16:creationId xmlns:a16="http://schemas.microsoft.com/office/drawing/2014/main" id="{F8E075B6-85C3-4F5A-833D-E8054AEF32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90" r="29896" b="2"/>
          <a:stretch/>
        </p:blipFill>
        <p:spPr bwMode="auto"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F24E513-5A35-40CA-8AF7-B74E5ACB62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/>
          </a:bodyPr>
          <a:lstStyle/>
          <a:p>
            <a:r>
              <a:rPr lang="fi-FI" sz="2200"/>
              <a:t>Harjoitellaan tasaisen sykkeen taputtamista piirissä (kellon tikitys).</a:t>
            </a:r>
          </a:p>
          <a:p>
            <a:r>
              <a:rPr lang="fi-FI" sz="2200"/>
              <a:t>Jokainen taputtaa esim. neljä kertaa siten, että tempo pysyy samana.</a:t>
            </a:r>
          </a:p>
          <a:p>
            <a:r>
              <a:rPr lang="fi-FI" sz="2200"/>
              <a:t>Kellon on tikitettävä samalla tavalla, vaikka taputtajat vaihtuvat.</a:t>
            </a:r>
          </a:p>
          <a:p>
            <a:r>
              <a:rPr lang="fi-FI" sz="2200"/>
              <a:t>Taputuksia voidaan vähentää pikkuhiljaa, lopulta jokainen taputtaa ainoastaan yhdesti.</a:t>
            </a:r>
          </a:p>
          <a:p>
            <a:r>
              <a:rPr lang="fi-FI" sz="2200"/>
              <a:t>Tempoa voidaan myös vaihdella.</a:t>
            </a:r>
          </a:p>
        </p:txBody>
      </p:sp>
    </p:spTree>
    <p:extLst>
      <p:ext uri="{BB962C8B-B14F-4D97-AF65-F5344CB8AC3E}">
        <p14:creationId xmlns:p14="http://schemas.microsoft.com/office/powerpoint/2010/main" val="37611943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EBD7FCC-50EC-4654-9DD6-F418419C3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fi-FI" sz="5400"/>
              <a:t>Taputus kehoon</a:t>
            </a: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778ECBC-F790-400C-BAE4-BEE32CFA1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fi-FI" sz="2200"/>
              <a:t>Taputtakaa perussykettä eli tasaista rytmiä kehon eri osiin (pää, hartiat, polvet ja nilkat).</a:t>
            </a:r>
          </a:p>
          <a:p>
            <a:r>
              <a:rPr lang="fi-FI" sz="2200"/>
              <a:t>Vähentäkää liikkeen toistoja vähitellen, mutta pitäkää syke samana.</a:t>
            </a:r>
          </a:p>
          <a:p>
            <a:r>
              <a:rPr lang="fi-FI" sz="2200"/>
              <a:t>Kokeilkaa myös sykkeen pysymistä taukojen aikana jättämällä vuorotellen eri kohtia taputtamatta.</a:t>
            </a:r>
          </a:p>
        </p:txBody>
      </p:sp>
      <p:pic>
        <p:nvPicPr>
          <p:cNvPr id="33794" name="Picture 2" descr="Taputus, Taputtaa, A, Suosionosoitukset">
            <a:extLst>
              <a:ext uri="{FF2B5EF4-FFF2-40B4-BE49-F238E27FC236}">
                <a16:creationId xmlns:a16="http://schemas.microsoft.com/office/drawing/2014/main" id="{7166F630-16C5-48AE-91F0-40D8009234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1" r="21646" b="1"/>
          <a:stretch/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70539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7CB8D3B-83CF-4A02-B13C-9FDA4B1B0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fi-FI" sz="5400"/>
              <a:t>Taputus kehoon 2</a:t>
            </a:r>
          </a:p>
        </p:txBody>
      </p:sp>
      <p:pic>
        <p:nvPicPr>
          <p:cNvPr id="34818" name="Picture 2" descr="Vauva, Onnellinen, Syntymäpäivä">
            <a:extLst>
              <a:ext uri="{FF2B5EF4-FFF2-40B4-BE49-F238E27FC236}">
                <a16:creationId xmlns:a16="http://schemas.microsoft.com/office/drawing/2014/main" id="{C37DCAB7-885B-4CB3-9DF5-9B27F241AB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53" r="29902" b="-2"/>
          <a:stretch/>
        </p:blipFill>
        <p:spPr bwMode="auto"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4B67437-6AA2-4E90-BCC9-80E84E3A9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/>
          </a:bodyPr>
          <a:lstStyle/>
          <a:p>
            <a:r>
              <a:rPr lang="fi-FI" sz="2200"/>
              <a:t>Taputus: kädet, rinta, polvet, jalat.</a:t>
            </a:r>
          </a:p>
          <a:p>
            <a:r>
              <a:rPr lang="fi-FI" sz="2200"/>
              <a:t>Tehdään yhdessä piirissä, tehdään vuorotellen piirissä.</a:t>
            </a:r>
          </a:p>
          <a:p>
            <a:r>
              <a:rPr lang="fi-FI" sz="2200"/>
              <a:t>Tehdään vastakkain rivinä.</a:t>
            </a:r>
          </a:p>
          <a:p>
            <a:r>
              <a:rPr lang="fi-FI" sz="2200"/>
              <a:t>Toinen rivi lähtee yhden liikkeen jäljessä.</a:t>
            </a:r>
          </a:p>
        </p:txBody>
      </p:sp>
    </p:spTree>
    <p:extLst>
      <p:ext uri="{BB962C8B-B14F-4D97-AF65-F5344CB8AC3E}">
        <p14:creationId xmlns:p14="http://schemas.microsoft.com/office/powerpoint/2010/main" val="7193027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8FF392D-903D-4AD4-A945-35FC56830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i-FI" sz="5400"/>
              <a:t>Kaanon taputukset ja liikkeet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762CD68-736D-45E1-958D-42D30CB5D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i-FI" sz="2200"/>
              <a:t>Istutaan piirissä ja valitaan johtaja, joka alkaa taputtaa neljään laskien perussykettä eri kohtiin kehoa ja lattiaa.</a:t>
            </a:r>
          </a:p>
          <a:p>
            <a:pPr lvl="1"/>
            <a:r>
              <a:rPr lang="fi-FI" sz="2200"/>
              <a:t>Neljä taputusta polviin, neljä mahaan, neljä lattiaan… jne.</a:t>
            </a:r>
          </a:p>
          <a:p>
            <a:r>
              <a:rPr lang="fi-FI" sz="2200"/>
              <a:t>Toiset seuraavat johtajaa.</a:t>
            </a:r>
          </a:p>
          <a:p>
            <a:r>
              <a:rPr lang="fi-FI" sz="2200"/>
              <a:t>Vaikeampi taso: muut seuraavat neljä iskua jäljessä.</a:t>
            </a:r>
          </a:p>
          <a:p>
            <a:r>
              <a:rPr lang="fi-FI" sz="2200"/>
              <a:t>Liikettä voi tehdä myös käsillä: kuvio.</a:t>
            </a:r>
          </a:p>
        </p:txBody>
      </p:sp>
    </p:spTree>
    <p:extLst>
      <p:ext uri="{BB962C8B-B14F-4D97-AF65-F5344CB8AC3E}">
        <p14:creationId xmlns:p14="http://schemas.microsoft.com/office/powerpoint/2010/main" val="5072625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0E345CD-79C5-4FB7-92A3-C9486E5BC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i-FI" sz="3800"/>
              <a:t>Rivitervehdykset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7424186-DC06-4227-B95C-F88766E15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i-FI" sz="2200"/>
              <a:t>Ryhmä jaetaan puoliksi ja ryhmät asettuvat vastakkain kahteen riviin.</a:t>
            </a:r>
          </a:p>
          <a:p>
            <a:r>
              <a:rPr lang="fi-FI" sz="2200"/>
              <a:t>Musiikki alkaa soida ja rivin ensimmäinen astuu neljä askelta eteen ja tervehtii vastassa olevia. Jokainen saa vuorotellen muokata askelistaan omanlaiset.</a:t>
            </a:r>
          </a:p>
          <a:p>
            <a:r>
              <a:rPr lang="fi-FI" sz="2200"/>
              <a:t>Oma rivi matkii perässä saman askeleen, jonka rivin ensimmäinen teki.</a:t>
            </a:r>
          </a:p>
          <a:p>
            <a:r>
              <a:rPr lang="fi-FI" sz="2200"/>
              <a:t>Vastakkaisen ryhmä: rivin ensimmäinen tekee puolestaan oman kävelyn (neljä askelta) ja tervehtii vastakkaista riviä.</a:t>
            </a:r>
          </a:p>
          <a:p>
            <a:r>
              <a:rPr lang="fi-FI" sz="2200"/>
              <a:t>Oma rivi seuraa perästä jne.</a:t>
            </a:r>
          </a:p>
          <a:p>
            <a:r>
              <a:rPr lang="fi-FI" sz="2200"/>
              <a:t>Kaikki käyvät oman askelluksen.</a:t>
            </a:r>
          </a:p>
        </p:txBody>
      </p:sp>
    </p:spTree>
    <p:extLst>
      <p:ext uri="{BB962C8B-B14F-4D97-AF65-F5344CB8AC3E}">
        <p14:creationId xmlns:p14="http://schemas.microsoft.com/office/powerpoint/2010/main" val="21301697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53B475F8-50AE-46A0-9943-B2B63183D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D8E648-755E-49C7-AE60-82D3C2C56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6986015" cy="1776484"/>
          </a:xfrm>
        </p:spPr>
        <p:txBody>
          <a:bodyPr anchor="b">
            <a:normAutofit/>
          </a:bodyPr>
          <a:lstStyle/>
          <a:p>
            <a:r>
              <a:rPr lang="fi-FI" sz="5400"/>
              <a:t>Kehon hahmottaminen ja tilassa liikkuminen</a:t>
            </a:r>
          </a:p>
        </p:txBody>
      </p:sp>
      <p:pic>
        <p:nvPicPr>
          <p:cNvPr id="35842" name="Picture 2" descr="Käsi, Kehon, Ruumiin Osa, Sormet">
            <a:extLst>
              <a:ext uri="{FF2B5EF4-FFF2-40B4-BE49-F238E27FC236}">
                <a16:creationId xmlns:a16="http://schemas.microsoft.com/office/drawing/2014/main" id="{A85A24BB-4AA4-48FC-B930-278048045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00317" y="261991"/>
            <a:ext cx="1890220" cy="1890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sketch line">
            <a:extLst>
              <a:ext uri="{FF2B5EF4-FFF2-40B4-BE49-F238E27FC236}">
                <a16:creationId xmlns:a16="http://schemas.microsoft.com/office/drawing/2014/main" id="{75F6FDB4-2351-48C2-A863-2364A0234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315691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BD93E38-ABBA-40AE-BC54-6222573D7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504819"/>
            <a:ext cx="6986016" cy="3672144"/>
          </a:xfrm>
        </p:spPr>
        <p:txBody>
          <a:bodyPr>
            <a:normAutofit/>
          </a:bodyPr>
          <a:lstStyle/>
          <a:p>
            <a:r>
              <a:rPr lang="fi-FI" sz="2200"/>
              <a:t>Piirissä ohjaaja kyselee kehon eri osien sijaintia, esim. Missä pää on?</a:t>
            </a:r>
          </a:p>
          <a:p>
            <a:r>
              <a:rPr lang="fi-FI" sz="2200"/>
              <a:t>Oikean vastauksen tullessa esiin, liikutellaan kehon osia eri tavoin niin, että se herää kunnolla.</a:t>
            </a:r>
          </a:p>
          <a:p>
            <a:r>
              <a:rPr lang="fi-FI" sz="2200"/>
              <a:t>Seuraavaksi: Musiikin tahdissa lapset liikkuvat, kunnes musiikki pysähtyy. Ohjaaja huutaa: ”Kädet lantiolle”. Lapsi pysyy asennossa, kunnes musiikki jatkuu.</a:t>
            </a:r>
          </a:p>
        </p:txBody>
      </p:sp>
      <p:pic>
        <p:nvPicPr>
          <p:cNvPr id="35846" name="Picture 6" descr="Nenä, Kehon, Ruumiin Osa, Henkilö, Hanke">
            <a:extLst>
              <a:ext uri="{FF2B5EF4-FFF2-40B4-BE49-F238E27FC236}">
                <a16:creationId xmlns:a16="http://schemas.microsoft.com/office/drawing/2014/main" id="{B3B9D8A3-BAAA-425F-95F1-AC5C869F4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01180" y="2310086"/>
            <a:ext cx="1890220" cy="1890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4" name="Picture 4" descr="Käsivarsi, Käsi, Kehon, Ruumiin Osa">
            <a:extLst>
              <a:ext uri="{FF2B5EF4-FFF2-40B4-BE49-F238E27FC236}">
                <a16:creationId xmlns:a16="http://schemas.microsoft.com/office/drawing/2014/main" id="{3D800A1A-C674-49F6-9383-72862FF227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01180" y="4358181"/>
            <a:ext cx="1890220" cy="1890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77709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6EFE39D-E0EE-4D8B-8963-006EEB1F3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i-FI" sz="5400"/>
              <a:t>Liikkeen muoto, eri tasot ja tahti musiikista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247AFBD-38AB-4256-B09B-F81FBA5B2B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i-FI" sz="2200"/>
              <a:t>Liikutaan musiikin tahtiin haluamallaan tavalla</a:t>
            </a:r>
          </a:p>
          <a:p>
            <a:pPr lvl="1"/>
            <a:r>
              <a:rPr lang="fi-FI" sz="2200"/>
              <a:t>Musiikki pysähtyy STOP</a:t>
            </a:r>
          </a:p>
          <a:p>
            <a:pPr lvl="1"/>
            <a:r>
              <a:rPr lang="fi-FI" sz="2200"/>
              <a:t>Lapsi tekee patsaan – ohjaaja ihailee patsaita</a:t>
            </a:r>
          </a:p>
          <a:p>
            <a:pPr lvl="1"/>
            <a:r>
              <a:rPr lang="fi-FI" sz="2200"/>
              <a:t>Musiikki jatkuu</a:t>
            </a:r>
          </a:p>
          <a:p>
            <a:r>
              <a:rPr lang="fi-FI" sz="2200"/>
              <a:t>Liikutaan ohjaajan kertomalla tavalla</a:t>
            </a:r>
          </a:p>
          <a:p>
            <a:pPr lvl="1"/>
            <a:r>
              <a:rPr lang="fi-FI" sz="2200"/>
              <a:t>Kädet nilkoissa, pitkästi, polvet korkealla, takapuoli maassa, nopeasti ja hiljaa, kuin: mato, purukumi jne.</a:t>
            </a:r>
          </a:p>
          <a:p>
            <a:pPr lvl="1"/>
            <a:r>
              <a:rPr lang="fi-FI" sz="2200"/>
              <a:t>Stop – patsas</a:t>
            </a:r>
          </a:p>
          <a:p>
            <a:pPr lvl="1"/>
            <a:r>
              <a:rPr lang="fi-FI" sz="2200"/>
              <a:t>Musiikki jatkuu</a:t>
            </a:r>
          </a:p>
        </p:txBody>
      </p:sp>
    </p:spTree>
    <p:extLst>
      <p:ext uri="{BB962C8B-B14F-4D97-AF65-F5344CB8AC3E}">
        <p14:creationId xmlns:p14="http://schemas.microsoft.com/office/powerpoint/2010/main" val="12031430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CADF696-B158-4620-8DB4-770D634A4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i-FI" sz="5400"/>
              <a:t>Seuraan johtajaa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1873E19-48EF-4DA1-A42D-1486ACA74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i-FI" sz="2200"/>
              <a:t>Isossa piirissä</a:t>
            </a:r>
          </a:p>
          <a:p>
            <a:pPr lvl="1"/>
            <a:r>
              <a:rPr lang="fi-FI" sz="2200"/>
              <a:t>Jokainen keksii vuorollaan liikkeen – muut seuraavat perästä</a:t>
            </a:r>
          </a:p>
          <a:p>
            <a:pPr lvl="1"/>
            <a:r>
              <a:rPr lang="fi-FI" sz="2200"/>
              <a:t>Liike voi tapahtua myös piirin liikkuessa</a:t>
            </a:r>
          </a:p>
          <a:p>
            <a:pPr lvl="1"/>
            <a:endParaRPr lang="fi-FI" sz="2200"/>
          </a:p>
          <a:p>
            <a:r>
              <a:rPr lang="fi-FI" sz="2200"/>
              <a:t>Pienissä ryhmissä jonossa</a:t>
            </a:r>
          </a:p>
          <a:p>
            <a:pPr lvl="1"/>
            <a:r>
              <a:rPr lang="fi-FI" sz="2200"/>
              <a:t>Edessä oleva määrää liikkeen muodon, tahdin yms.</a:t>
            </a:r>
          </a:p>
        </p:txBody>
      </p:sp>
    </p:spTree>
    <p:extLst>
      <p:ext uri="{BB962C8B-B14F-4D97-AF65-F5344CB8AC3E}">
        <p14:creationId xmlns:p14="http://schemas.microsoft.com/office/powerpoint/2010/main" val="1342331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9BA7E06-ABCC-492D-A44D-EFD054E7B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fi-FI" sz="5400"/>
              <a:t>Itseilmaisutaito</a:t>
            </a: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7A0FC58-4959-4166-A1C0-1090F39DC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fi-FI" sz="2200"/>
              <a:t>Itseilmaisutaidoilla opitaan itsestään uutta ja opetellaan tuntemaan toisia. </a:t>
            </a:r>
          </a:p>
          <a:p>
            <a:r>
              <a:rPr lang="fi-FI" sz="2200">
                <a:highlight>
                  <a:srgbClr val="FFFF00"/>
                </a:highlight>
              </a:rPr>
              <a:t>Draamapedagogisin keinoin voidaan saada hiljaisemmatkin lapset mukaan toimintaan, jossa uskaltaudutaan käyttämään itseilmaisua</a:t>
            </a:r>
            <a:r>
              <a:rPr lang="fi-FI" sz="2200"/>
              <a:t>.</a:t>
            </a:r>
          </a:p>
          <a:p>
            <a:r>
              <a:rPr lang="fi-FI" sz="2200"/>
              <a:t>Ylipäätään draaman keinoin voidaan tukea itsetunnon kehitystä ja käydä läpi monenlaisia tilanteita ja tunnetiloja. </a:t>
            </a:r>
          </a:p>
          <a:p>
            <a:pPr marL="0" indent="0">
              <a:buNone/>
            </a:pPr>
            <a:r>
              <a:rPr lang="fi-FI" sz="2200"/>
              <a:t>(Vesterinen 2011, 42-43.)</a:t>
            </a:r>
          </a:p>
          <a:p>
            <a:pPr marL="0" indent="0">
              <a:buNone/>
            </a:pPr>
            <a:endParaRPr lang="fi-FI" sz="2200"/>
          </a:p>
        </p:txBody>
      </p:sp>
      <p:pic>
        <p:nvPicPr>
          <p:cNvPr id="2050" name="Picture 2" descr="Aggressiivinen, Aggressiivinen Poika">
            <a:extLst>
              <a:ext uri="{FF2B5EF4-FFF2-40B4-BE49-F238E27FC236}">
                <a16:creationId xmlns:a16="http://schemas.microsoft.com/office/drawing/2014/main" id="{DC749197-A933-48B8-8816-38A501DB8F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89" b="3125"/>
          <a:stretch/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356714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868" name="Rectangle 70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1D87C0B-95D2-4ACF-82A5-36E1FA4D9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9128" y="638089"/>
            <a:ext cx="4818888" cy="1476801"/>
          </a:xfrm>
        </p:spPr>
        <p:txBody>
          <a:bodyPr anchor="b">
            <a:normAutofit/>
          </a:bodyPr>
          <a:lstStyle/>
          <a:p>
            <a:r>
              <a:rPr lang="fi-FI" sz="5400" dirty="0"/>
              <a:t>Liike musiikista</a:t>
            </a:r>
          </a:p>
        </p:txBody>
      </p:sp>
      <p:pic>
        <p:nvPicPr>
          <p:cNvPr id="36866" name="Picture 2" descr="Lapset, Siluetti, Juhla, Tanssi, Musta">
            <a:extLst>
              <a:ext uri="{FF2B5EF4-FFF2-40B4-BE49-F238E27FC236}">
                <a16:creationId xmlns:a16="http://schemas.microsoft.com/office/drawing/2014/main" id="{C6B9743B-F851-4AB0-9FCD-C93124C02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936" y="2075434"/>
            <a:ext cx="5436616" cy="2718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69" name="sketch line">
            <a:extLst>
              <a:ext uri="{FF2B5EF4-FFF2-40B4-BE49-F238E27FC236}">
                <a16:creationId xmlns:a16="http://schemas.microsoft.com/office/drawing/2014/main" id="{953EE71A-6488-4203-A7C4-77102FD0D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912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8ADCBCC-EF5B-4105-BC8D-D4A42FD28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1400" y="2649134"/>
            <a:ext cx="5867400" cy="3975186"/>
          </a:xfrm>
        </p:spPr>
        <p:txBody>
          <a:bodyPr anchor="t">
            <a:normAutofit/>
          </a:bodyPr>
          <a:lstStyle/>
          <a:p>
            <a:r>
              <a:rPr lang="fi-FI" sz="2400" dirty="0"/>
              <a:t>Laita silmät kiinni ja lähde musiikin mukaan.</a:t>
            </a:r>
          </a:p>
          <a:p>
            <a:pPr lvl="1"/>
            <a:r>
              <a:rPr lang="fi-FI" dirty="0"/>
              <a:t>Tee sellaisia liikkeitä kehollasi, miltä sinusta tuntuu.</a:t>
            </a:r>
          </a:p>
          <a:p>
            <a:pPr lvl="1"/>
            <a:r>
              <a:rPr lang="fi-FI" dirty="0"/>
              <a:t>Anna musiikin viedä STOP – pysähdy, musiikki jatkuu.</a:t>
            </a:r>
          </a:p>
          <a:p>
            <a:r>
              <a:rPr lang="fi-FI" sz="2400" dirty="0"/>
              <a:t>Musiikki ohjaa sinun liikekesi.</a:t>
            </a:r>
          </a:p>
          <a:p>
            <a:r>
              <a:rPr lang="fi-FI" sz="2400" dirty="0"/>
              <a:t>Avaa silmät ja jatka liikkeitä musiikin tahdissa.</a:t>
            </a:r>
          </a:p>
          <a:p>
            <a:r>
              <a:rPr lang="fi-FI" sz="2400" dirty="0"/>
              <a:t>Liikkeet voidaan tehdä myös rivissä seinästä seinään – liikkeen on tarkoitus vaihtua.</a:t>
            </a:r>
          </a:p>
        </p:txBody>
      </p:sp>
    </p:spTree>
    <p:extLst>
      <p:ext uri="{BB962C8B-B14F-4D97-AF65-F5344CB8AC3E}">
        <p14:creationId xmlns:p14="http://schemas.microsoft.com/office/powerpoint/2010/main" val="145970637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3F3FF42-8507-446C-836B-E1EDEC7BA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9128" y="638089"/>
            <a:ext cx="4818888" cy="1476801"/>
          </a:xfrm>
        </p:spPr>
        <p:txBody>
          <a:bodyPr anchor="b">
            <a:normAutofit/>
          </a:bodyPr>
          <a:lstStyle/>
          <a:p>
            <a:r>
              <a:rPr lang="fi-FI" sz="5400"/>
              <a:t>Peilaamishippa</a:t>
            </a:r>
          </a:p>
        </p:txBody>
      </p:sp>
      <p:pic>
        <p:nvPicPr>
          <p:cNvPr id="37890" name="Picture 2" descr="Tanssija, Mies, Uros, Afroamerikkalaisen">
            <a:extLst>
              <a:ext uri="{FF2B5EF4-FFF2-40B4-BE49-F238E27FC236}">
                <a16:creationId xmlns:a16="http://schemas.microsoft.com/office/drawing/2014/main" id="{B22D75AA-312F-4F0D-AD70-CD9F244C7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39419" y="640080"/>
            <a:ext cx="3642001" cy="557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sketch line">
            <a:extLst>
              <a:ext uri="{FF2B5EF4-FFF2-40B4-BE49-F238E27FC236}">
                <a16:creationId xmlns:a16="http://schemas.microsoft.com/office/drawing/2014/main" id="{953EE71A-6488-4203-A7C4-77102FD0D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912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E74C073-B3D0-4595-82E1-28FCB8A59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9128" y="2664886"/>
            <a:ext cx="4818888" cy="3550789"/>
          </a:xfrm>
        </p:spPr>
        <p:txBody>
          <a:bodyPr anchor="t">
            <a:normAutofit/>
          </a:bodyPr>
          <a:lstStyle/>
          <a:p>
            <a:r>
              <a:rPr lang="fi-FI" sz="2200"/>
              <a:t>Kun hippa saa kiinni – STOP- tee haluamaasi liikettä.</a:t>
            </a:r>
          </a:p>
          <a:p>
            <a:r>
              <a:rPr lang="fi-FI" sz="2200"/>
              <a:t>Kaverin  voi pelastaa peilaamalla toisen liikettä.</a:t>
            </a:r>
          </a:p>
          <a:p>
            <a:r>
              <a:rPr lang="fi-FI" sz="2200"/>
              <a:t>Hippaa tulee vaihtaa.</a:t>
            </a:r>
          </a:p>
        </p:txBody>
      </p:sp>
    </p:spTree>
    <p:extLst>
      <p:ext uri="{BB962C8B-B14F-4D97-AF65-F5344CB8AC3E}">
        <p14:creationId xmlns:p14="http://schemas.microsoft.com/office/powerpoint/2010/main" val="13143140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1DD1CE4-E749-4BFB-A473-6DAD34349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i-FI" sz="5400"/>
              <a:t>Liikkeen peilaaminen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31DD7CB-C1D0-457D-A5FD-E2814AC57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fi-FI" sz="2200"/>
              <a:t>Kaksi kättä yli 4v.</a:t>
            </a:r>
          </a:p>
          <a:p>
            <a:pPr lvl="1"/>
            <a:r>
              <a:rPr lang="fi-FI" sz="2200"/>
              <a:t>Ohjaaja tekee käsillään liikkeet yhtä aikaa – muut seuraavat</a:t>
            </a:r>
          </a:p>
          <a:p>
            <a:pPr lvl="1"/>
            <a:r>
              <a:rPr lang="fi-FI" sz="2200"/>
              <a:t>Ohjaaja vaikeuttaa liikkeitä sitä mukaa, kun kaikki osaavat edellisen liikkeen.</a:t>
            </a:r>
          </a:p>
          <a:p>
            <a:r>
              <a:rPr lang="fi-FI" sz="2200"/>
              <a:t>Pareittain: yli 9v.</a:t>
            </a:r>
          </a:p>
          <a:p>
            <a:pPr lvl="1"/>
            <a:r>
              <a:rPr lang="fi-FI" sz="2200"/>
              <a:t>Parit ovat vastakkain kädet toisiaan vasten niin, etteivät kädet koske toisiaan.</a:t>
            </a:r>
          </a:p>
          <a:p>
            <a:pPr lvl="1"/>
            <a:r>
              <a:rPr lang="fi-FI" sz="2200"/>
              <a:t>Toinen parista lähtee tekemään liikettä, jolloin pari seuraa = sama liike = peilaus</a:t>
            </a:r>
          </a:p>
          <a:p>
            <a:pPr lvl="1"/>
            <a:r>
              <a:rPr lang="fi-FI" sz="2200"/>
              <a:t>Vuorot vaihtuvat ohjaajan käskystä</a:t>
            </a:r>
          </a:p>
          <a:p>
            <a:pPr lvl="1"/>
            <a:r>
              <a:rPr lang="fi-FI" sz="2200"/>
              <a:t>Voi tehdä peilaamalla parin liikkeitä: vaikeustaso!</a:t>
            </a:r>
          </a:p>
        </p:txBody>
      </p:sp>
    </p:spTree>
    <p:extLst>
      <p:ext uri="{BB962C8B-B14F-4D97-AF65-F5344CB8AC3E}">
        <p14:creationId xmlns:p14="http://schemas.microsoft.com/office/powerpoint/2010/main" val="24114830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6B23FB8-7020-4035-A472-969DE5013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i-FI" sz="4600"/>
              <a:t>Kosketustanssi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19B3746-32A4-4959-908D-557C83990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i-FI" sz="2200"/>
              <a:t>Parit</a:t>
            </a:r>
          </a:p>
          <a:p>
            <a:r>
              <a:rPr lang="fi-FI" sz="2200"/>
              <a:t>Silmät ovat suljettuina ja sormet koskettavat toisiaan</a:t>
            </a:r>
          </a:p>
          <a:p>
            <a:r>
              <a:rPr lang="fi-FI" sz="2200"/>
              <a:t>Toinen pari johtaa tanssia: liikuttelee käsiä yms.</a:t>
            </a:r>
          </a:p>
          <a:p>
            <a:pPr lvl="1"/>
            <a:r>
              <a:rPr lang="fi-FI" sz="2200"/>
              <a:t>Mitä pari haluaa sanoa tanssilla?</a:t>
            </a:r>
          </a:p>
          <a:p>
            <a:r>
              <a:rPr lang="fi-FI" sz="2200"/>
              <a:t>Toinen aukaisee silmät, tanssittaa paria tilassa</a:t>
            </a:r>
          </a:p>
          <a:p>
            <a:pPr lvl="1"/>
            <a:r>
              <a:rPr lang="fi-FI" sz="2200"/>
              <a:t>Mitä tanssittaja haluaa sanoa parilleen?</a:t>
            </a:r>
          </a:p>
        </p:txBody>
      </p:sp>
    </p:spTree>
    <p:extLst>
      <p:ext uri="{BB962C8B-B14F-4D97-AF65-F5344CB8AC3E}">
        <p14:creationId xmlns:p14="http://schemas.microsoft.com/office/powerpoint/2010/main" val="29475916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07D3819-3F48-49D8-8A5F-885BBBA33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i-FI" sz="5400"/>
              <a:t>Liikkuminen tilan poikki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0AFD325-6683-4964-8252-7AB7FBC599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i-FI" sz="2200"/>
              <a:t>Liikutaan salin poikki eri tavoin ohjaajalähtöisesti, yksin tai pareittain.</a:t>
            </a:r>
          </a:p>
          <a:p>
            <a:pPr lvl="1"/>
            <a:r>
              <a:rPr lang="fi-FI" sz="2200"/>
              <a:t>Juoksulla</a:t>
            </a:r>
          </a:p>
          <a:p>
            <a:pPr lvl="1"/>
            <a:r>
              <a:rPr lang="fi-FI" sz="2200"/>
              <a:t>Huivi, jonka yli pitää hypätä</a:t>
            </a:r>
          </a:p>
          <a:p>
            <a:pPr lvl="1"/>
            <a:r>
              <a:rPr lang="fi-FI" sz="2200"/>
              <a:t>Lattialla kierähdys</a:t>
            </a:r>
          </a:p>
          <a:p>
            <a:pPr lvl="1"/>
            <a:r>
              <a:rPr lang="fi-FI" sz="2200"/>
              <a:t>Juoksua lopuksi</a:t>
            </a:r>
          </a:p>
          <a:p>
            <a:r>
              <a:rPr lang="fi-FI" sz="2200"/>
              <a:t>Vaikeustasoa lisätään</a:t>
            </a:r>
          </a:p>
          <a:p>
            <a:pPr lvl="1"/>
            <a:r>
              <a:rPr lang="fi-FI" sz="2200"/>
              <a:t>Isot hypyt eteen</a:t>
            </a:r>
          </a:p>
          <a:p>
            <a:pPr lvl="1"/>
            <a:r>
              <a:rPr lang="fi-FI" sz="2200"/>
              <a:t>Polven nostohypyt</a:t>
            </a:r>
          </a:p>
          <a:p>
            <a:pPr lvl="1"/>
            <a:r>
              <a:rPr lang="fi-FI" sz="2200"/>
              <a:t>Laukka</a:t>
            </a:r>
          </a:p>
          <a:p>
            <a:pPr lvl="1"/>
            <a:r>
              <a:rPr lang="fi-FI" sz="2200"/>
              <a:t>Pyöriminen</a:t>
            </a:r>
          </a:p>
        </p:txBody>
      </p:sp>
    </p:spTree>
    <p:extLst>
      <p:ext uri="{BB962C8B-B14F-4D97-AF65-F5344CB8AC3E}">
        <p14:creationId xmlns:p14="http://schemas.microsoft.com/office/powerpoint/2010/main" val="35103594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5DABA5B-AE42-4291-97D8-954E78160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fi-FI" sz="5400"/>
              <a:t>Neliö</a:t>
            </a:r>
          </a:p>
        </p:txBody>
      </p:sp>
      <p:pic>
        <p:nvPicPr>
          <p:cNvPr id="38914" name="Picture 2" descr="Musta Nainen, Hyppy, Koreografia">
            <a:extLst>
              <a:ext uri="{FF2B5EF4-FFF2-40B4-BE49-F238E27FC236}">
                <a16:creationId xmlns:a16="http://schemas.microsoft.com/office/drawing/2014/main" id="{32A200AF-EEBF-404F-920A-151D367E8C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5" r="48" b="2"/>
          <a:stretch/>
        </p:blipFill>
        <p:spPr bwMode="auto"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6EC727B-2DFC-4ABC-BA7D-4B04D87DD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/>
          </a:bodyPr>
          <a:lstStyle/>
          <a:p>
            <a:r>
              <a:rPr lang="fi-FI" sz="2200"/>
              <a:t>Harjoitellaan laukka-askelta/polvennostohypyillä salin päästä päähän</a:t>
            </a:r>
          </a:p>
          <a:p>
            <a:r>
              <a:rPr lang="fi-FI" sz="2200"/>
              <a:t>Mennään jonoon salin toiseen päähän</a:t>
            </a:r>
          </a:p>
          <a:p>
            <a:r>
              <a:rPr lang="fi-FI" sz="2200"/>
              <a:t>Tehdään neliön</a:t>
            </a:r>
          </a:p>
          <a:p>
            <a:pPr lvl="1"/>
            <a:r>
              <a:rPr lang="fi-FI" sz="2200"/>
              <a:t>Pitkät sivut laukkaa</a:t>
            </a:r>
          </a:p>
          <a:p>
            <a:pPr lvl="1"/>
            <a:r>
              <a:rPr lang="fi-FI" sz="2200"/>
              <a:t>Lyhyt sivu renkaiden yli yhdellä jalalla hyppien</a:t>
            </a:r>
          </a:p>
          <a:p>
            <a:pPr lvl="1"/>
            <a:r>
              <a:rPr lang="fi-FI" sz="2200"/>
              <a:t>Lyhyt sivu narun päältä kävellen</a:t>
            </a:r>
          </a:p>
          <a:p>
            <a:pPr marL="457200" lvl="1" indent="0">
              <a:buNone/>
            </a:pPr>
            <a:endParaRPr lang="fi-FI" sz="2200"/>
          </a:p>
          <a:p>
            <a:pPr lvl="1">
              <a:buFont typeface="Wingdings" panose="05000000000000000000" pitchFamily="2" charset="2"/>
              <a:buChar char="v"/>
            </a:pPr>
            <a:r>
              <a:rPr lang="fi-FI" sz="2200"/>
              <a:t>Eri liikkumistapojen kokeilu</a:t>
            </a:r>
          </a:p>
        </p:txBody>
      </p:sp>
    </p:spTree>
    <p:extLst>
      <p:ext uri="{BB962C8B-B14F-4D97-AF65-F5344CB8AC3E}">
        <p14:creationId xmlns:p14="http://schemas.microsoft.com/office/powerpoint/2010/main" val="233184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A3CFB2C-AA08-4B58-9AB2-FDC116600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i-FI" sz="3800"/>
              <a:t>Varhaiskasvattaja 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F713A8E-A2FF-4194-865B-1BA99754A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i-FI" sz="2200"/>
              <a:t>Vastaa päivähoidon taiteellisesta, esteettisestä ja kulttuurisesta kasvatuksesta. </a:t>
            </a:r>
          </a:p>
          <a:p>
            <a:r>
              <a:rPr lang="fi-FI" sz="2200"/>
              <a:t>Viikko-ohjelmaan voidaan sisällyttää vuorollaan kuvataiteen, musiikin, käsityön, liikunnan, lastenkirjallisuuden sekä tanssin ja draamakasvatuksen tavoitteellista toimintaa. </a:t>
            </a:r>
          </a:p>
          <a:p>
            <a:r>
              <a:rPr lang="fi-FI" sz="2200">
                <a:highlight>
                  <a:srgbClr val="FFFF00"/>
                </a:highlight>
              </a:rPr>
              <a:t>Kasvattaja luo mahdollisuuksia lapsille tukemalla itseilmaisua</a:t>
            </a:r>
          </a:p>
        </p:txBody>
      </p:sp>
    </p:spTree>
    <p:extLst>
      <p:ext uri="{BB962C8B-B14F-4D97-AF65-F5344CB8AC3E}">
        <p14:creationId xmlns:p14="http://schemas.microsoft.com/office/powerpoint/2010/main" val="1828914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A6D37EE4-EA1B-46EE-A54B-5233C63C9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59DBD95-4336-4FD1-9ADE-33FF9B693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47013" cy="1434415"/>
          </a:xfrm>
        </p:spPr>
        <p:txBody>
          <a:bodyPr anchor="b">
            <a:normAutofit/>
          </a:bodyPr>
          <a:lstStyle/>
          <a:p>
            <a:r>
              <a:rPr lang="fi-FI" sz="5400"/>
              <a:t>Miten? Mitä?</a:t>
            </a:r>
          </a:p>
        </p:txBody>
      </p:sp>
      <p:sp>
        <p:nvSpPr>
          <p:cNvPr id="73" name="sketch line">
            <a:extLst>
              <a:ext uri="{FF2B5EF4-FFF2-40B4-BE49-F238E27FC236}">
                <a16:creationId xmlns:a16="http://schemas.microsoft.com/office/drawing/2014/main" id="{927D5270-6648-4CC1-8F78-48BE299CA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767709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Lapsi, Leluja, Leikkiä, Esikoulu">
            <a:extLst>
              <a:ext uri="{FF2B5EF4-FFF2-40B4-BE49-F238E27FC236}">
                <a16:creationId xmlns:a16="http://schemas.microsoft.com/office/drawing/2014/main" id="{D70C54A0-9598-4136-8D54-E3DC2F0590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72" r="5511" b="2"/>
          <a:stretch/>
        </p:blipFill>
        <p:spPr bwMode="auto">
          <a:xfrm>
            <a:off x="572492" y="2002056"/>
            <a:ext cx="3943849" cy="4184060"/>
          </a:xfrm>
          <a:custGeom>
            <a:avLst/>
            <a:gdLst/>
            <a:ahLst/>
            <a:cxnLst/>
            <a:rect l="l" t="t" r="r" b="b"/>
            <a:pathLst>
              <a:path w="3807743" h="6307845">
                <a:moveTo>
                  <a:pt x="723201" y="386"/>
                </a:moveTo>
                <a:cubicBezTo>
                  <a:pt x="853884" y="-4204"/>
                  <a:pt x="1013493" y="33912"/>
                  <a:pt x="1176100" y="22622"/>
                </a:cubicBezTo>
                <a:cubicBezTo>
                  <a:pt x="1230302" y="18859"/>
                  <a:pt x="1281736" y="20622"/>
                  <a:pt x="1331852" y="24473"/>
                </a:cubicBezTo>
                <a:lnTo>
                  <a:pt x="1439547" y="34944"/>
                </a:lnTo>
                <a:lnTo>
                  <a:pt x="1484197" y="36226"/>
                </a:lnTo>
                <a:cubicBezTo>
                  <a:pt x="1535166" y="35421"/>
                  <a:pt x="1586369" y="31625"/>
                  <a:pt x="1636625" y="22622"/>
                </a:cubicBezTo>
                <a:cubicBezTo>
                  <a:pt x="1686882" y="13619"/>
                  <a:pt x="1729837" y="10653"/>
                  <a:pt x="1768740" y="10885"/>
                </a:cubicBezTo>
                <a:lnTo>
                  <a:pt x="1829538" y="15086"/>
                </a:lnTo>
                <a:lnTo>
                  <a:pt x="1869968" y="7996"/>
                </a:lnTo>
                <a:cubicBezTo>
                  <a:pt x="1953577" y="-31"/>
                  <a:pt x="2036989" y="9808"/>
                  <a:pt x="2112925" y="20118"/>
                </a:cubicBezTo>
                <a:lnTo>
                  <a:pt x="2119331" y="20977"/>
                </a:lnTo>
                <a:lnTo>
                  <a:pt x="2221855" y="13374"/>
                </a:lnTo>
                <a:cubicBezTo>
                  <a:pt x="2261207" y="12845"/>
                  <a:pt x="2298379" y="14359"/>
                  <a:pt x="2333484" y="16393"/>
                </a:cubicBezTo>
                <a:lnTo>
                  <a:pt x="2372613" y="18812"/>
                </a:lnTo>
                <a:lnTo>
                  <a:pt x="2404945" y="9387"/>
                </a:lnTo>
                <a:cubicBezTo>
                  <a:pt x="2452532" y="1754"/>
                  <a:pt x="2506192" y="9333"/>
                  <a:pt x="2561622" y="17814"/>
                </a:cubicBezTo>
                <a:lnTo>
                  <a:pt x="2583950" y="20591"/>
                </a:lnTo>
                <a:lnTo>
                  <a:pt x="2643527" y="20319"/>
                </a:lnTo>
                <a:cubicBezTo>
                  <a:pt x="2669677" y="20426"/>
                  <a:pt x="2697963" y="20717"/>
                  <a:pt x="2727392" y="21103"/>
                </a:cubicBezTo>
                <a:lnTo>
                  <a:pt x="2786908" y="21989"/>
                </a:lnTo>
                <a:lnTo>
                  <a:pt x="2846459" y="13267"/>
                </a:lnTo>
                <a:cubicBezTo>
                  <a:pt x="2896401" y="10176"/>
                  <a:pt x="2960607" y="12733"/>
                  <a:pt x="3036361" y="17072"/>
                </a:cubicBezTo>
                <a:lnTo>
                  <a:pt x="3129100" y="22671"/>
                </a:lnTo>
                <a:lnTo>
                  <a:pt x="3130653" y="22622"/>
                </a:lnTo>
                <a:cubicBezTo>
                  <a:pt x="3178874" y="19804"/>
                  <a:pt x="3260845" y="26231"/>
                  <a:pt x="3352422" y="32691"/>
                </a:cubicBezTo>
                <a:lnTo>
                  <a:pt x="3362608" y="33356"/>
                </a:lnTo>
                <a:lnTo>
                  <a:pt x="3446036" y="35579"/>
                </a:lnTo>
                <a:cubicBezTo>
                  <a:pt x="3550323" y="36566"/>
                  <a:pt x="3662083" y="33535"/>
                  <a:pt x="3778601" y="22622"/>
                </a:cubicBezTo>
                <a:cubicBezTo>
                  <a:pt x="3793981" y="243672"/>
                  <a:pt x="3764152" y="318695"/>
                  <a:pt x="3778601" y="467157"/>
                </a:cubicBezTo>
                <a:cubicBezTo>
                  <a:pt x="3790077" y="557563"/>
                  <a:pt x="3783697" y="684218"/>
                  <a:pt x="3777639" y="811856"/>
                </a:cubicBezTo>
                <a:lnTo>
                  <a:pt x="3773760" y="922625"/>
                </a:lnTo>
                <a:lnTo>
                  <a:pt x="3778601" y="974384"/>
                </a:lnTo>
                <a:cubicBezTo>
                  <a:pt x="3785784" y="1003717"/>
                  <a:pt x="3785160" y="1041120"/>
                  <a:pt x="3781239" y="1085904"/>
                </a:cubicBezTo>
                <a:lnTo>
                  <a:pt x="3776107" y="1132519"/>
                </a:lnTo>
                <a:lnTo>
                  <a:pt x="3778601" y="1162456"/>
                </a:lnTo>
                <a:cubicBezTo>
                  <a:pt x="3791360" y="1256797"/>
                  <a:pt x="3774958" y="1367020"/>
                  <a:pt x="3763568" y="1469787"/>
                </a:cubicBezTo>
                <a:lnTo>
                  <a:pt x="3758806" y="1520515"/>
                </a:lnTo>
                <a:lnTo>
                  <a:pt x="3760417" y="1549437"/>
                </a:lnTo>
                <a:cubicBezTo>
                  <a:pt x="3764298" y="1588133"/>
                  <a:pt x="3770171" y="1628243"/>
                  <a:pt x="3778601" y="1669683"/>
                </a:cubicBezTo>
                <a:cubicBezTo>
                  <a:pt x="3846039" y="2001203"/>
                  <a:pt x="3774784" y="2142285"/>
                  <a:pt x="3778601" y="2364982"/>
                </a:cubicBezTo>
                <a:lnTo>
                  <a:pt x="3776565" y="2406088"/>
                </a:lnTo>
                <a:lnTo>
                  <a:pt x="3778601" y="2427673"/>
                </a:lnTo>
                <a:cubicBezTo>
                  <a:pt x="3821357" y="2695960"/>
                  <a:pt x="3735684" y="2699438"/>
                  <a:pt x="3778601" y="2809517"/>
                </a:cubicBezTo>
                <a:cubicBezTo>
                  <a:pt x="3789330" y="2837037"/>
                  <a:pt x="3791666" y="2872927"/>
                  <a:pt x="3789892" y="2914654"/>
                </a:cubicBezTo>
                <a:lnTo>
                  <a:pt x="3784971" y="2966248"/>
                </a:lnTo>
                <a:lnTo>
                  <a:pt x="3796722" y="3024078"/>
                </a:lnTo>
                <a:cubicBezTo>
                  <a:pt x="3809238" y="3115139"/>
                  <a:pt x="3806232" y="3210898"/>
                  <a:pt x="3799338" y="3302850"/>
                </a:cubicBezTo>
                <a:lnTo>
                  <a:pt x="3787405" y="3438354"/>
                </a:lnTo>
                <a:lnTo>
                  <a:pt x="3790719" y="3460532"/>
                </a:lnTo>
                <a:cubicBezTo>
                  <a:pt x="3797323" y="3541872"/>
                  <a:pt x="3789007" y="3624193"/>
                  <a:pt x="3780361" y="3709762"/>
                </a:cubicBezTo>
                <a:lnTo>
                  <a:pt x="3780169" y="3712283"/>
                </a:lnTo>
                <a:lnTo>
                  <a:pt x="3781239" y="3768266"/>
                </a:lnTo>
                <a:cubicBezTo>
                  <a:pt x="3780994" y="3815588"/>
                  <a:pt x="3779902" y="3863939"/>
                  <a:pt x="3778794" y="3912511"/>
                </a:cubicBezTo>
                <a:lnTo>
                  <a:pt x="3776324" y="4054010"/>
                </a:lnTo>
                <a:lnTo>
                  <a:pt x="3778601" y="4074733"/>
                </a:lnTo>
                <a:cubicBezTo>
                  <a:pt x="3822365" y="4336760"/>
                  <a:pt x="3765189" y="4482586"/>
                  <a:pt x="3778601" y="4644650"/>
                </a:cubicBezTo>
                <a:cubicBezTo>
                  <a:pt x="3781954" y="4685166"/>
                  <a:pt x="3782850" y="4718916"/>
                  <a:pt x="3782504" y="4749344"/>
                </a:cubicBezTo>
                <a:lnTo>
                  <a:pt x="3780512" y="4796832"/>
                </a:lnTo>
                <a:lnTo>
                  <a:pt x="3786260" y="4877451"/>
                </a:lnTo>
                <a:cubicBezTo>
                  <a:pt x="3786165" y="4918212"/>
                  <a:pt x="3784020" y="4964155"/>
                  <a:pt x="3781623" y="5015963"/>
                </a:cubicBezTo>
                <a:lnTo>
                  <a:pt x="3779076" y="5087925"/>
                </a:lnTo>
                <a:lnTo>
                  <a:pt x="3779599" y="5155456"/>
                </a:lnTo>
                <a:lnTo>
                  <a:pt x="3775907" y="5219073"/>
                </a:lnTo>
                <a:lnTo>
                  <a:pt x="3778601" y="5402640"/>
                </a:lnTo>
                <a:cubicBezTo>
                  <a:pt x="3780494" y="5441637"/>
                  <a:pt x="3781680" y="5475146"/>
                  <a:pt x="3782335" y="5504141"/>
                </a:cubicBezTo>
                <a:lnTo>
                  <a:pt x="3782798" y="5566951"/>
                </a:lnTo>
                <a:lnTo>
                  <a:pt x="3786885" y="5599303"/>
                </a:lnTo>
                <a:cubicBezTo>
                  <a:pt x="3799534" y="5776838"/>
                  <a:pt x="3769350" y="6111156"/>
                  <a:pt x="3778601" y="6291711"/>
                </a:cubicBezTo>
                <a:cubicBezTo>
                  <a:pt x="3687392" y="6306733"/>
                  <a:pt x="3632350" y="6304889"/>
                  <a:pt x="3574752" y="6300212"/>
                </a:cubicBezTo>
                <a:lnTo>
                  <a:pt x="3545837" y="6297718"/>
                </a:lnTo>
                <a:lnTo>
                  <a:pt x="3527963" y="6296834"/>
                </a:lnTo>
                <a:cubicBezTo>
                  <a:pt x="3482151" y="6294419"/>
                  <a:pt x="3430025" y="6291672"/>
                  <a:pt x="3355561" y="6291711"/>
                </a:cubicBezTo>
                <a:cubicBezTo>
                  <a:pt x="3304843" y="6293555"/>
                  <a:pt x="3262749" y="6292377"/>
                  <a:pt x="3225711" y="6290098"/>
                </a:cubicBezTo>
                <a:lnTo>
                  <a:pt x="3218247" y="6289525"/>
                </a:lnTo>
                <a:lnTo>
                  <a:pt x="3198550" y="6289212"/>
                </a:lnTo>
                <a:cubicBezTo>
                  <a:pt x="3144315" y="6287803"/>
                  <a:pt x="3088976" y="6286105"/>
                  <a:pt x="3034921" y="6284968"/>
                </a:cubicBezTo>
                <a:lnTo>
                  <a:pt x="2973802" y="6284626"/>
                </a:lnTo>
                <a:lnTo>
                  <a:pt x="2932520" y="6291711"/>
                </a:lnTo>
                <a:cubicBezTo>
                  <a:pt x="2893699" y="6300111"/>
                  <a:pt x="2847670" y="6301992"/>
                  <a:pt x="2797581" y="6300669"/>
                </a:cubicBezTo>
                <a:lnTo>
                  <a:pt x="2672392" y="6292599"/>
                </a:lnTo>
                <a:lnTo>
                  <a:pt x="2629726" y="6293120"/>
                </a:lnTo>
                <a:lnTo>
                  <a:pt x="2540544" y="6284698"/>
                </a:lnTo>
                <a:lnTo>
                  <a:pt x="2473475" y="6280786"/>
                </a:lnTo>
                <a:cubicBezTo>
                  <a:pt x="2419724" y="6279900"/>
                  <a:pt x="2368202" y="6282437"/>
                  <a:pt x="2322057" y="6291711"/>
                </a:cubicBezTo>
                <a:cubicBezTo>
                  <a:pt x="2275912" y="6300985"/>
                  <a:pt x="2236301" y="6305003"/>
                  <a:pt x="2199195" y="6305968"/>
                </a:cubicBezTo>
                <a:lnTo>
                  <a:pt x="2094190" y="6302012"/>
                </a:lnTo>
                <a:lnTo>
                  <a:pt x="2029724" y="6307766"/>
                </a:lnTo>
                <a:cubicBezTo>
                  <a:pt x="1971866" y="6308389"/>
                  <a:pt x="1916420" y="6305265"/>
                  <a:pt x="1864312" y="6301339"/>
                </a:cubicBezTo>
                <a:lnTo>
                  <a:pt x="1761307" y="6293375"/>
                </a:lnTo>
                <a:lnTo>
                  <a:pt x="1745972" y="6293782"/>
                </a:lnTo>
                <a:cubicBezTo>
                  <a:pt x="1699734" y="6294177"/>
                  <a:pt x="1664143" y="6292827"/>
                  <a:pt x="1633352" y="6291083"/>
                </a:cubicBezTo>
                <a:lnTo>
                  <a:pt x="1621369" y="6290324"/>
                </a:lnTo>
                <a:lnTo>
                  <a:pt x="1599140" y="6291711"/>
                </a:lnTo>
                <a:cubicBezTo>
                  <a:pt x="1564093" y="6296354"/>
                  <a:pt x="1527169" y="6296254"/>
                  <a:pt x="1488567" y="6294097"/>
                </a:cubicBezTo>
                <a:lnTo>
                  <a:pt x="1429716" y="6289243"/>
                </a:lnTo>
                <a:lnTo>
                  <a:pt x="1401008" y="6291711"/>
                </a:lnTo>
                <a:cubicBezTo>
                  <a:pt x="1314301" y="6301163"/>
                  <a:pt x="1222976" y="6299856"/>
                  <a:pt x="1127367" y="6296839"/>
                </a:cubicBezTo>
                <a:lnTo>
                  <a:pt x="1062601" y="6295730"/>
                </a:lnTo>
                <a:lnTo>
                  <a:pt x="964991" y="6305909"/>
                </a:lnTo>
                <a:cubicBezTo>
                  <a:pt x="833250" y="6307778"/>
                  <a:pt x="714190" y="6280255"/>
                  <a:pt x="603122" y="6291711"/>
                </a:cubicBezTo>
                <a:cubicBezTo>
                  <a:pt x="455032" y="6306986"/>
                  <a:pt x="261206" y="6260346"/>
                  <a:pt x="30143" y="6291711"/>
                </a:cubicBezTo>
                <a:cubicBezTo>
                  <a:pt x="-1198" y="6167281"/>
                  <a:pt x="7291" y="6044138"/>
                  <a:pt x="19371" y="5934598"/>
                </a:cubicBezTo>
                <a:lnTo>
                  <a:pt x="33559" y="5801663"/>
                </a:lnTo>
                <a:lnTo>
                  <a:pt x="30143" y="5784485"/>
                </a:lnTo>
                <a:cubicBezTo>
                  <a:pt x="7257" y="5691455"/>
                  <a:pt x="7506" y="5585492"/>
                  <a:pt x="13352" y="5476692"/>
                </a:cubicBezTo>
                <a:lnTo>
                  <a:pt x="21882" y="5346809"/>
                </a:lnTo>
                <a:lnTo>
                  <a:pt x="22064" y="5339439"/>
                </a:lnTo>
                <a:lnTo>
                  <a:pt x="29601" y="5166357"/>
                </a:lnTo>
                <a:lnTo>
                  <a:pt x="30143" y="5151877"/>
                </a:lnTo>
                <a:cubicBezTo>
                  <a:pt x="30018" y="5125783"/>
                  <a:pt x="30111" y="5102484"/>
                  <a:pt x="30346" y="5081409"/>
                </a:cubicBezTo>
                <a:lnTo>
                  <a:pt x="30433" y="5076663"/>
                </a:lnTo>
                <a:lnTo>
                  <a:pt x="30143" y="4963804"/>
                </a:lnTo>
                <a:cubicBezTo>
                  <a:pt x="27040" y="4910138"/>
                  <a:pt x="27067" y="4856021"/>
                  <a:pt x="28459" y="4800989"/>
                </a:cubicBezTo>
                <a:lnTo>
                  <a:pt x="30399" y="4750796"/>
                </a:lnTo>
                <a:lnTo>
                  <a:pt x="31514" y="4666872"/>
                </a:lnTo>
                <a:lnTo>
                  <a:pt x="34697" y="4639551"/>
                </a:lnTo>
                <a:lnTo>
                  <a:pt x="34963" y="4632686"/>
                </a:lnTo>
                <a:cubicBezTo>
                  <a:pt x="37318" y="4575362"/>
                  <a:pt x="39271" y="4516661"/>
                  <a:pt x="39056" y="4456118"/>
                </a:cubicBezTo>
                <a:lnTo>
                  <a:pt x="36996" y="4412759"/>
                </a:lnTo>
                <a:lnTo>
                  <a:pt x="30143" y="4388188"/>
                </a:lnTo>
                <a:cubicBezTo>
                  <a:pt x="7389" y="4328002"/>
                  <a:pt x="11492" y="4256950"/>
                  <a:pt x="19232" y="4188739"/>
                </a:cubicBezTo>
                <a:lnTo>
                  <a:pt x="23985" y="4147809"/>
                </a:lnTo>
                <a:lnTo>
                  <a:pt x="23690" y="4087290"/>
                </a:lnTo>
                <a:lnTo>
                  <a:pt x="29097" y="3984687"/>
                </a:lnTo>
                <a:lnTo>
                  <a:pt x="28035" y="3962690"/>
                </a:lnTo>
                <a:cubicBezTo>
                  <a:pt x="28525" y="3945828"/>
                  <a:pt x="30052" y="3926691"/>
                  <a:pt x="32148" y="3905387"/>
                </a:cubicBezTo>
                <a:lnTo>
                  <a:pt x="34754" y="3881032"/>
                </a:lnTo>
                <a:lnTo>
                  <a:pt x="39206" y="3802233"/>
                </a:lnTo>
                <a:cubicBezTo>
                  <a:pt x="39778" y="3763353"/>
                  <a:pt x="37619" y="3728800"/>
                  <a:pt x="30143" y="3698588"/>
                </a:cubicBezTo>
                <a:cubicBezTo>
                  <a:pt x="7714" y="3607954"/>
                  <a:pt x="33117" y="3482508"/>
                  <a:pt x="36579" y="3365983"/>
                </a:cubicBezTo>
                <a:lnTo>
                  <a:pt x="36510" y="3356621"/>
                </a:lnTo>
                <a:lnTo>
                  <a:pt x="30143" y="3311044"/>
                </a:lnTo>
                <a:cubicBezTo>
                  <a:pt x="14271" y="3224157"/>
                  <a:pt x="11445" y="3149243"/>
                  <a:pt x="14856" y="3082749"/>
                </a:cubicBezTo>
                <a:lnTo>
                  <a:pt x="22229" y="3005366"/>
                </a:lnTo>
                <a:lnTo>
                  <a:pt x="27244" y="2895198"/>
                </a:lnTo>
                <a:cubicBezTo>
                  <a:pt x="29143" y="2848776"/>
                  <a:pt x="30527" y="2799531"/>
                  <a:pt x="30143" y="2746826"/>
                </a:cubicBezTo>
                <a:lnTo>
                  <a:pt x="36784" y="2638240"/>
                </a:lnTo>
                <a:lnTo>
                  <a:pt x="30143" y="2615745"/>
                </a:lnTo>
                <a:cubicBezTo>
                  <a:pt x="-20952" y="2495890"/>
                  <a:pt x="17898" y="2340273"/>
                  <a:pt x="37923" y="2201958"/>
                </a:cubicBezTo>
                <a:lnTo>
                  <a:pt x="42734" y="2158379"/>
                </a:lnTo>
                <a:lnTo>
                  <a:pt x="30143" y="2114218"/>
                </a:lnTo>
                <a:cubicBezTo>
                  <a:pt x="2269" y="2040950"/>
                  <a:pt x="-2735" y="1972014"/>
                  <a:pt x="1162" y="1906697"/>
                </a:cubicBezTo>
                <a:lnTo>
                  <a:pt x="6289" y="1854885"/>
                </a:lnTo>
                <a:lnTo>
                  <a:pt x="8053" y="1809168"/>
                </a:lnTo>
                <a:cubicBezTo>
                  <a:pt x="9832" y="1790244"/>
                  <a:pt x="12470" y="1771472"/>
                  <a:pt x="15415" y="1752867"/>
                </a:cubicBezTo>
                <a:lnTo>
                  <a:pt x="30925" y="1652561"/>
                </a:lnTo>
                <a:lnTo>
                  <a:pt x="30143" y="1606992"/>
                </a:lnTo>
                <a:cubicBezTo>
                  <a:pt x="28397" y="1588584"/>
                  <a:pt x="27931" y="1568665"/>
                  <a:pt x="28348" y="1547550"/>
                </a:cubicBezTo>
                <a:lnTo>
                  <a:pt x="29206" y="1531212"/>
                </a:lnTo>
                <a:lnTo>
                  <a:pt x="23637" y="1487282"/>
                </a:lnTo>
                <a:cubicBezTo>
                  <a:pt x="16479" y="1367166"/>
                  <a:pt x="59638" y="1246041"/>
                  <a:pt x="30143" y="1156757"/>
                </a:cubicBezTo>
                <a:cubicBezTo>
                  <a:pt x="21716" y="1131248"/>
                  <a:pt x="18318" y="1090735"/>
                  <a:pt x="17757" y="1041370"/>
                </a:cubicBezTo>
                <a:lnTo>
                  <a:pt x="18463" y="985697"/>
                </a:lnTo>
                <a:lnTo>
                  <a:pt x="16239" y="975915"/>
                </a:lnTo>
                <a:cubicBezTo>
                  <a:pt x="13541" y="957312"/>
                  <a:pt x="12597" y="940330"/>
                  <a:pt x="12862" y="924477"/>
                </a:cubicBezTo>
                <a:lnTo>
                  <a:pt x="23640" y="845857"/>
                </a:lnTo>
                <a:lnTo>
                  <a:pt x="30907" y="688163"/>
                </a:lnTo>
                <a:lnTo>
                  <a:pt x="31375" y="662715"/>
                </a:lnTo>
                <a:lnTo>
                  <a:pt x="30143" y="655230"/>
                </a:lnTo>
                <a:cubicBezTo>
                  <a:pt x="20345" y="615334"/>
                  <a:pt x="17924" y="569960"/>
                  <a:pt x="19185" y="520814"/>
                </a:cubicBezTo>
                <a:lnTo>
                  <a:pt x="26662" y="415314"/>
                </a:lnTo>
                <a:lnTo>
                  <a:pt x="25635" y="383217"/>
                </a:lnTo>
                <a:cubicBezTo>
                  <a:pt x="25461" y="243905"/>
                  <a:pt x="35455" y="113017"/>
                  <a:pt x="30143" y="22622"/>
                </a:cubicBezTo>
                <a:cubicBezTo>
                  <a:pt x="90096" y="13526"/>
                  <a:pt x="146841" y="12585"/>
                  <a:pt x="200495" y="15390"/>
                </a:cubicBezTo>
                <a:lnTo>
                  <a:pt x="324102" y="27794"/>
                </a:lnTo>
                <a:lnTo>
                  <a:pt x="329634" y="27979"/>
                </a:lnTo>
                <a:cubicBezTo>
                  <a:pt x="398332" y="30204"/>
                  <a:pt x="468106" y="31425"/>
                  <a:pt x="551798" y="27886"/>
                </a:cubicBezTo>
                <a:lnTo>
                  <a:pt x="592464" y="25476"/>
                </a:lnTo>
                <a:lnTo>
                  <a:pt x="603122" y="22622"/>
                </a:lnTo>
                <a:cubicBezTo>
                  <a:pt x="639294" y="8191"/>
                  <a:pt x="679641" y="1916"/>
                  <a:pt x="723201" y="38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5B187E6-8704-47B6-8E33-04F4CDD485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955" y="2071316"/>
            <a:ext cx="6713552" cy="4114800"/>
          </a:xfrm>
        </p:spPr>
        <p:txBody>
          <a:bodyPr anchor="t">
            <a:normAutofit/>
          </a:bodyPr>
          <a:lstStyle/>
          <a:p>
            <a:r>
              <a:rPr lang="fi-FI" sz="2200">
                <a:highlight>
                  <a:srgbClr val="FFFF00"/>
                </a:highlight>
              </a:rPr>
              <a:t>Lorutella</a:t>
            </a:r>
            <a:r>
              <a:rPr lang="fi-FI" sz="2200"/>
              <a:t> voi pukemisen yhteydessä tai </a:t>
            </a:r>
            <a:r>
              <a:rPr lang="fi-FI" sz="2200">
                <a:highlight>
                  <a:srgbClr val="FFFF00"/>
                </a:highlight>
              </a:rPr>
              <a:t>leikkiä</a:t>
            </a:r>
            <a:r>
              <a:rPr lang="fi-FI" sz="2200"/>
              <a:t> majaleikkejä sisätiloissa. </a:t>
            </a:r>
          </a:p>
          <a:p>
            <a:r>
              <a:rPr lang="fi-FI" sz="2200"/>
              <a:t>Esteettiset kokemukset, lasten herkät ja avoimet aistit, kyky läsnäoloon sekä hämmästelemisen ja ihmettelyn taito ovat asioita joilla kasvattaja tukee lasta. </a:t>
            </a:r>
          </a:p>
          <a:p>
            <a:pPr lvl="1"/>
            <a:r>
              <a:rPr lang="fi-FI" sz="2200"/>
              <a:t>Hän myös rakentaa ympäristöä, jossa näkyvät ja kuuluvat lasten oman kulttuurin jäljet.(Ruokonen, Rusanen, Välimäki 2009, 10.)</a:t>
            </a:r>
          </a:p>
        </p:txBody>
      </p:sp>
    </p:spTree>
    <p:extLst>
      <p:ext uri="{BB962C8B-B14F-4D97-AF65-F5344CB8AC3E}">
        <p14:creationId xmlns:p14="http://schemas.microsoft.com/office/powerpoint/2010/main" val="1912944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B171962-3685-4B2D-BD7E-0007E63B1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fi-FI" sz="5400"/>
              <a:t>Mitä? Miten?</a:t>
            </a:r>
          </a:p>
        </p:txBody>
      </p:sp>
      <p:pic>
        <p:nvPicPr>
          <p:cNvPr id="4098" name="Picture 2" descr="Lapsi, Tyttö, Ulkona, Luonto, Kesä">
            <a:extLst>
              <a:ext uri="{FF2B5EF4-FFF2-40B4-BE49-F238E27FC236}">
                <a16:creationId xmlns:a16="http://schemas.microsoft.com/office/drawing/2014/main" id="{0FEED48D-0CB8-43E8-9C6F-6A09F8FF35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123"/>
          <a:stretch/>
        </p:blipFill>
        <p:spPr bwMode="auto"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C21268A-5575-4169-B6F4-543EA851E0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fi-FI" sz="2200">
                <a:highlight>
                  <a:srgbClr val="FFFF00"/>
                </a:highlight>
              </a:rPr>
              <a:t>Liikunta on yksi keino ilmaista itseään liikkeen avulla. </a:t>
            </a:r>
          </a:p>
          <a:p>
            <a:r>
              <a:rPr lang="fi-FI" sz="2200"/>
              <a:t>Liikunnalla ja liikkumisella on monta tehtävää lapsen elämässä. Lapselle </a:t>
            </a:r>
            <a:r>
              <a:rPr lang="fi-FI" sz="2200">
                <a:highlight>
                  <a:srgbClr val="FFFF00"/>
                </a:highlight>
              </a:rPr>
              <a:t>keholla tuotettu kieli on ensimmäinen ja tärkein oppimisen kanava varhaislapsuudessa. </a:t>
            </a:r>
          </a:p>
          <a:p>
            <a:r>
              <a:rPr lang="fi-FI" sz="2200"/>
              <a:t>Liikunnan merkitys varhaiskasvatuksessa on merkittävä ja se luo pohjaa lapsen minäkuvan ja itsetunnon kehitykselle. (Lehtoväre 2017, 7-9.) </a:t>
            </a:r>
          </a:p>
        </p:txBody>
      </p:sp>
    </p:spTree>
    <p:extLst>
      <p:ext uri="{BB962C8B-B14F-4D97-AF65-F5344CB8AC3E}">
        <p14:creationId xmlns:p14="http://schemas.microsoft.com/office/powerpoint/2010/main" val="4152786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1C1A531-A7F7-4917-BB37-B3DEC07D2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i-FI" sz="5400"/>
              <a:t>Mitä? Miksi?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E928844-CD6F-454A-B1FA-BAD4EEDA2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i-FI" sz="2200"/>
              <a:t>Lapset, joilla on hyvä itseluottamus, voivat saada onnistumisen kokemuksia liikunnan kautta, kun taas lapsia joilla on heikko itsetunto voi liikunnassa epäonnistuminen lannistaa. </a:t>
            </a:r>
          </a:p>
          <a:p>
            <a:r>
              <a:rPr lang="fi-FI" sz="2200"/>
              <a:t>Toisille liikunta tarjoaa itseluottamusta edistäviä kokemuksia ja toisille tehottomuutta, puutteellista kehon hallintaa ja haluttomuutta osallistua. (Koljonen 2000, 28.) </a:t>
            </a:r>
          </a:p>
        </p:txBody>
      </p:sp>
    </p:spTree>
    <p:extLst>
      <p:ext uri="{BB962C8B-B14F-4D97-AF65-F5344CB8AC3E}">
        <p14:creationId xmlns:p14="http://schemas.microsoft.com/office/powerpoint/2010/main" val="2020374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2546</Words>
  <Application>Microsoft Office PowerPoint</Application>
  <PresentationFormat>Laajakuva</PresentationFormat>
  <Paragraphs>331</Paragraphs>
  <Slides>55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55</vt:i4>
      </vt:variant>
    </vt:vector>
  </HeadingPairs>
  <TitlesOfParts>
    <vt:vector size="60" baseType="lpstr">
      <vt:lpstr>Arial</vt:lpstr>
      <vt:lpstr>Calibri</vt:lpstr>
      <vt:lpstr>Calibri Light</vt:lpstr>
      <vt:lpstr>Wingdings</vt:lpstr>
      <vt:lpstr>Office-teema</vt:lpstr>
      <vt:lpstr>KEHOLLINEN ILMAISU</vt:lpstr>
      <vt:lpstr>Mitä on kehollinen ilmaisu?</vt:lpstr>
      <vt:lpstr>Kehollinen ilmaisu – Mitä se on?</vt:lpstr>
      <vt:lpstr>Kehollinen tietoisuus</vt:lpstr>
      <vt:lpstr>Itseilmaisutaito</vt:lpstr>
      <vt:lpstr>Varhaiskasvattaja </vt:lpstr>
      <vt:lpstr>Miten? Mitä?</vt:lpstr>
      <vt:lpstr>Mitä? Miten?</vt:lpstr>
      <vt:lpstr>Mitä? Miksi?</vt:lpstr>
      <vt:lpstr>Mitä?</vt:lpstr>
      <vt:lpstr>Tanssi ilmaisun muotona</vt:lpstr>
      <vt:lpstr>Mitä tanssi on?</vt:lpstr>
      <vt:lpstr>Tehtävä</vt:lpstr>
      <vt:lpstr>Tanssimisen tavoitteet</vt:lpstr>
      <vt:lpstr>Tanssi ilmaisun muotona</vt:lpstr>
      <vt:lpstr>Liike</vt:lpstr>
      <vt:lpstr>Tanssiterapiasta</vt:lpstr>
      <vt:lpstr>Tanssileikki</vt:lpstr>
      <vt:lpstr>Harjoitellaan tunteiden ilmaisua liikkeen avulla</vt:lpstr>
      <vt:lpstr>Taikametsä</vt:lpstr>
      <vt:lpstr>Puu</vt:lpstr>
      <vt:lpstr>Tehtävä</vt:lpstr>
      <vt:lpstr>Miten luodaan tanssi lastenkertomuksesta Peter Pan?</vt:lpstr>
      <vt:lpstr>Tanssileikki musiikista</vt:lpstr>
      <vt:lpstr>Kuningas ja alamainen</vt:lpstr>
      <vt:lpstr>Rentoutus/venyttely</vt:lpstr>
      <vt:lpstr>Vaahteran lehdet rentoutuksena</vt:lpstr>
      <vt:lpstr>Oma tanssi</vt:lpstr>
      <vt:lpstr>Tanssi luonnosta</vt:lpstr>
      <vt:lpstr>Intiaanitanssi</vt:lpstr>
      <vt:lpstr>Mielikuvitusmatka</vt:lpstr>
      <vt:lpstr>Musiikin muoto</vt:lpstr>
      <vt:lpstr>Kohti seuratanssia</vt:lpstr>
      <vt:lpstr>Oma tanssi parin kanssa</vt:lpstr>
      <vt:lpstr>Ryhmätehtävä</vt:lpstr>
      <vt:lpstr>Tanssia saduista</vt:lpstr>
      <vt:lpstr>Kuka sinä olet?</vt:lpstr>
      <vt:lpstr>Patsaat eri tavoin</vt:lpstr>
      <vt:lpstr>Katse piiri</vt:lpstr>
      <vt:lpstr>Rytmi</vt:lpstr>
      <vt:lpstr>Rytmi piiri</vt:lpstr>
      <vt:lpstr>Jättiläiskello</vt:lpstr>
      <vt:lpstr>Taputus kehoon</vt:lpstr>
      <vt:lpstr>Taputus kehoon 2</vt:lpstr>
      <vt:lpstr>Kaanon taputukset ja liikkeet</vt:lpstr>
      <vt:lpstr>Rivitervehdykset</vt:lpstr>
      <vt:lpstr>Kehon hahmottaminen ja tilassa liikkuminen</vt:lpstr>
      <vt:lpstr>Liikkeen muoto, eri tasot ja tahti musiikista</vt:lpstr>
      <vt:lpstr>Seuraan johtajaa</vt:lpstr>
      <vt:lpstr>Liike musiikista</vt:lpstr>
      <vt:lpstr>Peilaamishippa</vt:lpstr>
      <vt:lpstr>Liikkeen peilaaminen</vt:lpstr>
      <vt:lpstr>Kosketustanssi</vt:lpstr>
      <vt:lpstr>Liikkuminen tilan poikki</vt:lpstr>
      <vt:lpstr>Neliö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KEHOLLINEN ILMAISU</dc:title>
  <dc:creator>Anni Jaloniemi</dc:creator>
  <cp:lastModifiedBy>Anni Jaloniemi</cp:lastModifiedBy>
  <cp:revision>8</cp:revision>
  <dcterms:created xsi:type="dcterms:W3CDTF">2021-08-26T10:10:54Z</dcterms:created>
  <dcterms:modified xsi:type="dcterms:W3CDTF">2021-11-12T12:00:04Z</dcterms:modified>
</cp:coreProperties>
</file>