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70" r:id="rId8"/>
    <p:sldId id="262" r:id="rId9"/>
    <p:sldId id="267" r:id="rId10"/>
    <p:sldId id="272" r:id="rId11"/>
    <p:sldId id="263" r:id="rId12"/>
    <p:sldId id="271" r:id="rId13"/>
    <p:sldId id="268" r:id="rId14"/>
    <p:sldId id="264" r:id="rId15"/>
    <p:sldId id="273" r:id="rId16"/>
    <p:sldId id="265" r:id="rId17"/>
    <p:sldId id="269" r:id="rId18"/>
    <p:sldId id="266" r:id="rId19"/>
    <p:sldId id="274" r:id="rId20"/>
    <p:sldId id="275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6" autoAdjust="0"/>
    <p:restoredTop sz="94660"/>
  </p:normalViewPr>
  <p:slideViewPr>
    <p:cSldViewPr>
      <p:cViewPr varScale="1">
        <p:scale>
          <a:sx n="50" d="100"/>
          <a:sy n="50" d="100"/>
        </p:scale>
        <p:origin x="-166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61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27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44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78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96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4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06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3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16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95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8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A076-0ACD-4199-91AF-A1899D4D6D9C}" type="datetimeFigureOut">
              <a:rPr lang="fi-FI" smtClean="0"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4C1B-77A0-4950-8887-98B5FFBDFA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55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Katelaskenta</a:t>
            </a:r>
            <a:endParaRPr lang="fi-FI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Katetuotto%:</a:t>
            </a:r>
          </a:p>
          <a:p>
            <a:pPr lvl="1"/>
            <a:r>
              <a:rPr lang="fi-FI" dirty="0" smtClean="0"/>
              <a:t>6000/15000*100=40%</a:t>
            </a:r>
          </a:p>
          <a:p>
            <a:r>
              <a:rPr lang="fi-FI" dirty="0" smtClean="0"/>
              <a:t>Voitto%:</a:t>
            </a:r>
          </a:p>
          <a:p>
            <a:pPr lvl="1"/>
            <a:r>
              <a:rPr lang="fi-FI" dirty="0" smtClean="0"/>
              <a:t>1500/15000*100=10%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65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Kriittinen piste (euroina)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r>
              <a:rPr lang="fi-FI" sz="3600" dirty="0" smtClean="0"/>
              <a:t>Kiinteät kustannukset / KTP x 100</a:t>
            </a:r>
            <a:endParaRPr lang="fi-FI" sz="3600" dirty="0"/>
          </a:p>
        </p:txBody>
      </p:sp>
      <p:sp>
        <p:nvSpPr>
          <p:cNvPr id="4" name="Suorakulmio 3"/>
          <p:cNvSpPr/>
          <p:nvPr/>
        </p:nvSpPr>
        <p:spPr>
          <a:xfrm>
            <a:off x="755576" y="1772816"/>
            <a:ext cx="712879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1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>
            <a:off x="985503" y="1741458"/>
            <a:ext cx="7632848" cy="4905836"/>
            <a:chOff x="971600" y="1268760"/>
            <a:chExt cx="7632848" cy="4905836"/>
          </a:xfrm>
        </p:grpSpPr>
        <p:cxnSp>
          <p:nvCxnSpPr>
            <p:cNvPr id="5" name="Suora nuoliyhdysviiva 4"/>
            <p:cNvCxnSpPr/>
            <p:nvPr/>
          </p:nvCxnSpPr>
          <p:spPr>
            <a:xfrm flipV="1">
              <a:off x="971600" y="1268760"/>
              <a:ext cx="0" cy="43204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uora nuoliyhdysviiva 5"/>
            <p:cNvCxnSpPr/>
            <p:nvPr/>
          </p:nvCxnSpPr>
          <p:spPr>
            <a:xfrm>
              <a:off x="971600" y="5589240"/>
              <a:ext cx="71287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kstiruutu 6"/>
            <p:cNvSpPr txBox="1"/>
            <p:nvPr/>
          </p:nvSpPr>
          <p:spPr>
            <a:xfrm>
              <a:off x="1187624" y="155679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Euroa</a:t>
              </a:r>
              <a:endParaRPr lang="fi-FI" dirty="0"/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6876256" y="580526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Myynti kpl</a:t>
              </a:r>
              <a:endParaRPr lang="fi-FI" dirty="0"/>
            </a:p>
          </p:txBody>
        </p:sp>
        <p:cxnSp>
          <p:nvCxnSpPr>
            <p:cNvPr id="9" name="Suora nuoliyhdysviiva 8"/>
            <p:cNvCxnSpPr/>
            <p:nvPr/>
          </p:nvCxnSpPr>
          <p:spPr>
            <a:xfrm>
              <a:off x="971600" y="4437112"/>
              <a:ext cx="7200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uora nuoliyhdysviiva 9"/>
            <p:cNvCxnSpPr/>
            <p:nvPr/>
          </p:nvCxnSpPr>
          <p:spPr>
            <a:xfrm flipV="1">
              <a:off x="971600" y="2204864"/>
              <a:ext cx="7128792" cy="22322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uora nuoliyhdysviiva 10"/>
            <p:cNvCxnSpPr/>
            <p:nvPr/>
          </p:nvCxnSpPr>
          <p:spPr>
            <a:xfrm flipV="1">
              <a:off x="971600" y="1268760"/>
              <a:ext cx="7200800" cy="43204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>
              <a:off x="4932040" y="3212976"/>
              <a:ext cx="0" cy="237626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flipH="1">
              <a:off x="971600" y="3212976"/>
              <a:ext cx="4032448" cy="5400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kstiruutu 13"/>
            <p:cNvSpPr txBox="1"/>
            <p:nvPr/>
          </p:nvSpPr>
          <p:spPr>
            <a:xfrm>
              <a:off x="6012160" y="4725144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chemeClr val="accent2">
                      <a:lumMod val="75000"/>
                    </a:schemeClr>
                  </a:solidFill>
                </a:rPr>
                <a:t>Kiinteät kustannukset</a:t>
              </a:r>
              <a:endParaRPr lang="fi-FI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6012160" y="3429000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chemeClr val="tx2">
                      <a:lumMod val="75000"/>
                    </a:schemeClr>
                  </a:solidFill>
                </a:rPr>
                <a:t>Muuttuvat kustannukset</a:t>
              </a:r>
              <a:endParaRPr lang="fi-FI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6426264" y="174145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smtClean="0">
                  <a:solidFill>
                    <a:schemeClr val="accent3">
                      <a:lumMod val="75000"/>
                    </a:schemeClr>
                  </a:solidFill>
                </a:rPr>
                <a:t>Tuotot</a:t>
              </a:r>
              <a:endParaRPr lang="fi-FI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3851920" y="282157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Kriittinen piste</a:t>
              </a:r>
              <a:endParaRPr lang="fi-FI" dirty="0"/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1007456" y="2870647"/>
              <a:ext cx="1980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Kriittinen piste </a:t>
              </a:r>
              <a:r>
                <a:rPr lang="fi-FI" dirty="0" err="1" smtClean="0"/>
                <a:t>eur</a:t>
              </a:r>
              <a:endParaRPr lang="fi-FI" dirty="0"/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3275856" y="5186809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Kriittinen piste kpl</a:t>
              </a:r>
              <a:endParaRPr lang="fi-FI" dirty="0"/>
            </a:p>
          </p:txBody>
        </p:sp>
      </p:grpSp>
      <p:sp>
        <p:nvSpPr>
          <p:cNvPr id="20" name="Oikea aaltosulje 19"/>
          <p:cNvSpPr/>
          <p:nvPr/>
        </p:nvSpPr>
        <p:spPr>
          <a:xfrm>
            <a:off x="5868144" y="3343345"/>
            <a:ext cx="288032" cy="156646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/>
          <p:cNvSpPr/>
          <p:nvPr/>
        </p:nvSpPr>
        <p:spPr>
          <a:xfrm>
            <a:off x="4866983" y="3609602"/>
            <a:ext cx="157919" cy="1300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3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Jatkuu…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KRP kertoo sen myynnin määrän euroina, missä yrityksen tulos on nolla eli voittoa ei synny.</a:t>
            </a:r>
          </a:p>
          <a:p>
            <a:r>
              <a:rPr lang="fi-FI" dirty="0" smtClean="0"/>
              <a:t>Kriittisen pisteen kohdalla katetuotto = kiinteät kustannukset.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8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Kriittinen piste (kappaleina)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	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KRP (euroina) / myyntihinta per kpl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971600" y="1988840"/>
            <a:ext cx="727280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KRP euroina:</a:t>
            </a:r>
          </a:p>
          <a:p>
            <a:pPr lvl="1"/>
            <a:r>
              <a:rPr lang="fi-FI" dirty="0" smtClean="0"/>
              <a:t>4500/40*100=11250,00</a:t>
            </a:r>
          </a:p>
          <a:p>
            <a:r>
              <a:rPr lang="fi-FI" dirty="0" smtClean="0"/>
              <a:t>KRP kappaleina: </a:t>
            </a:r>
          </a:p>
          <a:p>
            <a:pPr lvl="1"/>
            <a:r>
              <a:rPr lang="fi-FI" dirty="0" smtClean="0"/>
              <a:t>11250/100=112,5 kpl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66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Varmuusmarginaali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i-FI" dirty="0" smtClean="0"/>
              <a:t>	</a:t>
            </a:r>
          </a:p>
          <a:p>
            <a:pPr marL="457200" lvl="1" indent="0">
              <a:buNone/>
            </a:pPr>
            <a:r>
              <a:rPr lang="fi-FI" dirty="0"/>
              <a:t>	</a:t>
            </a:r>
            <a:r>
              <a:rPr lang="fi-FI" sz="3600" dirty="0" smtClean="0"/>
              <a:t>Toteutuneet myyntituotot - KRP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043608" y="1772816"/>
            <a:ext cx="684076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8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Jatkuu…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Kertoo yrityksen toteutuneiden myyntitulojen ja kriittisen pisteen erotuksen.</a:t>
            </a:r>
          </a:p>
          <a:p>
            <a:r>
              <a:rPr lang="fi-FI" dirty="0" smtClean="0"/>
              <a:t>Jos tulot ylittävät kriittisen pisteen, ne voivat laskea enintään varmuusmarginaalin verran ilman, että tulos kääntyy tappion puolelle.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23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Varmuusmarginaali%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	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VM / toteutuneet myyntituotot x 100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157386" y="1772816"/>
            <a:ext cx="705678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Varmuusmarginaali:</a:t>
            </a:r>
          </a:p>
          <a:p>
            <a:pPr lvl="1"/>
            <a:r>
              <a:rPr lang="fi-FI" dirty="0" smtClean="0"/>
              <a:t>15000 </a:t>
            </a:r>
            <a:r>
              <a:rPr lang="fi-FI" dirty="0" err="1" smtClean="0"/>
              <a:t>eur</a:t>
            </a:r>
            <a:r>
              <a:rPr lang="fi-FI" dirty="0" smtClean="0"/>
              <a:t> -11250 </a:t>
            </a:r>
            <a:r>
              <a:rPr lang="fi-FI" dirty="0" err="1" smtClean="0"/>
              <a:t>eur</a:t>
            </a:r>
            <a:r>
              <a:rPr lang="fi-FI" dirty="0" smtClean="0"/>
              <a:t> =3750 </a:t>
            </a:r>
            <a:r>
              <a:rPr lang="fi-FI" dirty="0" err="1" smtClean="0"/>
              <a:t>eur</a:t>
            </a:r>
            <a:endParaRPr lang="fi-FI" dirty="0" smtClean="0"/>
          </a:p>
          <a:p>
            <a:r>
              <a:rPr lang="fi-FI" dirty="0" smtClean="0"/>
              <a:t>Varmuusmarginaaliprosentti:</a:t>
            </a:r>
          </a:p>
          <a:p>
            <a:pPr lvl="1"/>
            <a:r>
              <a:rPr lang="fi-FI" dirty="0" smtClean="0"/>
              <a:t>3750/15000*100=25%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17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Katetuottoajattelu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Lyhyen aikavälin kannattavuuden arvioinnin väline</a:t>
            </a:r>
          </a:p>
          <a:p>
            <a:r>
              <a:rPr lang="fi-FI" dirty="0" smtClean="0"/>
              <a:t>Keskeinen tunnusluku katetuotto eli myyntikate</a:t>
            </a:r>
          </a:p>
          <a:p>
            <a:r>
              <a:rPr lang="fi-FI" dirty="0" smtClean="0"/>
              <a:t>Yrityksen sisäisen päätöksenteon väline</a:t>
            </a:r>
          </a:p>
          <a:p>
            <a:r>
              <a:rPr lang="fi-FI" dirty="0" smtClean="0"/>
              <a:t>Ei sovellu eri alojen yritysten keskinäiseen vertailuun, mutta</a:t>
            </a:r>
          </a:p>
          <a:p>
            <a:r>
              <a:rPr lang="fi-FI" dirty="0" smtClean="0"/>
              <a:t>Voidaan vertailla tuotteiden, tuoteryhmien ja yrityksen eri tilikausien kannattavuutta.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82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Laske kaikki tunnusluvut esimerkkiyrityksen kausille 2. ja 3.:</a:t>
            </a:r>
          </a:p>
          <a:p>
            <a:pPr lvl="1"/>
            <a:r>
              <a:rPr lang="fi-FI" dirty="0" smtClean="0"/>
              <a:t>Myynti kaudella 2. 125 kpl ja kaudella 3. 180 kpl</a:t>
            </a:r>
          </a:p>
          <a:p>
            <a:pPr lvl="1"/>
            <a:r>
              <a:rPr lang="fi-FI" dirty="0" smtClean="0"/>
              <a:t>Tuotteen hankintahinta nousee kaudella 2. kaksi euroa ja myyntihinta vastaavasti viisi euroa</a:t>
            </a:r>
          </a:p>
          <a:p>
            <a:pPr lvl="1"/>
            <a:r>
              <a:rPr lang="fi-FI" dirty="0" smtClean="0"/>
              <a:t>Kaudella 3. tuotteen myyntihinta on 100 euroa ja hankintahinta 62 euroa.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9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Katetuottolaskennan perusta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Kustannusten jakamiseen muuttuviin ja kiinteisiin.</a:t>
            </a:r>
          </a:p>
          <a:p>
            <a:pPr lvl="1"/>
            <a:r>
              <a:rPr lang="fi-FI" dirty="0" smtClean="0"/>
              <a:t>Muuttuvat kustannukset: muuttuvat suhteessa tuotanto- tai myyntimäärän suhteessa.</a:t>
            </a:r>
          </a:p>
          <a:p>
            <a:pPr lvl="2"/>
            <a:r>
              <a:rPr lang="fi-FI" dirty="0" smtClean="0"/>
              <a:t>Myytävien tavaroiden hankintakustannukset</a:t>
            </a:r>
          </a:p>
          <a:p>
            <a:pPr lvl="2"/>
            <a:r>
              <a:rPr lang="fi-FI" dirty="0" smtClean="0"/>
              <a:t>Valmistusyrityksessä raaka-aineet ja –tarvikkeet</a:t>
            </a:r>
          </a:p>
          <a:p>
            <a:pPr lvl="2"/>
            <a:r>
              <a:rPr lang="fi-FI" dirty="0" smtClean="0"/>
              <a:t>Valmistuksen tuntipalkat</a:t>
            </a:r>
          </a:p>
          <a:p>
            <a:pPr lvl="1"/>
            <a:r>
              <a:rPr lang="fi-FI" dirty="0" smtClean="0"/>
              <a:t>Kiinteät kustannukset: Kiinteät eivät muutu tuotannon tai myynnin suhteessa, vaan ne ovat niistä riippumattomia.</a:t>
            </a:r>
          </a:p>
          <a:p>
            <a:pPr lvl="1"/>
            <a:r>
              <a:rPr lang="fi-FI" dirty="0" smtClean="0"/>
              <a:t>Niitä ovat esim.:</a:t>
            </a:r>
          </a:p>
          <a:p>
            <a:pPr lvl="2"/>
            <a:r>
              <a:rPr lang="fi-FI" dirty="0" smtClean="0"/>
              <a:t>Vuokrat</a:t>
            </a:r>
          </a:p>
          <a:p>
            <a:pPr lvl="2"/>
            <a:r>
              <a:rPr lang="fi-FI" dirty="0" smtClean="0"/>
              <a:t>Kuukausipalkat</a:t>
            </a:r>
          </a:p>
          <a:p>
            <a:pPr lvl="2"/>
            <a:r>
              <a:rPr lang="fi-FI" dirty="0" smtClean="0"/>
              <a:t>Toimisto-, markkinointi- ja hallintokulut</a:t>
            </a:r>
          </a:p>
          <a:p>
            <a:pPr lvl="2"/>
            <a:r>
              <a:rPr lang="fi-FI" dirty="0" smtClean="0"/>
              <a:t>rahoituskulut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53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Jatkuu…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Muuttuvat kustannukset kasvavat lineaarisesti valmistuksen tai myynnin suhteessa.</a:t>
            </a:r>
          </a:p>
          <a:p>
            <a:r>
              <a:rPr lang="fi-FI" dirty="0" smtClean="0"/>
              <a:t>Kiinteät kustannukset ovat riippumattomia valmistuksen tai myynnin määrästä.</a:t>
            </a:r>
          </a:p>
          <a:p>
            <a:r>
              <a:rPr lang="fi-FI" dirty="0"/>
              <a:t>Kiinteitä kustannuksia syntyy vaikka yritys ei tuottaisi tai myisi yhtään tuotetta.</a:t>
            </a:r>
            <a:endParaRPr lang="fi-FI" dirty="0" smtClean="0"/>
          </a:p>
          <a:p>
            <a:r>
              <a:rPr lang="fi-FI" dirty="0" smtClean="0"/>
              <a:t>Tuotteiden myyntihinnat ovat vakiot</a:t>
            </a:r>
          </a:p>
          <a:p>
            <a:r>
              <a:rPr lang="fi-FI" dirty="0" smtClean="0"/>
              <a:t>Tuotannontekijöiden hinta säilyy vakiona</a:t>
            </a:r>
          </a:p>
          <a:p>
            <a:r>
              <a:rPr lang="fi-FI" dirty="0" smtClean="0"/>
              <a:t>Poistot ja korot ovat osa kiinteitä kustannuksia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56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Katetuottolaskennan tunnusluvut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Katetuotto KT</a:t>
            </a:r>
          </a:p>
          <a:p>
            <a:r>
              <a:rPr lang="fi-FI" dirty="0" smtClean="0"/>
              <a:t>Katetuotto% KTP</a:t>
            </a:r>
          </a:p>
          <a:p>
            <a:r>
              <a:rPr lang="fi-FI" dirty="0" smtClean="0"/>
              <a:t>Kriittinen piste KRP</a:t>
            </a:r>
          </a:p>
          <a:p>
            <a:r>
              <a:rPr lang="fi-FI" dirty="0" smtClean="0"/>
              <a:t>Varmuusmarginaali VM</a:t>
            </a:r>
          </a:p>
          <a:p>
            <a:r>
              <a:rPr lang="fi-FI" dirty="0" smtClean="0"/>
              <a:t>Varmuusmarginaali% VMP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8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Katetuoton laskeminen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      Myyntituotto</a:t>
            </a:r>
          </a:p>
          <a:p>
            <a:pPr marL="457200" lvl="1" indent="0">
              <a:buNone/>
            </a:pPr>
            <a:r>
              <a:rPr lang="fi-FI" sz="3200" u="sng" dirty="0" smtClean="0"/>
              <a:t>- Muuttuvat kustannukset</a:t>
            </a:r>
          </a:p>
          <a:p>
            <a:pPr marL="457200" lvl="1" indent="0">
              <a:buNone/>
            </a:pPr>
            <a:r>
              <a:rPr lang="fi-FI" sz="3200" dirty="0" smtClean="0"/>
              <a:t>=Katetuotto</a:t>
            </a:r>
          </a:p>
          <a:p>
            <a:pPr marL="457200" lvl="1" indent="0">
              <a:buNone/>
            </a:pPr>
            <a:r>
              <a:rPr lang="fi-FI" sz="3200" u="sng" dirty="0" smtClean="0"/>
              <a:t>- Kiinteät kustannukset</a:t>
            </a:r>
          </a:p>
          <a:p>
            <a:pPr marL="457200" lvl="1" indent="0">
              <a:buNone/>
            </a:pPr>
            <a:r>
              <a:rPr lang="fi-FI" sz="3200" dirty="0" smtClean="0"/>
              <a:t>=Tulos</a:t>
            </a:r>
          </a:p>
          <a:p>
            <a:pPr lvl="1">
              <a:buFontTx/>
              <a:buChar char="-"/>
            </a:pPr>
            <a:endParaRPr lang="fi-FI" sz="3200" u="sng" dirty="0"/>
          </a:p>
        </p:txBody>
      </p:sp>
      <p:sp>
        <p:nvSpPr>
          <p:cNvPr id="4" name="Suorakulmio 3"/>
          <p:cNvSpPr/>
          <p:nvPr/>
        </p:nvSpPr>
        <p:spPr>
          <a:xfrm>
            <a:off x="971600" y="1484784"/>
            <a:ext cx="4752528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18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 katetuottolaskennasta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Tuotteen myyntihinta on 100 </a:t>
            </a:r>
            <a:r>
              <a:rPr lang="fi-FI" dirty="0" err="1"/>
              <a:t>eur</a:t>
            </a:r>
            <a:r>
              <a:rPr lang="fi-FI" dirty="0"/>
              <a:t> / kpl ja myyntimäärä ks. kuukautena 150 kpl.</a:t>
            </a:r>
          </a:p>
          <a:p>
            <a:r>
              <a:rPr lang="fi-FI" dirty="0"/>
              <a:t>Tuotteen hankintahinta on 60 </a:t>
            </a:r>
            <a:r>
              <a:rPr lang="fi-FI" dirty="0" err="1"/>
              <a:t>eur</a:t>
            </a:r>
            <a:r>
              <a:rPr lang="fi-FI" dirty="0"/>
              <a:t> / kpl ja kiinteät kustannukset ovat yhteensä 4500 </a:t>
            </a:r>
            <a:r>
              <a:rPr lang="fi-FI" dirty="0" err="1"/>
              <a:t>eur</a:t>
            </a:r>
            <a:r>
              <a:rPr lang="fi-FI" dirty="0"/>
              <a:t> / kk</a:t>
            </a:r>
          </a:p>
          <a:p>
            <a:r>
              <a:rPr lang="fi-FI" dirty="0" smtClean="0"/>
              <a:t>Myynti 100*150 </a:t>
            </a:r>
            <a:r>
              <a:rPr lang="fi-FI" dirty="0"/>
              <a:t>		</a:t>
            </a:r>
            <a:r>
              <a:rPr lang="fi-FI" dirty="0" smtClean="0"/>
              <a:t>15.000</a:t>
            </a:r>
            <a:endParaRPr lang="fi-FI" dirty="0"/>
          </a:p>
          <a:p>
            <a:r>
              <a:rPr lang="fi-FI" u="sng" dirty="0"/>
              <a:t>- Ostot </a:t>
            </a:r>
            <a:r>
              <a:rPr lang="fi-FI" u="sng" dirty="0" smtClean="0"/>
              <a:t>   60*150</a:t>
            </a:r>
            <a:r>
              <a:rPr lang="fi-FI" u="sng" dirty="0"/>
              <a:t>	  	  </a:t>
            </a:r>
            <a:r>
              <a:rPr lang="fi-FI" u="sng" dirty="0" smtClean="0"/>
              <a:t>9.000</a:t>
            </a:r>
            <a:endParaRPr lang="fi-FI" u="sng" dirty="0"/>
          </a:p>
          <a:p>
            <a:r>
              <a:rPr lang="fi-FI" dirty="0"/>
              <a:t>Katetuotto	  		  6.000</a:t>
            </a:r>
          </a:p>
          <a:p>
            <a:r>
              <a:rPr lang="fi-FI" u="sng" dirty="0"/>
              <a:t>- Kiinteät kustannukset	  4.500</a:t>
            </a:r>
          </a:p>
          <a:p>
            <a:r>
              <a:rPr lang="fi-FI" dirty="0"/>
              <a:t>Voitto				  1.500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33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Katetuotto%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r>
              <a:rPr lang="fi-FI" sz="3600" dirty="0" smtClean="0"/>
              <a:t>	Katetuotto / myyntituotto x 100</a:t>
            </a:r>
            <a:endParaRPr lang="fi-FI" sz="3600" dirty="0"/>
          </a:p>
        </p:txBody>
      </p:sp>
      <p:sp>
        <p:nvSpPr>
          <p:cNvPr id="4" name="Suorakulmio 3"/>
          <p:cNvSpPr/>
          <p:nvPr/>
        </p:nvSpPr>
        <p:spPr>
          <a:xfrm>
            <a:off x="1043608" y="1757025"/>
            <a:ext cx="69847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6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Jatkuu…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Katetuotto on absoluuttinen luku eli kertoo katetuoton euroina ja katetuotto% suhteellinen.</a:t>
            </a:r>
          </a:p>
          <a:p>
            <a:r>
              <a:rPr lang="fi-FI" dirty="0" smtClean="0"/>
              <a:t>Katetuottoprosentin avulla voidaan verrata saman yrityksen eri tilikausien (tai muiden ajanjaksojen) kannattavuutta tai samalla toimialalla toimivia yrityksiä keskenään.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99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418</Words>
  <Application>Microsoft Office PowerPoint</Application>
  <PresentationFormat>Näytössä katseltava diaesitys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Office-teema</vt:lpstr>
      <vt:lpstr>Katelaskenta</vt:lpstr>
      <vt:lpstr>Katetuottoajattelu</vt:lpstr>
      <vt:lpstr>Katetuottolaskennan perusta</vt:lpstr>
      <vt:lpstr>Jatkuu…</vt:lpstr>
      <vt:lpstr>Katetuottolaskennan tunnusluvut</vt:lpstr>
      <vt:lpstr>Katetuoton laskeminen</vt:lpstr>
      <vt:lpstr>Esimerkki katetuottolaskennasta</vt:lpstr>
      <vt:lpstr>Katetuotto%</vt:lpstr>
      <vt:lpstr>Jatkuu…</vt:lpstr>
      <vt:lpstr>Esimerkki </vt:lpstr>
      <vt:lpstr>Kriittinen piste (euroina)</vt:lpstr>
      <vt:lpstr>PowerPoint-esitys</vt:lpstr>
      <vt:lpstr>Jatkuu…</vt:lpstr>
      <vt:lpstr>Kriittinen piste (kappaleina)</vt:lpstr>
      <vt:lpstr>esimerkki</vt:lpstr>
      <vt:lpstr>Varmuusmarginaali</vt:lpstr>
      <vt:lpstr>Jatkuu…</vt:lpstr>
      <vt:lpstr>Varmuusmarginaali%</vt:lpstr>
      <vt:lpstr>esimerkki</vt:lpstr>
      <vt:lpstr>tehtävä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</dc:title>
  <dc:creator>Jaana Välimäki</dc:creator>
  <cp:lastModifiedBy>Jaana Välimäki</cp:lastModifiedBy>
  <cp:revision>23</cp:revision>
  <dcterms:created xsi:type="dcterms:W3CDTF">2017-04-21T17:48:44Z</dcterms:created>
  <dcterms:modified xsi:type="dcterms:W3CDTF">2018-04-24T19:01:09Z</dcterms:modified>
</cp:coreProperties>
</file>