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embeddedFontLst>
    <p:embeddedFont>
      <p:font typeface="Franklin Gothic" panose="020B0604020202020204" charset="0"/>
      <p:bold r:id="rId19"/>
    </p:embeddedFont>
    <p:embeddedFont>
      <p:font typeface="Noto Serif" panose="02020600060500020200" pitchFamily="18" charset="0"/>
      <p:regular r:id="rId20"/>
      <p:bold r:id="rId21"/>
      <p:italic r:id="rId22"/>
      <p:boldItalic r:id="rId23"/>
    </p:embeddedFont>
    <p:embeddedFont>
      <p:font typeface="Source Sans Pro Black" panose="020B0803030403020204" pitchFamily="34" charset="0"/>
      <p:bold r:id="rId24"/>
      <p:boldItalic r:id="rId25"/>
    </p:embeddedFont>
    <p:embeddedFont>
      <p:font typeface="Verdana" panose="020B0604030504040204" pitchFamily="3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43443F-7BD0-E4A3-1E66-1CE48D8E650D}" v="36" dt="2025-11-18T06:01:48.766"/>
    <p1510:client id="{D92E6309-521E-2929-4FCE-93328B228C45}" v="178" dt="2025-11-19T13:59:28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3bf12dfa0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30" name="Google Shape;230;g33bf12dfa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1" name="Google Shape;231;g33bf12dfa0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46" name="Google Shape;24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7" name="Google Shape;24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62" name="Google Shape;2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3" name="Google Shape;26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278" name="Google Shape;2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Google Shape;27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294" name="Google Shape;29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5" name="Google Shape;29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310" name="Google Shape;31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1" name="Google Shape;31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  <p:sp>
        <p:nvSpPr>
          <p:cNvPr id="310" name="Google Shape;31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1" name="Google Shape;31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7986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18" name="Google Shape;1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4" name="Google Shape;1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50" name="Google Shape;15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1" name="Google Shape;15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66" name="Google Shape;16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Google Shape;16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82" name="Google Shape;18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98" name="Google Shape;1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14" name="Google Shape;21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5" name="Google Shape;21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sältö" type="objOnly">
  <p:cSld name="OBJECT_ONL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body" idx="1"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liopistovalinnat.fi/todistusvalinta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docs.google.com/presentation/d/1-fmKqHcwEVBYjSw7mm4R9p3GEtjABaObUhnfW9cquTY/edit#slide=id.g345f4c687b_0_6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pintopolku.fi/konfo/fi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tyomarkkinatori.fi/henkiloasiakkaat/tietoa-tyoelamasta/tyottomyysturva/alle-25-vuotiaan-tyottomyysturv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popisto.fi/koulutustarjonta/opintolinjat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intopolku.fi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mattikorkeakouluun.fi/hakijalle/valintatavat/todistusvalinta/#yo-pisteyty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liopistovalinnat.fi/valintakokee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 descr="beta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2800" y="1258888"/>
            <a:ext cx="5486400" cy="247491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" name="Google Shape;94;p14"/>
          <p:cNvGrpSpPr/>
          <p:nvPr/>
        </p:nvGrpSpPr>
        <p:grpSpPr>
          <a:xfrm>
            <a:off x="1524000" y="6296026"/>
            <a:ext cx="9144000" cy="561975"/>
            <a:chOff x="0" y="3966"/>
            <a:chExt cx="5760" cy="354"/>
          </a:xfrm>
        </p:grpSpPr>
        <p:sp>
          <p:nvSpPr>
            <p:cNvPr id="95" name="Google Shape;95;p14"/>
            <p:cNvSpPr/>
            <p:nvPr/>
          </p:nvSpPr>
          <p:spPr>
            <a:xfrm>
              <a:off x="0" y="3966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0" y="3966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>
              <a:off x="2880" y="3973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  <p:sp>
        <p:nvSpPr>
          <p:cNvPr id="98" name="Google Shape;98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ubTitle" idx="1"/>
          </p:nvPr>
        </p:nvSpPr>
        <p:spPr>
          <a:xfrm>
            <a:off x="1524000" y="4209534"/>
            <a:ext cx="9144000" cy="104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fi-FI" dirty="0"/>
              <a:t>Abien vanhempainilta 19.11.2025</a:t>
            </a:r>
            <a:endParaRPr dirty="0"/>
          </a:p>
          <a:p>
            <a:pPr marL="0" indent="0">
              <a:spcBef>
                <a:spcPts val="0"/>
              </a:spcBef>
            </a:pPr>
            <a:r>
              <a:rPr lang="fi-FI" dirty="0"/>
              <a:t>Jatko-opinnot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i-FI" dirty="0"/>
              <a:t>Opinto-ohjaaja Henna </a:t>
            </a:r>
            <a:r>
              <a:rPr lang="fi-FI" dirty="0" err="1"/>
              <a:t>Teikari</a:t>
            </a:r>
            <a:endParaRPr dirty="0" err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oogle Shape;233;p23"/>
          <p:cNvGrpSpPr/>
          <p:nvPr/>
        </p:nvGrpSpPr>
        <p:grpSpPr>
          <a:xfrm>
            <a:off x="1524000" y="1"/>
            <a:ext cx="9048750" cy="1484313"/>
            <a:chOff x="0" y="0"/>
            <a:chExt cx="5700" cy="935"/>
          </a:xfrm>
        </p:grpSpPr>
        <p:sp>
          <p:nvSpPr>
            <p:cNvPr id="234" name="Google Shape;234;p23"/>
            <p:cNvSpPr/>
            <p:nvPr/>
          </p:nvSpPr>
          <p:spPr>
            <a:xfrm>
              <a:off x="0" y="0"/>
              <a:ext cx="5700" cy="900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23"/>
            <p:cNvSpPr/>
            <p:nvPr/>
          </p:nvSpPr>
          <p:spPr>
            <a:xfrm>
              <a:off x="0" y="935"/>
              <a:ext cx="5700" cy="0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6" name="Google Shape;236;p23"/>
          <p:cNvSpPr txBox="1">
            <a:spLocks noGrp="1"/>
          </p:cNvSpPr>
          <p:nvPr>
            <p:ph type="subTitle" idx="1"/>
          </p:nvPr>
        </p:nvSpPr>
        <p:spPr>
          <a:xfrm>
            <a:off x="2424125" y="1572925"/>
            <a:ext cx="6872400" cy="5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237" name="Google Shape;237;p23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Yliopisto-opinnot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38" name="Google Shape;238;p23"/>
          <p:cNvSpPr txBox="1"/>
          <p:nvPr/>
        </p:nvSpPr>
        <p:spPr>
          <a:xfrm>
            <a:off x="1524000" y="2074225"/>
            <a:ext cx="9144000" cy="39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 Ensi keväänä yliopistojen todistusvalinnan pistetaulukot yhdenmukaistuvat ja muuttuvat lähinnä siten, </a:t>
            </a:r>
            <a:r>
              <a:rPr lang="fi-FI" sz="1800" dirty="0">
                <a:solidFill>
                  <a:schemeClr val="tx1"/>
                </a:solidFill>
                <a:latin typeface="Verdana"/>
                <a:ea typeface="Noto Serif"/>
                <a:cs typeface="Noto Serif"/>
                <a:sym typeface="Verdana"/>
              </a:rPr>
              <a:t>eri oppiaineiden välisiä piste-eroja on tasattu: monella alalla annetaan kaikista reaaliaineista yhtä paljon pisteitä riippumatta niiden laajuudesta.</a:t>
            </a:r>
            <a:endParaRPr lang="fi-FI" sz="1800">
              <a:solidFill>
                <a:schemeClr val="tx1"/>
              </a:solidFill>
              <a:latin typeface="Verdana"/>
              <a:ea typeface="Verdana"/>
              <a:cs typeface="Verdana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  <a:buClr>
                <a:srgbClr val="FF0066"/>
              </a:buClr>
              <a:buSzPts val="1800"/>
            </a:pPr>
            <a:endParaRPr lang="fi-FI" sz="1800" dirty="0">
              <a:solidFill>
                <a:schemeClr val="tx1"/>
              </a:solidFill>
              <a:latin typeface="Noto Serif"/>
              <a:ea typeface="Noto Serif"/>
              <a:cs typeface="Noto Serif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 Yliopistojen pisteytystaulukot vaihtelevat edelleen alakohtaisesti, ne löytyvät 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täältä</a:t>
            </a:r>
            <a:endParaRPr lang="fi-FI" sz="1800" dirty="0">
              <a:solidFill>
                <a:schemeClr val="dk1"/>
              </a:solidFill>
              <a:latin typeface="Verdana"/>
              <a:ea typeface="Verdana"/>
              <a:cs typeface="Verdana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  <a:buClr>
                <a:srgbClr val="FF0066"/>
              </a:buClr>
              <a:buSzPts val="1800"/>
            </a:pPr>
            <a:endParaRPr lang="fi-FI" sz="1800" dirty="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</a:rPr>
              <a:t>  Korkeakoulujen valintatavat 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kootusti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</a:rPr>
              <a:t> </a:t>
            </a:r>
          </a:p>
        </p:txBody>
      </p:sp>
      <p:grpSp>
        <p:nvGrpSpPr>
          <p:cNvPr id="239" name="Google Shape;239;p23"/>
          <p:cNvGrpSpPr/>
          <p:nvPr/>
        </p:nvGrpSpPr>
        <p:grpSpPr>
          <a:xfrm>
            <a:off x="1524000" y="6115050"/>
            <a:ext cx="9048750" cy="720923"/>
            <a:chOff x="0" y="3853"/>
            <a:chExt cx="5700" cy="454"/>
          </a:xfrm>
        </p:grpSpPr>
        <p:sp>
          <p:nvSpPr>
            <p:cNvPr id="240" name="Google Shape;240;p23"/>
            <p:cNvSpPr/>
            <p:nvPr/>
          </p:nvSpPr>
          <p:spPr>
            <a:xfrm>
              <a:off x="0" y="3967"/>
              <a:ext cx="5700" cy="300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23"/>
            <p:cNvSpPr/>
            <p:nvPr/>
          </p:nvSpPr>
          <p:spPr>
            <a:xfrm>
              <a:off x="0" y="3967"/>
              <a:ext cx="5700" cy="0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42" name="Google Shape;242;p23" descr="betalogo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3" name="Google Shape;243;p23"/>
            <p:cNvSpPr txBox="1"/>
            <p:nvPr/>
          </p:nvSpPr>
          <p:spPr>
            <a:xfrm>
              <a:off x="2880" y="3974"/>
              <a:ext cx="21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24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50" name="Google Shape;250;p24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4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24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253" name="Google Shape;253;p24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Korkeakoulujen yhteishaku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54" name="Google Shape;254;p24"/>
          <p:cNvSpPr txBox="1"/>
          <p:nvPr/>
        </p:nvSpPr>
        <p:spPr>
          <a:xfrm>
            <a:off x="1524001" y="2492642"/>
            <a:ext cx="9143999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Kevään korkeakouluhaussa haetaan syksyllä 2026 alkaviin ammattikorkeakoulujen ja yliopistojen koulutuksiin.</a:t>
            </a:r>
            <a:endParaRPr dirty="0">
              <a:solidFill>
                <a:schemeClr val="dk1"/>
              </a:solidFill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Ensimmäisenä hakuaikana 7.-21.1.2026 haetaan englanninkielisiin ja Taideyliopiston koulutuksiin.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Toisena hakuaikana 10.-24.3.2026 haetaan muihin ammattikorkeakoulujen ja yliopistojen koulutuksiin.</a:t>
            </a:r>
            <a:endParaRPr lang="fi-FI" sz="1800" dirty="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</a:rPr>
              <a:t> Yhteishaun voi tulla tekemään lukiolla; tietyt yleiset hakutilaisuudet</a:t>
            </a:r>
          </a:p>
        </p:txBody>
      </p:sp>
      <p:grpSp>
        <p:nvGrpSpPr>
          <p:cNvPr id="255" name="Google Shape;255;p24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56" name="Google Shape;256;p24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4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58" name="Google Shape;258;p24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9" name="Google Shape;259;p24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25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66" name="Google Shape;266;p25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25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8" name="Google Shape;268;p25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269" name="Google Shape;269;p25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Korkeakoulujen yhteishaku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70" name="Google Shape;270;p25"/>
          <p:cNvSpPr txBox="1"/>
          <p:nvPr/>
        </p:nvSpPr>
        <p:spPr>
          <a:xfrm>
            <a:off x="1524001" y="2492642"/>
            <a:ext cx="9143999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Yhteishaussa haetaan 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Opintopolussa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yhdellä hakulomakkeella korkeintaan kuuteen eri koulutukseen (AMK- ja yliopistokoulutukset), suositus hakea 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väh. kahteen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indent="-114300">
              <a:lnSpc>
                <a:spcPct val="150000"/>
              </a:lnSpc>
              <a:buClr>
                <a:schemeClr val="dk1"/>
              </a:buClr>
              <a:buSzPts val="1800"/>
              <a:buFont typeface="Verdana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Hakijalle tarjotaan vain yhtä paikkaa (1. hausta voidaan tarjota useampaa)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Hakija voi ottaa vastaan vain yhden opiskelupaikan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chemeClr val="dk1"/>
              </a:buClr>
              <a:buSzPts val="1800"/>
              <a:buFont typeface="Verdana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  <a:r>
              <a:rPr lang="fi-FI" sz="180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Todistusval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tulokset julkaistaan viim. </a:t>
            </a:r>
            <a:r>
              <a:rPr lang="fi-FI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25.5.2026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kaikki viim. </a:t>
            </a:r>
            <a:r>
              <a:rPr lang="fi-FI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2.7.2026</a:t>
            </a: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</p:txBody>
      </p:sp>
      <p:grpSp>
        <p:nvGrpSpPr>
          <p:cNvPr id="271" name="Google Shape;271;p25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72" name="Google Shape;272;p25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5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74" name="Google Shape;274;p25" descr="betalogo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75" name="Google Shape;275;p25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oogle Shape;281;p26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82" name="Google Shape;282;p26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26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4" name="Google Shape;284;p26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285" name="Google Shape;285;p26"/>
          <p:cNvSpPr txBox="1">
            <a:spLocks noGrp="1"/>
          </p:cNvSpPr>
          <p:nvPr>
            <p:ph type="ctrTitle"/>
          </p:nvPr>
        </p:nvSpPr>
        <p:spPr>
          <a:xfrm>
            <a:off x="1524000" y="260351"/>
            <a:ext cx="8383588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Franklin Gothic"/>
              <a:buNone/>
            </a:pPr>
            <a:r>
              <a:rPr lang="fi-FI" sz="3959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Muut mahdollisuudet lukion jälkeen</a:t>
            </a:r>
            <a:endParaRPr sz="3959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86" name="Google Shape;286;p26"/>
          <p:cNvSpPr txBox="1"/>
          <p:nvPr/>
        </p:nvSpPr>
        <p:spPr>
          <a:xfrm>
            <a:off x="1524001" y="2492642"/>
            <a:ext cx="9143999" cy="4108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Ammattitutkinto</a:t>
            </a:r>
            <a:endParaRPr>
              <a:solidFill>
                <a:schemeClr val="dk1"/>
              </a:solidFill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Esimerkiksi yksivuotinen hierojakoulutus; joihinkin näistä tarvitaan työkokemusta eli kaikkiin ei voi välttämättä hakea suoraan lukion jälkeen </a:t>
            </a:r>
            <a:endParaRPr>
              <a:solidFill>
                <a:schemeClr val="dk1"/>
              </a:solidFill>
            </a:endParaRPr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Ammatillinen koulutus</a:t>
            </a:r>
            <a:endParaRPr>
              <a:solidFill>
                <a:schemeClr val="dk1"/>
              </a:solidFill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Kaksivuotinen ylioppilaspohjalta, esimerkiksi parturi-kampaaja- tai kosmetologikoulutus</a:t>
            </a:r>
            <a:endParaRPr dirty="0">
              <a:solidFill>
                <a:schemeClr val="dk1"/>
              </a:solidFill>
            </a:endParaRPr>
          </a:p>
          <a:p>
            <a:pPr marL="285750" indent="-28575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</a:rPr>
              <a:t>Näihin haetaan jatkuvassa haussa, yleensä suoraan oppilaitokseen</a:t>
            </a:r>
          </a:p>
          <a:p>
            <a:pPr marL="0" marR="0" lvl="0" indent="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150000"/>
              </a:lnSpc>
              <a:spcBef>
                <a:spcPts val="900"/>
              </a:spcBef>
            </a:pPr>
            <a:endParaRPr lang="en-US" sz="180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</p:txBody>
      </p:sp>
      <p:grpSp>
        <p:nvGrpSpPr>
          <p:cNvPr id="287" name="Google Shape;287;p26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88" name="Google Shape;288;p26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6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90" name="Google Shape;290;p26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1" name="Google Shape;291;p26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oogle Shape;297;p27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98" name="Google Shape;298;p27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27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0" name="Google Shape;300;p27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301" name="Google Shape;301;p27"/>
          <p:cNvSpPr txBox="1">
            <a:spLocks noGrp="1"/>
          </p:cNvSpPr>
          <p:nvPr>
            <p:ph type="ctrTitle"/>
          </p:nvPr>
        </p:nvSpPr>
        <p:spPr>
          <a:xfrm>
            <a:off x="1524000" y="260351"/>
            <a:ext cx="8383588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Franklin Gothic"/>
              <a:buNone/>
            </a:pPr>
            <a:r>
              <a:rPr lang="fi-FI" sz="3959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Muut mahdollisuudet lukion jälkeen</a:t>
            </a:r>
            <a:endParaRPr sz="3959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302" name="Google Shape;302;p27"/>
          <p:cNvSpPr txBox="1"/>
          <p:nvPr/>
        </p:nvSpPr>
        <p:spPr>
          <a:xfrm>
            <a:off x="1524001" y="2071537"/>
            <a:ext cx="9143999" cy="452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Avoimen yliopiston tai ammattikorkeakoulun opinnot</a:t>
            </a:r>
            <a:endParaRPr dirty="0">
              <a:solidFill>
                <a:schemeClr val="dk1"/>
              </a:solidFill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Avoimia kaikille; voi suorittaa haluamiaan, tarjolla olevia yliopisto- tai ammattikorkeakouluopintoja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indent="-285750">
              <a:lnSpc>
                <a:spcPct val="150000"/>
              </a:lnSpc>
              <a:spcBef>
                <a:spcPts val="900"/>
              </a:spcBef>
              <a:buClr>
                <a:schemeClr val="dk1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AMK:ssa hyvä mahdollisuus on polkuopinnot (1. vuoden opinnot)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Osa opinnoista mahdollista suorittaa etäopintoina lähes kokonaan verkossa</a:t>
            </a:r>
            <a:endParaRPr dirty="0">
              <a:solidFill>
                <a:schemeClr val="dk1"/>
              </a:solidFill>
            </a:endParaRPr>
          </a:p>
          <a:p>
            <a:pPr marL="285750" indent="-28575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Avoimen korkeakoulun opinnot aina maksullisia</a:t>
            </a:r>
            <a:endParaRPr dirty="0">
              <a:solidFill>
                <a:schemeClr val="dk1"/>
              </a:solidFill>
            </a:endParaRPr>
          </a:p>
          <a:p>
            <a:pPr marL="285750" indent="-28575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Riittävästi avoimen korkeakoulun opintoja tehtyään voi hakea ns. avoimen väylän kautta varsinaiseksi opiskelijaksi 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303" name="Google Shape;303;p27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304" name="Google Shape;304;p27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7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306" name="Google Shape;306;p27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7" name="Google Shape;307;p27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" name="Google Shape;313;p28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314" name="Google Shape;314;p28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8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6" name="Google Shape;316;p28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317" name="Google Shape;317;p28"/>
          <p:cNvSpPr txBox="1">
            <a:spLocks noGrp="1"/>
          </p:cNvSpPr>
          <p:nvPr>
            <p:ph type="ctrTitle"/>
          </p:nvPr>
        </p:nvSpPr>
        <p:spPr>
          <a:xfrm>
            <a:off x="1524000" y="260351"/>
            <a:ext cx="8383588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Franklin Gothic"/>
              <a:buNone/>
            </a:pPr>
            <a:r>
              <a:rPr lang="fi-FI" sz="3959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Muut mahdollisuudet lukion jälkeen</a:t>
            </a:r>
            <a:endParaRPr sz="3959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318" name="Google Shape;318;p28"/>
          <p:cNvSpPr txBox="1"/>
          <p:nvPr/>
        </p:nvSpPr>
        <p:spPr>
          <a:xfrm>
            <a:off x="1524001" y="2492642"/>
            <a:ext cx="9143999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Kansanopistot tarjoavat vuodenkin mittaisia valmentavia linjoja</a:t>
            </a:r>
            <a:endParaRPr dirty="0">
              <a:solidFill>
                <a:schemeClr val="dk1"/>
              </a:solidFill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Verdana"/>
              <a:buChar char="-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Esimerkiksi Etelä-Pohjanmaan Opisto Ilmajoella: </a:t>
            </a:r>
            <a:r>
              <a:rPr lang="fi-FI" sz="1800" u="sng" dirty="0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https://epopisto.fi/koulutustarjonta/opintolinjat/</a:t>
            </a:r>
            <a:endParaRPr sz="1800" dirty="0">
              <a:solidFill>
                <a:schemeClr val="hlink"/>
              </a:solidFill>
              <a:latin typeface="Verdana"/>
              <a:ea typeface="Verdana"/>
              <a:cs typeface="Verdana"/>
              <a:sym typeface="Verdana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Lisäksi on yhteishaun ulkopuolisia koulutuksia, kuten Tullin, raideliikenteen, lentoliikenteen, armeijan, Pelastusopiston jne., joihin ei haeta yhteishaussa vaan suoraan koulutusta antavaan oppilaitokseen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319" name="Google Shape;319;p28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320" name="Google Shape;320;p28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8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322" name="Google Shape;322;p28" descr="betalogo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3" name="Google Shape;323;p28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" name="Google Shape;313;p28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314" name="Google Shape;314;p28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8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6" name="Google Shape;316;p28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317" name="Google Shape;317;p28"/>
          <p:cNvSpPr txBox="1">
            <a:spLocks noGrp="1"/>
          </p:cNvSpPr>
          <p:nvPr>
            <p:ph type="ctrTitle"/>
          </p:nvPr>
        </p:nvSpPr>
        <p:spPr>
          <a:xfrm>
            <a:off x="1524000" y="260351"/>
            <a:ext cx="8383588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Franklin Gothic"/>
              <a:buNone/>
            </a:pPr>
            <a:r>
              <a:rPr lang="fi-FI" sz="3950">
                <a:solidFill>
                  <a:schemeClr val="lt1"/>
                </a:solidFill>
                <a:latin typeface="Franklin Gothic"/>
                <a:ea typeface="Franklin Gothic"/>
                <a:cs typeface="Franklin Gothic"/>
              </a:rPr>
              <a:t>Lisätietoa</a:t>
            </a:r>
            <a:endParaRPr lang="fi-FI" sz="3950" dirty="0">
              <a:solidFill>
                <a:schemeClr val="lt1"/>
              </a:solidFill>
              <a:latin typeface="Franklin Gothic"/>
              <a:ea typeface="Franklin Gothic"/>
              <a:cs typeface="Franklin Gothic"/>
            </a:endParaRPr>
          </a:p>
        </p:txBody>
      </p:sp>
      <p:sp>
        <p:nvSpPr>
          <p:cNvPr id="318" name="Google Shape;318;p28"/>
          <p:cNvSpPr txBox="1"/>
          <p:nvPr/>
        </p:nvSpPr>
        <p:spPr>
          <a:xfrm>
            <a:off x="1524001" y="2492642"/>
            <a:ext cx="9143999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</a:rPr>
              <a:t> Hyvä ja kattava koulutustiedon lähde on Opintopolku (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www.opintopolku.fi</a:t>
            </a:r>
            <a:r>
              <a:rPr lang="fi-FI" sz="1800">
                <a:solidFill>
                  <a:schemeClr val="dk1"/>
                </a:solidFill>
                <a:latin typeface="Verdana"/>
                <a:ea typeface="Verdana"/>
              </a:rPr>
              <a:t>) ja eri oppilaitosten omat nettisivut</a:t>
            </a:r>
          </a:p>
          <a:p>
            <a:pPr>
              <a:lnSpc>
                <a:spcPct val="150000"/>
              </a:lnSpc>
              <a:buClr>
                <a:srgbClr val="FF0066"/>
              </a:buClr>
              <a:buSzPts val="1800"/>
            </a:pPr>
            <a:endParaRPr lang="fi-FI" sz="1800" dirty="0">
              <a:solidFill>
                <a:schemeClr val="dk1"/>
              </a:solidFill>
              <a:latin typeface="Verdana"/>
              <a:ea typeface="Verdana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</a:rPr>
              <a:t> Opinto-ohjaaja Henna </a:t>
            </a:r>
            <a:r>
              <a:rPr lang="fi-FI" sz="1800" dirty="0" err="1">
                <a:solidFill>
                  <a:schemeClr val="dk1"/>
                </a:solidFill>
                <a:latin typeface="Verdana"/>
                <a:ea typeface="Verdana"/>
              </a:rPr>
              <a:t>Teikari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</a:rPr>
              <a:t> p. 040 180 1004</a:t>
            </a:r>
          </a:p>
          <a:p>
            <a:pPr marR="0" lvl="0" algn="l">
              <a:lnSpc>
                <a:spcPct val="150000"/>
              </a:lnSpc>
              <a:spcAft>
                <a:spcPts val="0"/>
              </a:spcAft>
              <a:buClr>
                <a:srgbClr val="FF0066"/>
              </a:buClr>
              <a:buSzPts val="1800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</a:rPr>
              <a:t>henna.teikari@edukauhava.fi</a:t>
            </a:r>
            <a:endParaRPr lang="fi-FI" sz="1800" dirty="0">
              <a:solidFill>
                <a:schemeClr val="dk1"/>
              </a:solidFill>
              <a:latin typeface="Verdana"/>
              <a:ea typeface="Verdana"/>
            </a:endParaRPr>
          </a:p>
          <a:p>
            <a:pPr marL="457200">
              <a:lnSpc>
                <a:spcPct val="150000"/>
              </a:lnSpc>
              <a:spcBef>
                <a:spcPts val="900"/>
              </a:spcBef>
            </a:pPr>
            <a:endParaRPr lang="fi-FI" sz="180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  <a:p>
            <a:pPr marL="285750" indent="-17145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</a:pPr>
            <a:endParaRPr lang="fi-FI" sz="180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</p:txBody>
      </p:sp>
      <p:grpSp>
        <p:nvGrpSpPr>
          <p:cNvPr id="319" name="Google Shape;319;p28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320" name="Google Shape;320;p28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8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322" name="Google Shape;322;p28" descr="betalogo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3" name="Google Shape;323;p28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6389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15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106" name="Google Shape;106;p15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5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109" name="Google Shape;109;p15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Mitä lukion jälkeen?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1524001" y="2492642"/>
            <a:ext cx="9143999" cy="327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Ammattikorkeakouluopinnot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Yliopisto-opinnot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Ylioppilaspohjainen ammatillinen perustutkinto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Ammattitutkinnot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Avoimen yliopiston tai AMK:n opinnot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Kansanopistojen opintolinjat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11" name="Google Shape;111;p15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112" name="Google Shape;112;p15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5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4" name="Google Shape;114;p15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" name="Google Shape;115;p15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16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122" name="Google Shape;122;p16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6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4" name="Google Shape;124;p16"/>
          <p:cNvSpPr txBox="1">
            <a:spLocks noGrp="1"/>
          </p:cNvSpPr>
          <p:nvPr>
            <p:ph type="subTitle" idx="1"/>
          </p:nvPr>
        </p:nvSpPr>
        <p:spPr>
          <a:xfrm>
            <a:off x="2370326" y="1853492"/>
            <a:ext cx="6872287" cy="42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259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125" name="Google Shape;125;p16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Ammattikorkeakouluopinnot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26" name="Google Shape;126;p16"/>
          <p:cNvSpPr txBox="1"/>
          <p:nvPr/>
        </p:nvSpPr>
        <p:spPr>
          <a:xfrm>
            <a:off x="1524001" y="2370574"/>
            <a:ext cx="9143999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Ammattikorkeakouluissa opinnot suunnitellaan työelämän tarpeiden mukaan, ammattikorkeakoulu onkin käytännönläheinen vaihtoehto.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Opiskelu on keskimäärin koulumaisempaa kuin yliopistossa, ja siihen sisältyy viisi kuukautta työharjoittelua.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Suoraan lukiosta hakevat suorittavat ammattikorkeakoulututkinnon, joka on alempi korkeakoulututkinto, esimerkiksi sairaanhoitaja (AMK).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27" name="Google Shape;127;p16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128" name="Google Shape;128;p16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0" name="Google Shape;130;p16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1" name="Google Shape;131;p16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p17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138" name="Google Shape;138;p17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17"/>
          <p:cNvSpPr txBox="1">
            <a:spLocks noGrp="1"/>
          </p:cNvSpPr>
          <p:nvPr>
            <p:ph type="subTitle" idx="1"/>
          </p:nvPr>
        </p:nvSpPr>
        <p:spPr>
          <a:xfrm>
            <a:off x="2370326" y="1853492"/>
            <a:ext cx="6872287" cy="42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259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141" name="Google Shape;141;p17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Ammattikorkeakouluopinnot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42" name="Google Shape;142;p17"/>
          <p:cNvSpPr txBox="1"/>
          <p:nvPr/>
        </p:nvSpPr>
        <p:spPr>
          <a:xfrm>
            <a:off x="1524001" y="2370574"/>
            <a:ext cx="9143999" cy="327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Korkeakouluopintojen laajuutta määritellään opintopisteillä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AMK-opintojen laajuus on joko 210, 240 tai 270 opintopistettä, kesto vuosina noin 3,5-4,5 vuotta</a:t>
            </a:r>
            <a:endParaRPr dirty="0">
              <a:solidFill>
                <a:schemeClr val="dk1"/>
              </a:solidFill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Ammattikorkeakoulu päättää valintaperusteista vuosittain valtakunnallisten valintaperustesuositusten pohjalta. Pääsääntöisesti ammattikorkeakoulut noudattavat valintaperustesuosituksia, mutta joissakin koulutuksissa suosituksista voidaan hieman poiketa.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43" name="Google Shape;143;p17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144" name="Google Shape;144;p17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46" name="Google Shape;146;p17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7" name="Google Shape;147;p17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8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154" name="Google Shape;154;p18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6" name="Google Shape;156;p18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157" name="Google Shape;157;p18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Ammattikorkeakouluopinnot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58" name="Google Shape;158;p18"/>
          <p:cNvSpPr txBox="1"/>
          <p:nvPr/>
        </p:nvSpPr>
        <p:spPr>
          <a:xfrm>
            <a:off x="1524001" y="2492642"/>
            <a:ext cx="9143999" cy="3157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Ammattikorkeakouluihin valitaan opiskelijat pääsääntöisesti ammatillisen perustutkinnon ja ylioppilastutkinnon perusteella. 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Todistusvalinta perustuu ammatillisen perustutkinnon ja ylioppilastutkinnon arvosanojen </a:t>
            </a:r>
            <a:r>
              <a:rPr lang="fi-FI" sz="1800" u="sng" dirty="0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pisteyttämiseen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fi-FI" sz="180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Loput opiskelupaikat täytetään valintakokeen perusteella.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Valintaperusteet kannattaa tarkistaa aina hakukohteittain!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59" name="Google Shape;159;p18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160" name="Google Shape;160;p18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2" name="Google Shape;162;p18" descr="betalogo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3" name="Google Shape;163;p18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oogle Shape;169;p19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170" name="Google Shape;170;p19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2" name="Google Shape;172;p19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173" name="Google Shape;173;p19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Yliopisto-opinnot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74" name="Google Shape;174;p19"/>
          <p:cNvSpPr txBox="1"/>
          <p:nvPr/>
        </p:nvSpPr>
        <p:spPr>
          <a:xfrm>
            <a:off x="1524001" y="2492642"/>
            <a:ext cx="9143999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Yliopistoissa opetuksen lähtökohtana on tieteellinen tai taiteellinen tutkimus.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Yliopisto-opiskelu kehittää opiskelijoiden kykyä tieteelliseen ajatteluun, ja opiskelija voi yleensä suunnitella opintojaan varsin itsenäisesti.</a:t>
            </a:r>
            <a:endParaRPr/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Poikkeuksiakin toki löytyy, sillä esimerkiksi lääketieteen opinnot yliopistossa ovat selkeästi ammattipainotteisia.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75" name="Google Shape;175;p19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176" name="Google Shape;176;p19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78" name="Google Shape;178;p19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9" name="Google Shape;179;p19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20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186" name="Google Shape;186;p20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0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8" name="Google Shape;188;p20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189" name="Google Shape;189;p20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Yliopisto-opinnot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90" name="Google Shape;190;p20"/>
          <p:cNvSpPr txBox="1"/>
          <p:nvPr/>
        </p:nvSpPr>
        <p:spPr>
          <a:xfrm>
            <a:off x="1524001" y="2492642"/>
            <a:ext cx="914399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Korkeakoulujen yhteishaussa haetaan yliopistoon suorittamaan sekä alempaa korkeakoulututkintoa eli kandidaatin tutkintoa että ylempää korkeakoulututkintoa eli maisterin tutkintoa (opintojen tavoiteaika 5v).</a:t>
            </a:r>
            <a:endParaRPr dirty="0">
              <a:solidFill>
                <a:schemeClr val="dk1"/>
              </a:solidFill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Poikkeuksia ovat farmaseutin ja varhaiskasvatuksen opettajan tutkinnot, joissa opiskelijat saavat oikeuden vain alemman korkeakoulututkinnon suorittamiseen.</a:t>
            </a:r>
            <a:endParaRPr dirty="0">
              <a:solidFill>
                <a:schemeClr val="dk1"/>
              </a:solidFill>
            </a:endParaRPr>
          </a:p>
          <a:p>
            <a:pPr indent="-114300">
              <a:lnSpc>
                <a:spcPct val="150000"/>
              </a:lnSpc>
              <a:spcBef>
                <a:spcPts val="900"/>
              </a:spcBef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Lääketiedettä opiskelevat suorittavat lisensiaatin tutkinnon (opintojen tavoiteaika 6v).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91" name="Google Shape;191;p20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192" name="Google Shape;192;p20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0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4" name="Google Shape;194;p20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5" name="Google Shape;195;p20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oogle Shape;201;p21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02" name="Google Shape;202;p21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21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4" name="Google Shape;204;p21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205" name="Google Shape;205;p21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Yliopisto-opinnot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06" name="Google Shape;206;p21"/>
          <p:cNvSpPr txBox="1"/>
          <p:nvPr/>
        </p:nvSpPr>
        <p:spPr>
          <a:xfrm>
            <a:off x="1524001" y="2492642"/>
            <a:ext cx="9143999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Yliopistossa suoritettavan korkeakoulututkinnon laajuus on yleensä 300 opintopistettä. 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Kandidaatin tutkinnon laajuus on tavallisesti 180 opintopistettä ja se on tarkoitus saada valmiiksi kolmessa vuodessa. </a:t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Kandidaatin tutkinnon jälkeen maisterin tutkinnon suorittaminen vie noin kaksi vuotta (120 opintopistettä).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900"/>
              </a:spcBef>
              <a:spcAft>
                <a:spcPts val="0"/>
              </a:spcAft>
              <a:buClr>
                <a:srgbClr val="FF0066"/>
              </a:buClr>
              <a:buSzPts val="1800"/>
              <a:buFont typeface="Noto Sans Symbols"/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207" name="Google Shape;207;p21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08" name="Google Shape;208;p21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21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10" name="Google Shape;210;p21" descr="betalogo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1" name="Google Shape;211;p21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oogle Shape;217;p22"/>
          <p:cNvGrpSpPr/>
          <p:nvPr/>
        </p:nvGrpSpPr>
        <p:grpSpPr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18" name="Google Shape;218;p22"/>
            <p:cNvSpPr/>
            <p:nvPr/>
          </p:nvSpPr>
          <p:spPr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22"/>
            <p:cNvSpPr/>
            <p:nvPr/>
          </p:nvSpPr>
          <p:spPr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" name="Google Shape;220;p22"/>
          <p:cNvSpPr txBox="1">
            <a:spLocks noGrp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rgbClr val="1C1C1C"/>
              </a:solidFill>
              <a:latin typeface="Source Sans Pro Black"/>
              <a:ea typeface="Source Sans Pro Black"/>
              <a:cs typeface="Source Sans Pro Black"/>
              <a:sym typeface="Source Sans Pro Black"/>
            </a:endParaRPr>
          </a:p>
        </p:txBody>
      </p:sp>
      <p:sp>
        <p:nvSpPr>
          <p:cNvPr id="221" name="Google Shape;221;p22"/>
          <p:cNvSpPr txBox="1">
            <a:spLocks noGrp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Franklin Gothic"/>
              <a:buNone/>
            </a:pPr>
            <a:r>
              <a:rPr lang="fi-FI" sz="4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Yliopisto-opinnot</a:t>
            </a:r>
            <a:endParaRPr sz="4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22" name="Google Shape;222;p22"/>
          <p:cNvSpPr txBox="1"/>
          <p:nvPr/>
        </p:nvSpPr>
        <p:spPr>
          <a:xfrm>
            <a:off x="1524001" y="2492642"/>
            <a:ext cx="9143999" cy="3554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Valtaosa opiskelijoista yliopistoihin valitaan ylioppilastutkintotodistuksen perusteella. Loput opiskelupaikat täytetään valintakokeen tai todistuksen ja valintakokeen perusteella.</a:t>
            </a:r>
            <a:endParaRPr lang="fi-FI" dirty="0">
              <a:solidFill>
                <a:schemeClr val="dk1"/>
              </a:solidFill>
              <a:ea typeface="Verdana"/>
            </a:endParaRP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 Yliopisto päättää valintaperusteista, ja ne saattavat vaihdella paljonkin yliopistoittain ja koulutuksittain. Niiden on kuitenkin oltava yhdenmukaiset kaikille hakijoille.</a:t>
            </a:r>
          </a:p>
          <a:p>
            <a:pPr indent="-114300">
              <a:lnSpc>
                <a:spcPct val="150000"/>
              </a:lnSpc>
              <a:buClr>
                <a:srgbClr val="FF0066"/>
              </a:buClr>
              <a:buSzPts val="1800"/>
              <a:buFont typeface="Noto Sans Symbols"/>
              <a:buChar char="♦"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</a:rPr>
              <a:t> Yliopistovalintoihin on tullut muutoksia viime keväänä, kun pääsykokeita yhdenmukaistettiin (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Yliopistojen valintakoesivusto</a:t>
            </a: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</a:rPr>
              <a:t>)</a:t>
            </a:r>
          </a:p>
        </p:txBody>
      </p:sp>
      <p:grpSp>
        <p:nvGrpSpPr>
          <p:cNvPr id="223" name="Google Shape;223;p22"/>
          <p:cNvGrpSpPr/>
          <p:nvPr/>
        </p:nvGrpSpPr>
        <p:grpSpPr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24" name="Google Shape;224;p22"/>
            <p:cNvSpPr/>
            <p:nvPr/>
          </p:nvSpPr>
          <p:spPr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22"/>
            <p:cNvSpPr/>
            <p:nvPr/>
          </p:nvSpPr>
          <p:spPr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26" name="Google Shape;226;p22" descr="betalogo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7" name="Google Shape;227;p22"/>
            <p:cNvSpPr txBox="1"/>
            <p:nvPr/>
          </p:nvSpPr>
          <p:spPr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1400">
                  <a:solidFill>
                    <a:srgbClr val="292929"/>
                  </a:solidFill>
                  <a:latin typeface="Source Sans Pro Black"/>
                  <a:ea typeface="Source Sans Pro Black"/>
                  <a:cs typeface="Source Sans Pro Black"/>
                  <a:sym typeface="Source Sans Pro Black"/>
                </a:rPr>
                <a:t>Lakeuksilta komiasti maailmalle!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780</Words>
  <Application>Microsoft Office PowerPoint</Application>
  <PresentationFormat>Widescreen</PresentationFormat>
  <Paragraphs>110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Office-teema</vt:lpstr>
      <vt:lpstr>PowerPoint Presentation</vt:lpstr>
      <vt:lpstr>Mitä lukion jälkeen?</vt:lpstr>
      <vt:lpstr>Ammattikorkeakouluopinnot</vt:lpstr>
      <vt:lpstr>Ammattikorkeakouluopinnot</vt:lpstr>
      <vt:lpstr>Ammattikorkeakouluopinnot</vt:lpstr>
      <vt:lpstr>Yliopisto-opinnot</vt:lpstr>
      <vt:lpstr>Yliopisto-opinnot</vt:lpstr>
      <vt:lpstr>Yliopisto-opinnot</vt:lpstr>
      <vt:lpstr>Yliopisto-opinnot</vt:lpstr>
      <vt:lpstr>Yliopisto-opinnot</vt:lpstr>
      <vt:lpstr>Korkeakoulujen yhteishaku</vt:lpstr>
      <vt:lpstr>Korkeakoulujen yhteishaku</vt:lpstr>
      <vt:lpstr>Muut mahdollisuudet lukion jälkeen</vt:lpstr>
      <vt:lpstr>Muut mahdollisuudet lukion jälkeen</vt:lpstr>
      <vt:lpstr>Muut mahdollisuudet lukion jälkeen</vt:lpstr>
      <vt:lpstr>Lisätietoa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Henna Teikari</cp:lastModifiedBy>
  <cp:revision>240</cp:revision>
  <dcterms:modified xsi:type="dcterms:W3CDTF">2025-11-25T07:41:29Z</dcterms:modified>
</cp:coreProperties>
</file>