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45C65-8CB8-4E27-ACF8-2F3F1310AC2D}" type="datetimeFigureOut">
              <a:rPr lang="fi-FI" smtClean="0"/>
              <a:pPr/>
              <a:t>14.8.2012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4C4D-7E07-4376-B4DB-91240FD850C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8DC0-19BB-4BEE-9B8A-7BCF8E31057C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6F69-100D-458D-AEC1-6F2EF4870E43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D56-F703-4178-8A95-5EDEDE86B4B5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8CA-2187-481A-9E55-49B47E921739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303-01EE-44F4-A09E-02BDE1A230D4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55CC-0EFB-4586-9D04-9396F7E32B4C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28FB-2454-479F-9CA3-258D93BCE32F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4624-716B-4A05-8346-07C8181F8958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7CF1-AB96-4B48-8253-6C34DE6DECA3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F59-EF01-44CB-A3D7-76F0248E2CD0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D1A-59B2-4A21-9705-58D35FB9D265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yke_valk_oranssi2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1943B-2300-4340-B9E2-CF593DCC82BE}" type="datetime1">
              <a:rPr lang="fi-FI" smtClean="0"/>
              <a:pPr/>
              <a:t>14.8.2012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5A23-04C3-4347-B0AC-A8AA20FA00F4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634082"/>
          </a:xfrm>
        </p:spPr>
        <p:txBody>
          <a:bodyPr>
            <a:no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Terveyden tutkiminen </a:t>
            </a:r>
            <a:r>
              <a:rPr lang="fi-FI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(s. 40-54)</a:t>
            </a:r>
            <a:endParaRPr lang="fi-FI" sz="1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isällön paikkamerkki 5" descr="Sivut dokumentista Lukion_syke3_koko kirj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11760" y="901424"/>
            <a:ext cx="4968552" cy="5956576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Tehtäviä </a:t>
            </a:r>
            <a:r>
              <a:rPr lang="fi-FI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(s. 54)</a:t>
            </a:r>
            <a:endParaRPr lang="fi-FI" sz="1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Tutkimuksessa kerätään aineistoa työikäisten koetusta terveydestä teemahaastattelulla. Pohdi netistä löytyvän tilastokeskuksen hyvinvointikatsauksen (Ahola A. 2005. </a:t>
            </a:r>
            <a:r>
              <a:rPr lang="fi-FI" sz="2800" i="1" dirty="0" smtClean="0">
                <a:latin typeface="Times New Roman" pitchFamily="18" charset="0"/>
                <a:cs typeface="Times New Roman" pitchFamily="18" charset="0"/>
              </a:rPr>
              <a:t>Koettu terveys on myös inhimillistä pääomaa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) ja kirjan tekstien pohjalta, millaisia tekijöitä sinun tulee huomioida saatuja vastauksia tulkittaessa?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Tehtäviä </a:t>
            </a:r>
            <a:r>
              <a:rPr lang="fi-FI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(s. 54)</a:t>
            </a:r>
            <a:endParaRPr lang="fi-FI" sz="1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Ihmiset saattavat vastata terveystottumuksia  tutkittaessa sosiaalisesti hyväksytyllä tavalla. Anna esimerkkejä elintavoista, joihin saatetaan vastata vähätellen tai liioitellen. Perustele vastauksesi.</a:t>
            </a:r>
          </a:p>
          <a:p>
            <a:pPr marL="0" indent="0">
              <a:buNone/>
            </a:pP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a) Mitä menetelmiä käytetään tavallisesti yksittäisten ihmisten toimintakyvyn tutkimisessa, entä väestötason tutkimuksessa? Miksi?</a:t>
            </a:r>
          </a:p>
          <a:p>
            <a:pPr marL="0" indent="0">
              <a:buNone/>
            </a:pP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b) Miksi toimintakyvyn tutkimuksessa tarvitaan sekä objektiivisia että subjektiivisia mittareita?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Tehtäviä </a:t>
            </a:r>
            <a:r>
              <a:rPr lang="fi-FI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(s. 54)</a:t>
            </a:r>
            <a:endParaRPr lang="fi-FI" sz="1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Tehtävänäsi on tutkia oman lukiosi opiskelijoiden työkykyä. Mitä asioita tutkisit ja miten? Perustele vastauksesi.</a:t>
            </a:r>
          </a:p>
          <a:p>
            <a:pPr marL="0" indent="0">
              <a:buNone/>
            </a:pPr>
            <a:endParaRPr lang="fi-FI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Tee lyhyt selvitys koulusi ergonomiasta. Mitkä asiat ovat kunnossa, mitkä kaipaisivat parannusta?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Yhteenveto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isällön paikkamerkki 3" descr="Sivut dokumentista Lukion_syke3_koko kirja-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5588" y="1011718"/>
            <a:ext cx="7029469" cy="5369610"/>
          </a:xfr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Yhteenveto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isällön paikkamerkki 3" descr="Sivut dokumentista Lukion_syke3_koko kirja-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66463" y="1124744"/>
            <a:ext cx="6961921" cy="5095998"/>
          </a:xfr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Koetun terveyden </a:t>
            </a:r>
            <a:b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tutkiminen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12776"/>
            <a:ext cx="4032448" cy="4713387"/>
          </a:xfrm>
        </p:spPr>
        <p:txBody>
          <a:bodyPr/>
          <a:lstStyle/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Ennustaa sairastavuutta ja kuolleisuutta, siksi käytetty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Tyypillisiä aineiston-keruumenetelmiä kyselyt, haastattelut ja päiväkirjat</a:t>
            </a:r>
          </a:p>
          <a:p>
            <a:endParaRPr lang="fi-FI" dirty="0"/>
          </a:p>
        </p:txBody>
      </p:sp>
      <p:pic>
        <p:nvPicPr>
          <p:cNvPr id="5" name="Kuva 4" descr="Sivut dokumentista Lukion_syke3_koko kirja-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9992" y="1628800"/>
            <a:ext cx="4272474" cy="216024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Terveyskäyttäytymisen </a:t>
            </a:r>
            <a:b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tutkiminen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412776"/>
            <a:ext cx="4834880" cy="47133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Tietoa terveystottumusten muutoksista, esimerkiksi:</a:t>
            </a:r>
          </a:p>
          <a:p>
            <a:pPr lvl="1"/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liikunta</a:t>
            </a:r>
          </a:p>
          <a:p>
            <a:pPr lvl="1"/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ravitsemus</a:t>
            </a:r>
          </a:p>
          <a:p>
            <a:pPr lvl="1"/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uni ja lepo</a:t>
            </a:r>
          </a:p>
          <a:p>
            <a:pPr lvl="1"/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päihteet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Isot aineistot kerätään kyselyillä, tarkempia tietoja pienemmältä joukolta haastatteluilla tai päiväkirjoilla</a:t>
            </a:r>
          </a:p>
          <a:p>
            <a:endParaRPr lang="fi-FI" dirty="0"/>
          </a:p>
        </p:txBody>
      </p:sp>
      <p:pic>
        <p:nvPicPr>
          <p:cNvPr id="6" name="Kuva 5" descr="Sivut dokumentista Lukion_syke3_koko kirja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1628800"/>
            <a:ext cx="4129469" cy="328284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06090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Toimintakyvyn tutkiminen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556792"/>
            <a:ext cx="2602632" cy="27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200" dirty="0" smtClean="0">
                <a:solidFill>
                  <a:srgbClr val="C00000"/>
                </a:solidFill>
                <a:cs typeface="Times New Roman" pitchFamily="18" charset="0"/>
              </a:rPr>
              <a:t>• Päivittäiset</a:t>
            </a:r>
          </a:p>
          <a:p>
            <a:pPr>
              <a:buNone/>
            </a:pPr>
            <a:r>
              <a:rPr lang="fi-FI" sz="2200" dirty="0" smtClean="0">
                <a:solidFill>
                  <a:srgbClr val="C00000"/>
                </a:solidFill>
                <a:cs typeface="Times New Roman" pitchFamily="18" charset="0"/>
              </a:rPr>
              <a:t>perustoiminnot</a:t>
            </a:r>
          </a:p>
          <a:p>
            <a:pPr>
              <a:buNone/>
            </a:pPr>
            <a:r>
              <a:rPr lang="fi-FI" sz="2200" dirty="0" smtClean="0">
                <a:solidFill>
                  <a:srgbClr val="C00000"/>
                </a:solidFill>
                <a:cs typeface="Times New Roman" pitchFamily="18" charset="0"/>
              </a:rPr>
              <a:t>• Arjen askareiden</a:t>
            </a:r>
          </a:p>
          <a:p>
            <a:pPr>
              <a:buNone/>
            </a:pPr>
            <a:r>
              <a:rPr lang="fi-FI" sz="2200" dirty="0" smtClean="0">
                <a:solidFill>
                  <a:srgbClr val="C00000"/>
                </a:solidFill>
                <a:cs typeface="Times New Roman" pitchFamily="18" charset="0"/>
              </a:rPr>
              <a:t>hoitaminen</a:t>
            </a:r>
          </a:p>
          <a:p>
            <a:pPr>
              <a:buNone/>
            </a:pPr>
            <a:r>
              <a:rPr lang="fi-FI" sz="2200" dirty="0" smtClean="0">
                <a:solidFill>
                  <a:srgbClr val="C00000"/>
                </a:solidFill>
                <a:cs typeface="Times New Roman" pitchFamily="18" charset="0"/>
              </a:rPr>
              <a:t>• Elinten tila</a:t>
            </a:r>
          </a:p>
          <a:p>
            <a:pPr>
              <a:buNone/>
            </a:pPr>
            <a:r>
              <a:rPr lang="fi-FI" sz="2200" dirty="0" smtClean="0">
                <a:solidFill>
                  <a:srgbClr val="C00000"/>
                </a:solidFill>
                <a:cs typeface="Times New Roman" pitchFamily="18" charset="0"/>
              </a:rPr>
              <a:t>• Aistitoiminnot</a:t>
            </a:r>
            <a:endParaRPr lang="fi-FI" sz="2200" dirty="0">
              <a:cs typeface="Times New Roman" pitchFamily="18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131840" y="4725144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• Sosiaaliset suhteet</a:t>
            </a:r>
          </a:p>
          <a:p>
            <a:r>
              <a:rPr lang="fi-FI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• Sosiaaliset taidot</a:t>
            </a:r>
          </a:p>
          <a:p>
            <a:r>
              <a:rPr lang="fi-FI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• Vastuu läheisistä</a:t>
            </a:r>
          </a:p>
          <a:p>
            <a:r>
              <a:rPr lang="fi-FI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• Osallistuminen, ajankäyttö,  harrastukset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28184" y="1700808"/>
            <a:ext cx="2520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 Tiedonkäsittely-kyvyt</a:t>
            </a:r>
          </a:p>
          <a:p>
            <a:r>
              <a:rPr lang="fi-FI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 Mielenterveys, mielialat</a:t>
            </a:r>
          </a:p>
          <a:p>
            <a:r>
              <a:rPr lang="fi-FI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 Elämänhallinta</a:t>
            </a:r>
          </a:p>
          <a:p>
            <a:r>
              <a:rPr lang="fi-FI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 Persoonallisuus</a:t>
            </a:r>
          </a:p>
        </p:txBody>
      </p:sp>
      <p:sp>
        <p:nvSpPr>
          <p:cNvPr id="6" name="Ellipsi 6"/>
          <p:cNvSpPr/>
          <p:nvPr/>
        </p:nvSpPr>
        <p:spPr>
          <a:xfrm>
            <a:off x="2843808" y="1412776"/>
            <a:ext cx="1814161" cy="1865175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8"/>
          <p:cNvSpPr/>
          <p:nvPr/>
        </p:nvSpPr>
        <p:spPr>
          <a:xfrm>
            <a:off x="4427984" y="1412776"/>
            <a:ext cx="1728192" cy="186517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3563888" y="2891464"/>
            <a:ext cx="1872208" cy="1761672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3313145" y="2204864"/>
            <a:ext cx="101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b="1" dirty="0" smtClean="0">
                <a:solidFill>
                  <a:srgbClr val="C00000"/>
                </a:solidFill>
              </a:rPr>
              <a:t>Fyysinen</a:t>
            </a:r>
            <a:endParaRPr lang="fi-FI" b="1" dirty="0">
              <a:solidFill>
                <a:srgbClr val="C00000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4625993" y="2204864"/>
            <a:ext cx="12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Psyykkinen</a:t>
            </a:r>
            <a:endParaRPr lang="fi-FI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3863309" y="3573016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b="1" dirty="0" smtClean="0">
                <a:solidFill>
                  <a:schemeClr val="accent3">
                    <a:lumMod val="50000"/>
                  </a:schemeClr>
                </a:solidFill>
              </a:rPr>
              <a:t>Sosiaalinen</a:t>
            </a:r>
            <a:endParaRPr lang="fi-FI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06090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Toimintakyvyn tutkiminen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600" dirty="0" smtClean="0">
                <a:latin typeface="Times New Roman" pitchFamily="18" charset="0"/>
                <a:cs typeface="Times New Roman" pitchFamily="18" charset="0"/>
              </a:rPr>
              <a:t>Voimavaralähtöisyys vs. sairauslähtöisyys</a:t>
            </a:r>
          </a:p>
          <a:p>
            <a:pPr>
              <a:buNone/>
            </a:pPr>
            <a:r>
              <a:rPr lang="fi-FI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600" dirty="0" smtClean="0">
                <a:latin typeface="Times New Roman" pitchFamily="18" charset="0"/>
                <a:cs typeface="Times New Roman" pitchFamily="18" charset="0"/>
              </a:rPr>
              <a:t>Aineistonhankinta: terveystarkastukset, kyselyt, haastattelu, havainnointi</a:t>
            </a:r>
          </a:p>
          <a:p>
            <a:pPr lvl="2">
              <a:buNone/>
            </a:pPr>
            <a:r>
              <a:rPr lang="fi-FI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mukana sekä oma arvio (subjektiivinen toimintakyky) että ulkopuolisen arvio (objektiivinen toimintakyky)</a:t>
            </a:r>
          </a:p>
          <a:p>
            <a:endParaRPr lang="fi-FI" dirty="0"/>
          </a:p>
        </p:txBody>
      </p:sp>
      <p:pic>
        <p:nvPicPr>
          <p:cNvPr id="4" name="Kuva 3" descr="Sivut dokumentista Lukion_syke3_koko kirja-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3501008"/>
            <a:ext cx="6264697" cy="288032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Toimintakyvyn tutkiminen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3347864" cy="503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8556" y="1340768"/>
            <a:ext cx="57554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Fyysisen kunnon </a:t>
            </a:r>
            <a:b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tutkiminen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4618856" cy="4785395"/>
          </a:xfrm>
        </p:spPr>
        <p:txBody>
          <a:bodyPr/>
          <a:lstStyle/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b="1" dirty="0" smtClean="0">
                <a:latin typeface="Times New Roman" pitchFamily="18" charset="0"/>
                <a:cs typeface="Times New Roman" pitchFamily="18" charset="0"/>
              </a:rPr>
              <a:t>Kestävyys: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suorat ja epäsuorat testit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b="1" dirty="0" smtClean="0">
                <a:latin typeface="Times New Roman" pitchFamily="18" charset="0"/>
                <a:cs typeface="Times New Roman" pitchFamily="18" charset="0"/>
              </a:rPr>
              <a:t>Lihasvoima: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levytankotestit, voimadynamometri, hypyt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b="1" dirty="0" smtClean="0">
                <a:latin typeface="Times New Roman" pitchFamily="18" charset="0"/>
                <a:cs typeface="Times New Roman" pitchFamily="18" charset="0"/>
              </a:rPr>
              <a:t>Liikehallinta: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yhden jalan seisonta, eteen kurotus, 8-juoksu, vauhditon 5-loikka</a:t>
            </a:r>
          </a:p>
          <a:p>
            <a:endParaRPr lang="fi-FI" dirty="0"/>
          </a:p>
        </p:txBody>
      </p:sp>
      <p:pic>
        <p:nvPicPr>
          <p:cNvPr id="4" name="Kuva 3" descr="Sivut dokumentista Lukion_syke3_koko kirja-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92080" y="1412776"/>
            <a:ext cx="3024336" cy="4904328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Työkyky </a:t>
            </a:r>
            <a:b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tutkimuskohteena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Ihmisen oma kokemus, ulkopuolisen arvio työkyvystä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Aineistonkeruu: kysely, haastattelu, havainnointi, lääkärintarkastukset</a:t>
            </a:r>
          </a:p>
          <a:p>
            <a:endParaRPr lang="fi-FI" dirty="0"/>
          </a:p>
        </p:txBody>
      </p:sp>
      <p:pic>
        <p:nvPicPr>
          <p:cNvPr id="4" name="Kuva 3" descr="Sivut dokumentista Lukion_syke3_koko kirja-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2852936"/>
            <a:ext cx="8182607" cy="3384376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Ergonomian </a:t>
            </a:r>
            <a:b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tutkiminen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6347048" cy="4713387"/>
          </a:xfrm>
        </p:spPr>
        <p:txBody>
          <a:bodyPr/>
          <a:lstStyle/>
          <a:p>
            <a:pPr>
              <a:buNone/>
            </a:pPr>
            <a:r>
              <a:rPr lang="fi-FI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600" dirty="0" smtClean="0">
                <a:latin typeface="Times New Roman" pitchFamily="18" charset="0"/>
                <a:cs typeface="Times New Roman" pitchFamily="18" charset="0"/>
              </a:rPr>
              <a:t>Fyysinen, kognitiivinen ja organisaatioergonomia</a:t>
            </a:r>
          </a:p>
          <a:p>
            <a:pPr>
              <a:buNone/>
            </a:pPr>
            <a:r>
              <a:rPr lang="fi-FI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i-FI" sz="2600" dirty="0" smtClean="0">
                <a:latin typeface="Times New Roman" pitchFamily="18" charset="0"/>
                <a:cs typeface="Times New Roman" pitchFamily="18" charset="0"/>
              </a:rPr>
              <a:t>Aineistonkeruu: kysely, haastattelu, havainnointi, käyttäjätutkimukset ja tarkistuslistat, rekisteritiedot</a:t>
            </a:r>
          </a:p>
          <a:p>
            <a:endParaRPr lang="fi-FI" dirty="0"/>
          </a:p>
        </p:txBody>
      </p:sp>
      <p:pic>
        <p:nvPicPr>
          <p:cNvPr id="4" name="Kuva 3" descr="Sivut dokumentista Lukion_syke3_koko kirja-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3645024"/>
            <a:ext cx="8009329" cy="2736304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3" y="0"/>
            <a:ext cx="2483768" cy="35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5A23-04C3-4347-B0AC-A8AA20FA00F4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yk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syke3</Template>
  <TotalTime>80</TotalTime>
  <Words>194</Words>
  <Application>Microsoft Office PowerPoint</Application>
  <PresentationFormat>Näytössä katseltava diaesitys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syke3</vt:lpstr>
      <vt:lpstr>5. Terveyden tutkiminen (s. 40-54)</vt:lpstr>
      <vt:lpstr>Koetun terveyden  tutkiminen</vt:lpstr>
      <vt:lpstr>Terveyskäyttäytymisen  tutkiminen</vt:lpstr>
      <vt:lpstr>Toimintakyvyn tutkiminen</vt:lpstr>
      <vt:lpstr>Toimintakyvyn tutkiminen</vt:lpstr>
      <vt:lpstr>Toimintakyvyn tutkiminen</vt:lpstr>
      <vt:lpstr>Fyysisen kunnon  tutkiminen</vt:lpstr>
      <vt:lpstr>Työkyky  tutkimuskohteena</vt:lpstr>
      <vt:lpstr>Ergonomian  tutkiminen</vt:lpstr>
      <vt:lpstr>Tehtäviä (s. 54)</vt:lpstr>
      <vt:lpstr>Tehtäviä (s. 54)</vt:lpstr>
      <vt:lpstr>Tehtäviä (s. 54)</vt:lpstr>
      <vt:lpstr>Yhteenveto</vt:lpstr>
      <vt:lpstr>Yhteenveto</vt:lpstr>
    </vt:vector>
  </TitlesOfParts>
  <Company>Edita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Terveyden tutkiminen (s. 40-54)</dc:title>
  <dc:creator>sme</dc:creator>
  <cp:lastModifiedBy>sme</cp:lastModifiedBy>
  <cp:revision>17</cp:revision>
  <dcterms:created xsi:type="dcterms:W3CDTF">2012-07-04T07:42:47Z</dcterms:created>
  <dcterms:modified xsi:type="dcterms:W3CDTF">2012-08-14T06:30:29Z</dcterms:modified>
</cp:coreProperties>
</file>