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65" r:id="rId4"/>
    <p:sldId id="258" r:id="rId5"/>
    <p:sldId id="259" r:id="rId6"/>
    <p:sldId id="260" r:id="rId7"/>
    <p:sldId id="261" r:id="rId8"/>
    <p:sldId id="263" r:id="rId9"/>
    <p:sldId id="262" r:id="rId10"/>
  </p:sldIdLst>
  <p:sldSz cx="9144000" cy="6858000" type="screen4x3"/>
  <p:notesSz cx="6858000" cy="9144000"/>
  <p:embeddedFontLst>
    <p:embeddedFont>
      <p:font typeface="Verdana" panose="020B0604030504040204" pitchFamily="34" charset="0"/>
      <p:regular r:id="rId12"/>
      <p:bold r:id="rId13"/>
      <p:italic r:id="rId14"/>
      <p:boldItalic r:id="rId15"/>
    </p:embeddedFont>
    <p:embeddedFont>
      <p:font typeface="Merriweather Sans" panose="020B0604020202020204" charset="0"/>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snapToGrid="0">
      <p:cViewPr varScale="1">
        <p:scale>
          <a:sx n="67" d="100"/>
          <a:sy n="67" d="100"/>
        </p:scale>
        <p:origin x="14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50428882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77070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4" name="Shape 9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95" name="Shape 95"/>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2</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407297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94" name="Shape 9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95" name="Shape 95"/>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3</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408139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1" name="Shape 101"/>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102" name="Shape 102"/>
          <p:cNvSpPr txBox="1">
            <a:spLocks noGrp="1"/>
          </p:cNvSpPr>
          <p:nvPr>
            <p:ph type="sldNum" idx="12"/>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4</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239890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07" name="Shape 107"/>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108" name="Shape 108"/>
          <p:cNvSpPr txBox="1">
            <a:spLocks noGrp="1"/>
          </p:cNvSpPr>
          <p:nvPr>
            <p:ph type="sldNum" idx="12"/>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5</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96288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3" name="Shape 113"/>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114" name="Shape 114"/>
          <p:cNvSpPr txBox="1">
            <a:spLocks noGrp="1"/>
          </p:cNvSpPr>
          <p:nvPr>
            <p:ph type="sldNum" idx="12"/>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6</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421005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0" name="Shape 120"/>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121" name="Shape 121"/>
          <p:cNvSpPr txBox="1">
            <a:spLocks noGrp="1"/>
          </p:cNvSpPr>
          <p:nvPr>
            <p:ph type="sldNum" idx="12"/>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7</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33030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6" name="Shape 126"/>
          <p:cNvSpPr txBox="1">
            <a:spLocks noGrp="1"/>
          </p:cNvSpPr>
          <p:nvPr>
            <p:ph type="body" idx="1"/>
          </p:nvPr>
        </p:nvSpPr>
        <p:spPr>
          <a:xfrm>
            <a:off x="914400" y="4343400"/>
            <a:ext cx="5029200"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
        <p:nvSpPr>
          <p:cNvPr id="127" name="Shape 127"/>
          <p:cNvSpPr txBox="1">
            <a:spLocks noGrp="1"/>
          </p:cNvSpPr>
          <p:nvPr>
            <p:ph type="sldNum" idx="12"/>
          </p:nvPr>
        </p:nvSpPr>
        <p:spPr>
          <a:xfrm>
            <a:off x="3886200" y="8686800"/>
            <a:ext cx="2971800"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9</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257312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6"/>
        <p:cNvGrpSpPr/>
        <p:nvPr/>
      </p:nvGrpSpPr>
      <p:grpSpPr>
        <a:xfrm>
          <a:off x="0" y="0"/>
          <a:ext cx="0" cy="0"/>
          <a:chOff x="0" y="0"/>
          <a:chExt cx="0" cy="0"/>
        </a:xfrm>
      </p:grpSpPr>
      <p:sp>
        <p:nvSpPr>
          <p:cNvPr id="17" name="Shape 17"/>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8" name="Shape 18"/>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9" name="Shape 19"/>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2396330" y="57943"/>
            <a:ext cx="4351338" cy="7886700"/>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6" name="Shape 76"/>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7" name="Shape 77"/>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8" name="Shape 78"/>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623593" y="2285206"/>
            <a:ext cx="5811838" cy="1971675"/>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rot="5400000">
            <a:off x="604043" y="389731"/>
            <a:ext cx="5811838" cy="5762624"/>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2" name="Shape 82"/>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3" name="Shape 83"/>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4" name="Shape 84"/>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23" name="Shape 23"/>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4" name="Shape 24"/>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5" name="Shape 25"/>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Verdana"/>
              <a:buNone/>
              <a:defRPr sz="60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subTitle" idx="1"/>
          </p:nvPr>
        </p:nvSpPr>
        <p:spPr>
          <a:xfrm>
            <a:off x="1143000" y="3602037"/>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Verdana"/>
                <a:ea typeface="Verdana"/>
                <a:cs typeface="Verdana"/>
                <a:sym typeface="Verdana"/>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Verdana"/>
                <a:ea typeface="Verdana"/>
                <a:cs typeface="Verdana"/>
                <a:sym typeface="Verdana"/>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29" name="Shape 29"/>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0" name="Shape 30"/>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1" name="Shape 31"/>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Verdana"/>
              <a:buNone/>
              <a:defRPr sz="60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Verdana"/>
                <a:ea typeface="Verdana"/>
                <a:cs typeface="Verdana"/>
                <a:sym typeface="Verdana"/>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Verdana"/>
                <a:ea typeface="Verdana"/>
                <a:cs typeface="Verdana"/>
                <a:sym typeface="Verdana"/>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Verdana"/>
                <a:ea typeface="Verdana"/>
                <a:cs typeface="Verdana"/>
                <a:sym typeface="Verdana"/>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35" name="Shape 35"/>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6" name="Shape 36"/>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7" name="Shape 37"/>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 name="Shape 40"/>
          <p:cNvSpPr txBox="1">
            <a:spLocks noGrp="1"/>
          </p:cNvSpPr>
          <p:nvPr>
            <p:ph type="body" idx="1"/>
          </p:nvPr>
        </p:nvSpPr>
        <p:spPr>
          <a:xfrm>
            <a:off x="628650" y="1825625"/>
            <a:ext cx="3867149" cy="435133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1" name="Shape 41"/>
          <p:cNvSpPr txBox="1">
            <a:spLocks noGrp="1"/>
          </p:cNvSpPr>
          <p:nvPr>
            <p:ph type="body" idx="2"/>
          </p:nvPr>
        </p:nvSpPr>
        <p:spPr>
          <a:xfrm>
            <a:off x="4648200" y="1825625"/>
            <a:ext cx="3867149" cy="435133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3" name="Shape 43"/>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4" name="Shape 44"/>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Verdana"/>
                <a:ea typeface="Verdana"/>
                <a:cs typeface="Verdana"/>
                <a:sym typeface="Verdana"/>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Verdana"/>
                <a:ea typeface="Verdana"/>
                <a:cs typeface="Verdana"/>
                <a:sym typeface="Verdana"/>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Verdana"/>
                <a:ea typeface="Verdana"/>
                <a:cs typeface="Verdana"/>
                <a:sym typeface="Verdana"/>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Verdana"/>
                <a:ea typeface="Verdana"/>
                <a:cs typeface="Verdana"/>
                <a:sym typeface="Verdana"/>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Verdana"/>
                <a:ea typeface="Verdana"/>
                <a:cs typeface="Verdana"/>
                <a:sym typeface="Verdana"/>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Verdana"/>
                <a:ea typeface="Verdana"/>
                <a:cs typeface="Verdana"/>
                <a:sym typeface="Verdana"/>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50" name="Shape 50"/>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51" name="Shape 51"/>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2" name="Shape 52"/>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3" name="Shape 53"/>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7" name="Shape 57"/>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8" name="Shape 58"/>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Verdana"/>
              <a:buNone/>
              <a:defRPr sz="32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Verdana"/>
                <a:ea typeface="Verdana"/>
                <a:cs typeface="Verdana"/>
                <a:sym typeface="Verdana"/>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Verdana"/>
                <a:ea typeface="Verdana"/>
                <a:cs typeface="Verdana"/>
                <a:sym typeface="Verdana"/>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62" name="Shape 62"/>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Verdana"/>
                <a:ea typeface="Verdana"/>
                <a:cs typeface="Verdana"/>
                <a:sym typeface="Verdana"/>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Verdana"/>
                <a:ea typeface="Verdana"/>
                <a:cs typeface="Verdana"/>
                <a:sym typeface="Verdana"/>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Verdana"/>
                <a:ea typeface="Verdana"/>
                <a:cs typeface="Verdana"/>
                <a:sym typeface="Verdana"/>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63" name="Shape 63"/>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4" name="Shape 64"/>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5" name="Shape 65"/>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Verdana"/>
              <a:buNone/>
              <a:defRPr sz="32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a:spLocks noGrp="1"/>
          </p:cNvSpPr>
          <p:nvPr>
            <p:ph type="pic" idx="2"/>
          </p:nvPr>
        </p:nvSpPr>
        <p:spPr>
          <a:xfrm>
            <a:off x="3887787" y="987425"/>
            <a:ext cx="4629150"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Verdana"/>
                <a:ea typeface="Verdana"/>
                <a:cs typeface="Verdana"/>
                <a:sym typeface="Verdana"/>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Verdana"/>
                <a:ea typeface="Verdana"/>
                <a:cs typeface="Verdana"/>
                <a:sym typeface="Verdana"/>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Verdana"/>
                <a:ea typeface="Verdana"/>
                <a:cs typeface="Verdana"/>
                <a:sym typeface="Verdana"/>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69" name="Shape 69"/>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Verdana"/>
                <a:ea typeface="Verdana"/>
                <a:cs typeface="Verdana"/>
                <a:sym typeface="Verdana"/>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Verdana"/>
                <a:ea typeface="Verdana"/>
                <a:cs typeface="Verdana"/>
                <a:sym typeface="Verdana"/>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Verdana"/>
                <a:ea typeface="Verdana"/>
                <a:cs typeface="Verdana"/>
                <a:sym typeface="Verdana"/>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70" name="Shape 70"/>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1" name="Shape 71"/>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2" name="Shape 72"/>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5"/>
            <a:ext cx="7886700"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Verdana"/>
              <a:buNone/>
              <a:defRPr sz="2800" b="1" i="0" u="none" strike="noStrike" cap="none">
                <a:solidFill>
                  <a:schemeClr val="dk1"/>
                </a:solidFill>
                <a:latin typeface="Verdana"/>
                <a:ea typeface="Verdana"/>
                <a:cs typeface="Verdana"/>
                <a:sym typeface="Verdan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lvl="0" indent="-101600" algn="l" rtl="0">
              <a:lnSpc>
                <a:spcPct val="90000"/>
              </a:lnSpc>
              <a:spcBef>
                <a:spcPts val="10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Verdana"/>
                <a:ea typeface="Verdana"/>
                <a:cs typeface="Verdana"/>
                <a:sym typeface="Verdana"/>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Verdana"/>
                <a:ea typeface="Verdana"/>
                <a:cs typeface="Verdana"/>
                <a:sym typeface="Verdana"/>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2" name="Shape 12"/>
          <p:cNvSpPr txBox="1">
            <a:spLocks noGrp="1"/>
          </p:cNvSpPr>
          <p:nvPr>
            <p:ph type="dt" idx="10"/>
          </p:nvPr>
        </p:nvSpPr>
        <p:spPr>
          <a:xfrm>
            <a:off x="628650" y="6356350"/>
            <a:ext cx="2057400"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3" name="Shape 13"/>
          <p:cNvSpPr txBox="1">
            <a:spLocks noGrp="1"/>
          </p:cNvSpPr>
          <p:nvPr>
            <p:ph type="ftr" idx="11"/>
          </p:nvPr>
        </p:nvSpPr>
        <p:spPr>
          <a:xfrm>
            <a:off x="3028950" y="6356350"/>
            <a:ext cx="3086099"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1" u="none" strike="noStrike" cap="none">
                <a:solidFill>
                  <a:srgbClr val="888888"/>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4" name="Shape 14"/>
          <p:cNvSpPr txBox="1">
            <a:spLocks noGrp="1"/>
          </p:cNvSpPr>
          <p:nvPr>
            <p:ph type="sldNum" idx="12"/>
          </p:nvPr>
        </p:nvSpPr>
        <p:spPr>
          <a:xfrm>
            <a:off x="6457950" y="6356350"/>
            <a:ext cx="2057400"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fi-FI" sz="1200" b="0" i="1" u="none" strike="noStrike" cap="none">
                <a:solidFill>
                  <a:srgbClr val="888888"/>
                </a:solidFill>
                <a:latin typeface="Merriweather Sans"/>
                <a:ea typeface="Merriweather Sans"/>
                <a:cs typeface="Merriweather Sans"/>
                <a:sym typeface="Merriweather Sans"/>
              </a:rPr>
              <a:t>‹#›</a:t>
            </a:fld>
            <a:endParaRPr lang="fi-FI" sz="1200" b="0" i="1" u="none" strike="noStrike" cap="none">
              <a:solidFill>
                <a:srgbClr val="888888"/>
              </a:solidFill>
              <a:latin typeface="Merriweather Sans"/>
              <a:ea typeface="Merriweather Sans"/>
              <a:cs typeface="Merriweather Sans"/>
              <a:sym typeface="Merriweather Sans"/>
            </a:endParaRPr>
          </a:p>
        </p:txBody>
      </p:sp>
      <p:sp>
        <p:nvSpPr>
          <p:cNvPr id="15" name="Shape 15"/>
          <p:cNvSpPr txBox="1"/>
          <p:nvPr/>
        </p:nvSpPr>
        <p:spPr>
          <a:xfrm>
            <a:off x="228600" y="6453335"/>
            <a:ext cx="3429000"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chemeClr val="lt1"/>
                </a:solidFill>
                <a:latin typeface="Verdana"/>
                <a:ea typeface="Verdana"/>
                <a:cs typeface="Verdana"/>
                <a:sym typeface="Verdana"/>
              </a:rPr>
              <a:t>Forum VI</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1" name="Shape 91"/>
          <p:cNvSpPr txBox="1"/>
          <p:nvPr/>
        </p:nvSpPr>
        <p:spPr>
          <a:xfrm>
            <a:off x="4267200" y="1981200"/>
            <a:ext cx="2607353" cy="1200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lt1"/>
              </a:buClr>
              <a:buSzPct val="25000"/>
              <a:buFont typeface="Verdana"/>
              <a:buNone/>
            </a:pPr>
            <a:r>
              <a:rPr lang="fi-FI" sz="2400">
                <a:solidFill>
                  <a:schemeClr val="lt1"/>
                </a:solidFill>
                <a:latin typeface="Verdana"/>
                <a:ea typeface="Verdana"/>
                <a:cs typeface="Verdana"/>
                <a:sym typeface="Verdana"/>
              </a:rPr>
              <a:t>Jakso 1</a:t>
            </a:r>
          </a:p>
          <a:p>
            <a:pPr marL="0" marR="0" lvl="0" indent="0" algn="l" rtl="0">
              <a:spcBef>
                <a:spcPts val="0"/>
              </a:spcBef>
              <a:spcAft>
                <a:spcPts val="0"/>
              </a:spcAft>
              <a:buClr>
                <a:schemeClr val="dk1"/>
              </a:buClr>
              <a:buFont typeface="Verdana"/>
              <a:buNone/>
            </a:pPr>
            <a:endParaRPr sz="2400" b="0" i="0" u="none" strike="noStrike" cap="none">
              <a:solidFill>
                <a:schemeClr val="lt1"/>
              </a:solidFill>
              <a:latin typeface="Verdana"/>
              <a:ea typeface="Verdana"/>
              <a:cs typeface="Verdana"/>
              <a:sym typeface="Verdana"/>
            </a:endParaRPr>
          </a:p>
          <a:p>
            <a:pPr marL="0" marR="0" lvl="0" indent="0" algn="l" rtl="0">
              <a:spcBef>
                <a:spcPts val="0"/>
              </a:spcBef>
              <a:spcAft>
                <a:spcPts val="0"/>
              </a:spcAft>
              <a:buClr>
                <a:schemeClr val="lt1"/>
              </a:buClr>
              <a:buSzPct val="25000"/>
              <a:buFont typeface="Verdana"/>
              <a:buNone/>
            </a:pPr>
            <a:r>
              <a:rPr lang="fi-FI" sz="2400" b="1">
                <a:solidFill>
                  <a:schemeClr val="lt1"/>
                </a:solidFill>
                <a:latin typeface="Verdana"/>
                <a:ea typeface="Verdana"/>
                <a:cs typeface="Verdana"/>
                <a:sym typeface="Verdana"/>
              </a:rPr>
              <a:t>Taitoaukema: kuvatehtävä</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502041" y="309489"/>
            <a:ext cx="7886700" cy="925292"/>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Verdana"/>
              <a:buNone/>
            </a:pPr>
            <a:r>
              <a:rPr lang="fi-FI" dirty="0"/>
              <a:t>Taitoaukeama: kuvatehtävä</a:t>
            </a:r>
          </a:p>
        </p:txBody>
      </p:sp>
      <p:sp>
        <p:nvSpPr>
          <p:cNvPr id="98" name="Shape 98"/>
          <p:cNvSpPr txBox="1">
            <a:spLocks noGrp="1"/>
          </p:cNvSpPr>
          <p:nvPr>
            <p:ph type="body" idx="1"/>
          </p:nvPr>
        </p:nvSpPr>
        <p:spPr>
          <a:xfrm>
            <a:off x="502041" y="1361391"/>
            <a:ext cx="8208277" cy="4715852"/>
          </a:xfrm>
          <a:prstGeom prst="rect">
            <a:avLst/>
          </a:prstGeom>
          <a:noFill/>
          <a:ln>
            <a:noFill/>
          </a:ln>
        </p:spPr>
        <p:txBody>
          <a:bodyPr lIns="91425" tIns="45700" rIns="91425" bIns="45700" anchor="t" anchorCtr="0">
            <a:noAutofit/>
          </a:bodyPr>
          <a:lstStyle/>
          <a:p>
            <a:pPr marL="0" marR="0" lvl="0" indent="0" algn="l" rtl="0">
              <a:lnSpc>
                <a:spcPct val="100000"/>
              </a:lnSpc>
              <a:spcBef>
                <a:spcPts val="1000"/>
              </a:spcBef>
              <a:spcAft>
                <a:spcPts val="0"/>
              </a:spcAft>
              <a:buNone/>
            </a:pPr>
            <a:r>
              <a:rPr lang="fi-FI" dirty="0"/>
              <a:t>Seuraavalla dialla on maantiedon oppikirjan etukansi vuodelta 1960. Kirjan takakannessa kerrotaan seuraavaa: </a:t>
            </a:r>
            <a:r>
              <a:rPr lang="fi-FI" i="1" dirty="0"/>
              <a:t>Neekereitä verrataan luonteeltaan usein lapsiin. He ovat iloisia, huolettomia ja välittömiä. Voimakkaita valtioita he eivät ole pystyneet luomaan, sillä yhteistunto on heikko. He eivät myöskään ole tehneet mainittavia keksintöjä. Heimot ovat usein sotajalalla keskenään.</a:t>
            </a:r>
          </a:p>
          <a:p>
            <a:pPr marL="0" marR="0" lvl="0" indent="0" algn="l" rtl="0">
              <a:lnSpc>
                <a:spcPct val="100000"/>
              </a:lnSpc>
              <a:spcBef>
                <a:spcPts val="1000"/>
              </a:spcBef>
              <a:spcAft>
                <a:spcPts val="0"/>
              </a:spcAft>
              <a:buNone/>
            </a:pPr>
            <a:endParaRPr lang="fi-FI" dirty="0"/>
          </a:p>
          <a:p>
            <a:pPr marL="0" marR="0" lvl="0" indent="0" algn="l" rtl="0">
              <a:lnSpc>
                <a:spcPct val="100000"/>
              </a:lnSpc>
              <a:spcBef>
                <a:spcPts val="1000"/>
              </a:spcBef>
              <a:spcAft>
                <a:spcPts val="0"/>
              </a:spcAft>
              <a:buNone/>
            </a:pPr>
            <a:r>
              <a:rPr lang="fi-FI" b="1" dirty="0"/>
              <a:t>Tehtävät</a:t>
            </a:r>
          </a:p>
          <a:p>
            <a:pPr marL="457200" marR="0" lvl="0" indent="-457200" algn="l" rtl="0">
              <a:lnSpc>
                <a:spcPct val="100000"/>
              </a:lnSpc>
              <a:spcBef>
                <a:spcPts val="1000"/>
              </a:spcBef>
              <a:spcAft>
                <a:spcPts val="0"/>
              </a:spcAft>
              <a:buFont typeface="+mj-lt"/>
              <a:buAutoNum type="alphaLcParenR"/>
            </a:pPr>
            <a:r>
              <a:rPr lang="fi-FI" dirty="0"/>
              <a:t>Määrittele etnosentrismi. (2p)</a:t>
            </a:r>
          </a:p>
          <a:p>
            <a:pPr marL="457200" marR="0" lvl="0" indent="-457200" algn="l" rtl="0">
              <a:lnSpc>
                <a:spcPct val="100000"/>
              </a:lnSpc>
              <a:spcBef>
                <a:spcPts val="1000"/>
              </a:spcBef>
              <a:spcAft>
                <a:spcPts val="0"/>
              </a:spcAft>
              <a:buFont typeface="+mj-lt"/>
              <a:buAutoNum type="alphaLcParenR"/>
            </a:pPr>
            <a:r>
              <a:rPr lang="fi-FI" dirty="0"/>
              <a:t>Perustele väite: Oppikirjan kannet ovat </a:t>
            </a:r>
            <a:r>
              <a:rPr lang="fi-FI" dirty="0" err="1"/>
              <a:t>etnosentriset</a:t>
            </a:r>
            <a:r>
              <a:rPr lang="fi-FI" dirty="0"/>
              <a:t>. (8p)</a:t>
            </a:r>
          </a:p>
          <a:p>
            <a:pPr marL="457200" marR="0" lvl="0" indent="-457200" algn="l" rtl="0">
              <a:lnSpc>
                <a:spcPct val="100000"/>
              </a:lnSpc>
              <a:spcBef>
                <a:spcPts val="1000"/>
              </a:spcBef>
              <a:spcAft>
                <a:spcPts val="0"/>
              </a:spcAft>
              <a:buFont typeface="+mj-lt"/>
              <a:buAutoNum type="alphaLcParenR"/>
            </a:pPr>
            <a:r>
              <a:rPr lang="fi-FI" dirty="0"/>
              <a:t>Mihin eurooppalaisten käsitykset vieraista kulttuureista perustuivat? (10p)</a:t>
            </a:r>
          </a:p>
          <a:p>
            <a:pPr marL="457200" marR="0" lvl="0" indent="-457200" algn="l" rtl="0">
              <a:lnSpc>
                <a:spcPct val="90000"/>
              </a:lnSpc>
              <a:spcBef>
                <a:spcPts val="1000"/>
              </a:spcBef>
              <a:buClr>
                <a:schemeClr val="dk1"/>
              </a:buClr>
              <a:buSzPct val="1000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502041" y="309489"/>
            <a:ext cx="7886700" cy="703385"/>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Verdana"/>
              <a:buNone/>
            </a:pPr>
            <a:r>
              <a:rPr lang="fi-FI" dirty="0"/>
              <a:t>Taitoaukeama: kuvatehtävä</a:t>
            </a:r>
          </a:p>
        </p:txBody>
      </p:sp>
      <p:pic>
        <p:nvPicPr>
          <p:cNvPr id="3" name="Kuva 2">
            <a:extLst>
              <a:ext uri="{FF2B5EF4-FFF2-40B4-BE49-F238E27FC236}">
                <a16:creationId xmlns:a16="http://schemas.microsoft.com/office/drawing/2014/main" xmlns="" id="{A13D6AA3-6CB8-4192-B353-2666778117B4}"/>
              </a:ext>
            </a:extLst>
          </p:cNvPr>
          <p:cNvPicPr>
            <a:picLocks noChangeAspect="1"/>
          </p:cNvPicPr>
          <p:nvPr/>
        </p:nvPicPr>
        <p:blipFill>
          <a:blip r:embed="rId3"/>
          <a:stretch>
            <a:fillRect/>
          </a:stretch>
        </p:blipFill>
        <p:spPr>
          <a:xfrm>
            <a:off x="2770707" y="1211957"/>
            <a:ext cx="3349367" cy="4628282"/>
          </a:xfrm>
          <a:prstGeom prst="rect">
            <a:avLst/>
          </a:prstGeom>
        </p:spPr>
      </p:pic>
    </p:spTree>
    <p:extLst>
      <p:ext uri="{BB962C8B-B14F-4D97-AF65-F5344CB8AC3E}">
        <p14:creationId xmlns:p14="http://schemas.microsoft.com/office/powerpoint/2010/main" val="4220692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2" name="Otsikko 1">
            <a:extLst>
              <a:ext uri="{FF2B5EF4-FFF2-40B4-BE49-F238E27FC236}">
                <a16:creationId xmlns:a16="http://schemas.microsoft.com/office/drawing/2014/main" xmlns="" id="{B7CD39DD-BA39-4AFD-9473-49B15AD8D43F}"/>
              </a:ext>
            </a:extLst>
          </p:cNvPr>
          <p:cNvSpPr>
            <a:spLocks noGrp="1"/>
          </p:cNvSpPr>
          <p:nvPr>
            <p:ph type="title"/>
          </p:nvPr>
        </p:nvSpPr>
        <p:spPr>
          <a:xfrm>
            <a:off x="1078817" y="668876"/>
            <a:ext cx="7886700" cy="794165"/>
          </a:xfrm>
        </p:spPr>
        <p:txBody>
          <a:bodyPr/>
          <a:lstStyle/>
          <a:p>
            <a:pPr marL="514350" indent="-514350">
              <a:buFont typeface="+mj-lt"/>
              <a:buAutoNum type="alphaLcParenR"/>
            </a:pPr>
            <a:r>
              <a:rPr lang="fi-FI" dirty="0"/>
              <a:t>Määrittele etnosentrismi. (2p)</a:t>
            </a:r>
            <a:br>
              <a:rPr lang="fi-FI" dirty="0"/>
            </a:br>
            <a:endParaRPr lang="fi-FI" dirty="0"/>
          </a:p>
        </p:txBody>
      </p:sp>
      <p:sp>
        <p:nvSpPr>
          <p:cNvPr id="104" name="Shape 104"/>
          <p:cNvSpPr txBox="1">
            <a:spLocks noGrp="1"/>
          </p:cNvSpPr>
          <p:nvPr>
            <p:ph type="body" idx="1"/>
          </p:nvPr>
        </p:nvSpPr>
        <p:spPr>
          <a:xfrm>
            <a:off x="1078817" y="1727151"/>
            <a:ext cx="6911633" cy="4153144"/>
          </a:xfrm>
          <a:prstGeom prst="rect">
            <a:avLst/>
          </a:prstGeom>
          <a:noFill/>
          <a:ln>
            <a:noFill/>
          </a:ln>
        </p:spPr>
        <p:txBody>
          <a:bodyPr lIns="91425" tIns="45700" rIns="91425" bIns="45700" anchor="t" anchorCtr="0">
            <a:noAutofit/>
          </a:bodyPr>
          <a:lstStyle/>
          <a:p>
            <a:pPr marL="342900" indent="-342900"/>
            <a:r>
              <a:rPr lang="fi-FI" dirty="0"/>
              <a:t>Etnosentrismissä muita kulttuureja tarkastellaan yksioikoisesti omista lähtökohdista käsin. </a:t>
            </a:r>
          </a:p>
          <a:p>
            <a:pPr marL="342900" indent="-342900"/>
            <a:r>
              <a:rPr lang="fi-FI" dirty="0"/>
              <a:t>Siinä oman kulttuurin arvoja ja tapoja pidetään oikeina ja parempina.</a:t>
            </a:r>
          </a:p>
          <a:p>
            <a:pPr marL="342900" indent="-342900"/>
            <a:r>
              <a:rPr lang="fi-FI" dirty="0"/>
              <a:t>Muihin kulttuureihin liittyvät tavat ja uskomukset nähdään kummallisina.</a:t>
            </a:r>
          </a:p>
          <a:p>
            <a:pPr marL="457200" marR="0" lvl="0" indent="-457200" algn="l" rtl="0">
              <a:lnSpc>
                <a:spcPct val="90000"/>
              </a:lnSpc>
              <a:spcBef>
                <a:spcPts val="1000"/>
              </a:spcBef>
              <a:buClr>
                <a:schemeClr val="dk1"/>
              </a:buClr>
              <a:buSzPct val="1000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2" name="Otsikko 1">
            <a:extLst>
              <a:ext uri="{FF2B5EF4-FFF2-40B4-BE49-F238E27FC236}">
                <a16:creationId xmlns:a16="http://schemas.microsoft.com/office/drawing/2014/main" xmlns="" id="{FE7CD135-7B42-4A4F-8A6F-C2341E804D09}"/>
              </a:ext>
            </a:extLst>
          </p:cNvPr>
          <p:cNvSpPr>
            <a:spLocks noGrp="1"/>
          </p:cNvSpPr>
          <p:nvPr>
            <p:ph type="title"/>
          </p:nvPr>
        </p:nvSpPr>
        <p:spPr>
          <a:xfrm>
            <a:off x="628650" y="683924"/>
            <a:ext cx="7886700" cy="915614"/>
          </a:xfrm>
        </p:spPr>
        <p:txBody>
          <a:bodyPr/>
          <a:lstStyle/>
          <a:p>
            <a:pPr marL="514350" indent="-514350">
              <a:buFont typeface="+mj-lt"/>
              <a:buAutoNum type="alphaLcParenR" startAt="2"/>
            </a:pPr>
            <a:r>
              <a:rPr lang="fi-FI" dirty="0"/>
              <a:t>Perustele väite: Oppikirjan kannet ovat </a:t>
            </a:r>
            <a:r>
              <a:rPr lang="fi-FI" dirty="0" err="1"/>
              <a:t>etnosentriset</a:t>
            </a:r>
            <a:r>
              <a:rPr lang="fi-FI" dirty="0"/>
              <a:t>. (8p)</a:t>
            </a:r>
            <a:br>
              <a:rPr lang="fi-FI" dirty="0"/>
            </a:br>
            <a:endParaRPr lang="fi-FI" dirty="0"/>
          </a:p>
        </p:txBody>
      </p:sp>
      <p:sp>
        <p:nvSpPr>
          <p:cNvPr id="110" name="Shape 110"/>
          <p:cNvSpPr txBox="1">
            <a:spLocks noGrp="1"/>
          </p:cNvSpPr>
          <p:nvPr>
            <p:ph type="body" idx="1"/>
          </p:nvPr>
        </p:nvSpPr>
        <p:spPr>
          <a:xfrm>
            <a:off x="628650" y="1599538"/>
            <a:ext cx="7713492"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spcAft>
                <a:spcPts val="0"/>
              </a:spcAft>
              <a:buNone/>
            </a:pPr>
            <a:endParaRPr lang="fi-FI" dirty="0"/>
          </a:p>
          <a:p>
            <a:pPr marL="457200" marR="0" lvl="0" indent="-228600" algn="l" rtl="0">
              <a:lnSpc>
                <a:spcPct val="90000"/>
              </a:lnSpc>
              <a:spcBef>
                <a:spcPts val="1000"/>
              </a:spcBef>
              <a:spcAft>
                <a:spcPts val="0"/>
              </a:spcAft>
            </a:pPr>
            <a:r>
              <a:rPr lang="fi-FI" dirty="0"/>
              <a:t>Tehtävässä pitää käsitellä sekä takakansitekstiä että etukannen kuvaa.</a:t>
            </a:r>
          </a:p>
          <a:p>
            <a:pPr marL="457200" marR="0" lvl="0" indent="-228600" algn="l" rtl="0">
              <a:lnSpc>
                <a:spcPct val="90000"/>
              </a:lnSpc>
              <a:spcBef>
                <a:spcPts val="1000"/>
              </a:spcBef>
              <a:spcAft>
                <a:spcPts val="0"/>
              </a:spcAft>
            </a:pPr>
            <a:r>
              <a:rPr lang="fi-FI" dirty="0"/>
              <a:t>Takakannen teksti on selvästi </a:t>
            </a:r>
            <a:r>
              <a:rPr lang="fi-FI" dirty="0" err="1"/>
              <a:t>etnosentrinen</a:t>
            </a:r>
            <a:r>
              <a:rPr lang="fi-FI" dirty="0"/>
              <a:t>. Siinä afrikkalaisten saavutuksia aliarvioidaan, ja heitä kuvataan sotaisiksi heimokansoiksi.</a:t>
            </a:r>
          </a:p>
          <a:p>
            <a:pPr marL="457200" lvl="0" indent="-228600"/>
            <a:r>
              <a:rPr lang="fi-FI" dirty="0"/>
              <a:t>Lisäksi ison ihmisryhmän luonnetta kuvataan lapsenomaiseksi, ja luonnehdinnassa käytetään sellaisia adjektiiveja, jotka viittaavat vastuuntunnon puuttumiseen.</a:t>
            </a:r>
          </a:p>
          <a:p>
            <a:pPr marL="457200" lvl="0" indent="-228600"/>
            <a:r>
              <a:rPr lang="fi-FI" dirty="0"/>
              <a:t>Mustaihoisia kutsutaan </a:t>
            </a:r>
            <a:r>
              <a:rPr lang="fi-FI" i="1" dirty="0"/>
              <a:t>neekeri</a:t>
            </a:r>
            <a:r>
              <a:rPr lang="fi-FI" dirty="0"/>
              <a:t>-käsitteellä, joka on nykyaikana määritelty rasistiseksi.</a:t>
            </a:r>
            <a:br>
              <a:rPr lang="fi-FI" dirty="0"/>
            </a:br>
            <a:endParaRPr lang="fi-FI" dirty="0"/>
          </a:p>
          <a:p>
            <a:pPr marL="457200" marR="0" lvl="0" indent="-228600" algn="l" rtl="0">
              <a:lnSpc>
                <a:spcPct val="90000"/>
              </a:lnSpc>
              <a:spcBef>
                <a:spcPts val="1000"/>
              </a:spcBef>
              <a:spcAft>
                <a:spcPts val="0"/>
              </a:spcAft>
            </a:pPr>
            <a:endParaRPr lang="fi-FI" dirty="0"/>
          </a:p>
          <a:p>
            <a:pPr marL="457200" marR="0" lvl="0" indent="-457200" algn="l" rtl="0">
              <a:lnSpc>
                <a:spcPct val="90000"/>
              </a:lnSpc>
              <a:spcBef>
                <a:spcPts val="1000"/>
              </a:spcBef>
              <a:buClr>
                <a:schemeClr val="dk1"/>
              </a:buClr>
              <a:buSzPct val="1000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Otsikko 1">
            <a:extLst>
              <a:ext uri="{FF2B5EF4-FFF2-40B4-BE49-F238E27FC236}">
                <a16:creationId xmlns:a16="http://schemas.microsoft.com/office/drawing/2014/main" xmlns="" id="{08D13D36-ACF7-4EF6-BA77-96C828AF4630}"/>
              </a:ext>
            </a:extLst>
          </p:cNvPr>
          <p:cNvSpPr>
            <a:spLocks noGrp="1"/>
          </p:cNvSpPr>
          <p:nvPr>
            <p:ph type="title"/>
          </p:nvPr>
        </p:nvSpPr>
        <p:spPr>
          <a:xfrm>
            <a:off x="628650" y="238515"/>
            <a:ext cx="7886700" cy="1222119"/>
          </a:xfrm>
        </p:spPr>
        <p:txBody>
          <a:bodyPr/>
          <a:lstStyle/>
          <a:p>
            <a:pPr marL="514350" indent="-514350">
              <a:buFont typeface="+mj-lt"/>
              <a:buAutoNum type="alphaLcParenR" startAt="2"/>
            </a:pPr>
            <a:r>
              <a:rPr lang="fi-FI" dirty="0"/>
              <a:t>Perustele väite: Oppikirjan kannet ovat </a:t>
            </a:r>
            <a:r>
              <a:rPr lang="fi-FI" dirty="0" err="1"/>
              <a:t>etnosentriset</a:t>
            </a:r>
            <a:r>
              <a:rPr lang="fi-FI" dirty="0"/>
              <a:t>. (8p)</a:t>
            </a:r>
          </a:p>
        </p:txBody>
      </p:sp>
      <p:sp>
        <p:nvSpPr>
          <p:cNvPr id="116" name="Shape 116"/>
          <p:cNvSpPr txBox="1">
            <a:spLocks noGrp="1"/>
          </p:cNvSpPr>
          <p:nvPr>
            <p:ph type="body" idx="1"/>
          </p:nvPr>
        </p:nvSpPr>
        <p:spPr>
          <a:xfrm>
            <a:off x="628649" y="1657581"/>
            <a:ext cx="7741627"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spcAft>
                <a:spcPts val="0"/>
              </a:spcAft>
              <a:buNone/>
            </a:pPr>
            <a:endParaRPr lang="fi-FI" dirty="0"/>
          </a:p>
          <a:p>
            <a:pPr marL="457200" marR="0" lvl="0" indent="-228600" algn="l" rtl="0">
              <a:lnSpc>
                <a:spcPct val="90000"/>
              </a:lnSpc>
              <a:spcBef>
                <a:spcPts val="1000"/>
              </a:spcBef>
              <a:spcAft>
                <a:spcPts val="0"/>
              </a:spcAft>
            </a:pPr>
            <a:r>
              <a:rPr lang="fi-FI" dirty="0"/>
              <a:t>Etukannessa Afrikka on kuvattu kehittymättömäksi: kaislamajat, viidakko ja puolialastomat ihmiset.</a:t>
            </a:r>
          </a:p>
          <a:p>
            <a:pPr marL="457200" marR="0" lvl="0" indent="-228600" algn="l" rtl="0">
              <a:lnSpc>
                <a:spcPct val="90000"/>
              </a:lnSpc>
              <a:spcBef>
                <a:spcPts val="1000"/>
              </a:spcBef>
              <a:spcAft>
                <a:spcPts val="0"/>
              </a:spcAft>
            </a:pPr>
            <a:r>
              <a:rPr lang="fi-FI" dirty="0"/>
              <a:t>Vaaraa ja uhkaa lisää taustalla savuava tulivuori.</a:t>
            </a:r>
          </a:p>
          <a:p>
            <a:pPr marL="457200" marR="0" lvl="0" indent="-228600" algn="l" rtl="0">
              <a:lnSpc>
                <a:spcPct val="90000"/>
              </a:lnSpc>
              <a:spcBef>
                <a:spcPts val="1000"/>
              </a:spcBef>
              <a:spcAft>
                <a:spcPts val="0"/>
              </a:spcAft>
            </a:pPr>
            <a:r>
              <a:rPr lang="fi-FI" dirty="0"/>
              <a:t>Kaksi länsimaista turistia ovat tulleet ihmettelemään oloja.</a:t>
            </a:r>
          </a:p>
          <a:p>
            <a:pPr marL="0" marR="0" lvl="0" indent="0" algn="l" rtl="0">
              <a:lnSpc>
                <a:spcPct val="90000"/>
              </a:lnSpc>
              <a:spcBef>
                <a:spcPts val="1000"/>
              </a:spcBef>
              <a:spcAft>
                <a:spcPts val="0"/>
              </a:spcAft>
              <a:buNone/>
            </a:pPr>
            <a:r>
              <a:rPr lang="fi-FI" dirty="0"/>
              <a:t/>
            </a:r>
            <a:br>
              <a:rPr lang="fi-FI" dirty="0"/>
            </a:br>
            <a:endParaRPr lang="fi-FI" dirty="0"/>
          </a:p>
          <a:p>
            <a:pPr marL="457200" marR="0" lvl="0" indent="-457200" algn="l" rtl="0">
              <a:lnSpc>
                <a:spcPct val="90000"/>
              </a:lnSpc>
              <a:spcBef>
                <a:spcPts val="1000"/>
              </a:spcBef>
              <a:buClr>
                <a:schemeClr val="dk1"/>
              </a:buClr>
              <a:buSzPct val="1000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Otsikko 1">
            <a:extLst>
              <a:ext uri="{FF2B5EF4-FFF2-40B4-BE49-F238E27FC236}">
                <a16:creationId xmlns:a16="http://schemas.microsoft.com/office/drawing/2014/main" xmlns="" id="{C6595295-9E0D-4B57-A33E-F16ACBFB2F90}"/>
              </a:ext>
            </a:extLst>
          </p:cNvPr>
          <p:cNvSpPr>
            <a:spLocks noGrp="1"/>
          </p:cNvSpPr>
          <p:nvPr>
            <p:ph type="title"/>
          </p:nvPr>
        </p:nvSpPr>
        <p:spPr>
          <a:xfrm>
            <a:off x="616781" y="564636"/>
            <a:ext cx="7886700" cy="1325562"/>
          </a:xfrm>
        </p:spPr>
        <p:txBody>
          <a:bodyPr/>
          <a:lstStyle/>
          <a:p>
            <a:pPr marL="514350" indent="-514350">
              <a:buFont typeface="+mj-lt"/>
              <a:buAutoNum type="alphaLcParenR" startAt="3"/>
            </a:pPr>
            <a:r>
              <a:rPr lang="fi-FI" dirty="0"/>
              <a:t>Mihin eurooppalaisten käsitykset vieraista kulttuureista perustuivat?</a:t>
            </a:r>
            <a:br>
              <a:rPr lang="fi-FI" dirty="0"/>
            </a:br>
            <a:endParaRPr lang="fi-FI" dirty="0"/>
          </a:p>
        </p:txBody>
      </p:sp>
      <p:sp>
        <p:nvSpPr>
          <p:cNvPr id="123" name="Shape 123"/>
          <p:cNvSpPr txBox="1">
            <a:spLocks noGrp="1"/>
          </p:cNvSpPr>
          <p:nvPr>
            <p:ph type="body" idx="1"/>
          </p:nvPr>
        </p:nvSpPr>
        <p:spPr>
          <a:xfrm>
            <a:off x="827796" y="1890198"/>
            <a:ext cx="7488408" cy="4351338"/>
          </a:xfrm>
          <a:prstGeom prst="rect">
            <a:avLst/>
          </a:prstGeom>
          <a:noFill/>
          <a:ln>
            <a:noFill/>
          </a:ln>
        </p:spPr>
        <p:txBody>
          <a:bodyPr lIns="91425" tIns="45700" rIns="91425" bIns="45700" anchor="t" anchorCtr="0">
            <a:noAutofit/>
          </a:bodyPr>
          <a:lstStyle/>
          <a:p>
            <a:pPr marL="457200" marR="0" lvl="0" indent="-228600" algn="l" rtl="0">
              <a:lnSpc>
                <a:spcPct val="100000"/>
              </a:lnSpc>
            </a:pPr>
            <a:r>
              <a:rPr lang="fi-FI" dirty="0"/>
              <a:t>Tutkimusmatkailijat kuvasivat vieraita kulttuureita löytöretkien myötä 1500-luvulla.</a:t>
            </a:r>
          </a:p>
          <a:p>
            <a:pPr marL="457200" marR="0" lvl="0" indent="-228600" algn="l" rtl="0">
              <a:lnSpc>
                <a:spcPct val="100000"/>
              </a:lnSpc>
            </a:pPr>
            <a:r>
              <a:rPr lang="fi-FI" dirty="0"/>
              <a:t>Matkakuvauksia kirjoittivat muun muassa lähetystyöntekijät, virkamiehet ja sotilaat.</a:t>
            </a:r>
          </a:p>
          <a:p>
            <a:pPr marL="457200" marR="0" lvl="0" indent="-228600" algn="l" rtl="0">
              <a:lnSpc>
                <a:spcPct val="100000"/>
              </a:lnSpc>
            </a:pPr>
            <a:r>
              <a:rPr lang="fi-FI" dirty="0"/>
              <a:t>1700-luvulla matkakirjojen painosmäärät kasvoivat.</a:t>
            </a:r>
          </a:p>
          <a:p>
            <a:pPr marL="457200" marR="0" lvl="0" indent="-228600" algn="l" rtl="0">
              <a:lnSpc>
                <a:spcPct val="100000"/>
              </a:lnSpc>
            </a:pPr>
            <a:r>
              <a:rPr lang="fi-FI" dirty="0"/>
              <a:t>1700-luvulla valistuksen myötä syntyi niin sanottu </a:t>
            </a:r>
            <a:r>
              <a:rPr lang="fi-FI" i="1" dirty="0"/>
              <a:t>jalo villi </a:t>
            </a:r>
            <a:r>
              <a:rPr lang="fi-FI" dirty="0"/>
              <a:t>-ajattelu. Siinä vieraat kansat kuvattiin luonnonmukaisina ja sivistymättöminä.</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xmlns="" id="{A1749ED6-5559-4E0F-B89C-76C8150047F2}"/>
              </a:ext>
            </a:extLst>
          </p:cNvPr>
          <p:cNvSpPr>
            <a:spLocks noGrp="1"/>
          </p:cNvSpPr>
          <p:nvPr>
            <p:ph type="title"/>
          </p:nvPr>
        </p:nvSpPr>
        <p:spPr/>
        <p:txBody>
          <a:bodyPr/>
          <a:lstStyle/>
          <a:p>
            <a:pPr marL="514350" indent="-514350">
              <a:buFont typeface="+mj-lt"/>
              <a:buAutoNum type="alphaLcParenR" startAt="3"/>
            </a:pPr>
            <a:r>
              <a:rPr lang="fi-FI" dirty="0"/>
              <a:t>Mihin eurooppalaisten käsitykset vieraista kulttuureista perustuivat?</a:t>
            </a:r>
          </a:p>
        </p:txBody>
      </p:sp>
      <p:sp>
        <p:nvSpPr>
          <p:cNvPr id="5" name="Tekstin paikkamerkki 4">
            <a:extLst>
              <a:ext uri="{FF2B5EF4-FFF2-40B4-BE49-F238E27FC236}">
                <a16:creationId xmlns:a16="http://schemas.microsoft.com/office/drawing/2014/main" xmlns="" id="{37F006D7-A32D-4B33-A8FD-16B9975F5C24}"/>
              </a:ext>
            </a:extLst>
          </p:cNvPr>
          <p:cNvSpPr>
            <a:spLocks noGrp="1"/>
          </p:cNvSpPr>
          <p:nvPr>
            <p:ph type="body" idx="1"/>
          </p:nvPr>
        </p:nvSpPr>
        <p:spPr>
          <a:xfrm>
            <a:off x="530176" y="1825625"/>
            <a:ext cx="7657221" cy="4351338"/>
          </a:xfrm>
        </p:spPr>
        <p:txBody>
          <a:bodyPr/>
          <a:lstStyle/>
          <a:p>
            <a:pPr marL="457200" lvl="0" indent="-228600">
              <a:lnSpc>
                <a:spcPct val="100000"/>
              </a:lnSpc>
            </a:pPr>
            <a:r>
              <a:rPr lang="fi-FI" dirty="0"/>
              <a:t>1800-luvulla seikkailukirjoissa ja sanomalehdissä kerrottiin vieraisiin kulttuureihin liittyviä tarinoita. Osa kuvauksista oli keksittyjä, koska vieraista  kulttuureista haluttiin tehdä eksoottisia, jännittäviä ja kiehtovia.</a:t>
            </a:r>
          </a:p>
          <a:p>
            <a:pPr marL="457200" lvl="0" indent="-228600">
              <a:lnSpc>
                <a:spcPct val="100000"/>
              </a:lnSpc>
            </a:pPr>
            <a:r>
              <a:rPr lang="fi-FI" dirty="0"/>
              <a:t>Idän arvoituksellisia ja eksoottisia kuvauksia kutsutaan </a:t>
            </a:r>
            <a:r>
              <a:rPr lang="fi-FI" dirty="0" err="1"/>
              <a:t>orientalismiksi</a:t>
            </a:r>
            <a:r>
              <a:rPr lang="fi-FI" dirty="0"/>
              <a:t>.</a:t>
            </a:r>
          </a:p>
          <a:p>
            <a:pPr marL="457200" lvl="0" indent="-228600">
              <a:lnSpc>
                <a:spcPct val="100000"/>
              </a:lnSpc>
            </a:pPr>
            <a:r>
              <a:rPr lang="fi-FI" dirty="0"/>
              <a:t>Kuvaukset olivat myös </a:t>
            </a:r>
            <a:r>
              <a:rPr lang="fi-FI" dirty="0" err="1"/>
              <a:t>eurosentrisiä</a:t>
            </a:r>
            <a:r>
              <a:rPr lang="fi-FI" dirty="0"/>
              <a:t>.</a:t>
            </a:r>
          </a:p>
          <a:p>
            <a:endParaRPr lang="fi-FI" dirty="0"/>
          </a:p>
        </p:txBody>
      </p:sp>
    </p:spTree>
    <p:extLst>
      <p:ext uri="{BB962C8B-B14F-4D97-AF65-F5344CB8AC3E}">
        <p14:creationId xmlns:p14="http://schemas.microsoft.com/office/powerpoint/2010/main" val="4237047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Otsikko 1">
            <a:extLst>
              <a:ext uri="{FF2B5EF4-FFF2-40B4-BE49-F238E27FC236}">
                <a16:creationId xmlns:a16="http://schemas.microsoft.com/office/drawing/2014/main" xmlns="" id="{296364B7-0A29-4FBA-989A-430ED976ACF6}"/>
              </a:ext>
            </a:extLst>
          </p:cNvPr>
          <p:cNvSpPr>
            <a:spLocks noGrp="1"/>
          </p:cNvSpPr>
          <p:nvPr>
            <p:ph type="title"/>
          </p:nvPr>
        </p:nvSpPr>
        <p:spPr>
          <a:xfrm>
            <a:off x="600515" y="280719"/>
            <a:ext cx="7886700" cy="1325562"/>
          </a:xfrm>
        </p:spPr>
        <p:txBody>
          <a:bodyPr/>
          <a:lstStyle/>
          <a:p>
            <a:pPr marL="514350" indent="-514350">
              <a:buFont typeface="+mj-lt"/>
              <a:buAutoNum type="alphaLcParenR" startAt="3"/>
            </a:pPr>
            <a:r>
              <a:rPr lang="fi-FI" dirty="0"/>
              <a:t>Mihin eurooppalaisten käsitykset vieraista kulttuureista perustuivat?</a:t>
            </a:r>
          </a:p>
        </p:txBody>
      </p:sp>
      <p:sp>
        <p:nvSpPr>
          <p:cNvPr id="129" name="Shape 129"/>
          <p:cNvSpPr txBox="1">
            <a:spLocks noGrp="1"/>
          </p:cNvSpPr>
          <p:nvPr>
            <p:ph type="body" idx="1"/>
          </p:nvPr>
        </p:nvSpPr>
        <p:spPr>
          <a:xfrm>
            <a:off x="600515" y="1606281"/>
            <a:ext cx="7886700" cy="4569436"/>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spcAft>
                <a:spcPts val="0"/>
              </a:spcAft>
            </a:pPr>
            <a:r>
              <a:rPr lang="fi-FI" dirty="0"/>
              <a:t>Siirtomaa-ajalla vieraat kansat nähtiin alempiarvoisina, ja tällä oikeutettiin vieraiden kulttuurien hallitseminen.</a:t>
            </a:r>
          </a:p>
          <a:p>
            <a:pPr marL="457200" marR="0" lvl="0" indent="-228600" algn="l" rtl="0">
              <a:lnSpc>
                <a:spcPct val="90000"/>
              </a:lnSpc>
              <a:spcBef>
                <a:spcPts val="1000"/>
              </a:spcBef>
              <a:spcAft>
                <a:spcPts val="0"/>
              </a:spcAft>
            </a:pPr>
            <a:r>
              <a:rPr lang="fi-FI" dirty="0"/>
              <a:t>Kuvaukset sisälsivät arvottavia ja rasistisia piirteitä.</a:t>
            </a:r>
          </a:p>
          <a:p>
            <a:pPr marL="457200" marR="0" lvl="0" indent="-228600" algn="l" rtl="0">
              <a:lnSpc>
                <a:spcPct val="90000"/>
              </a:lnSpc>
              <a:spcBef>
                <a:spcPts val="1000"/>
              </a:spcBef>
              <a:spcAft>
                <a:spcPts val="0"/>
              </a:spcAft>
            </a:pPr>
            <a:r>
              <a:rPr lang="fi-FI" dirty="0"/>
              <a:t>Englantilaisen Rudyard Kiplingin runon mukaan syntyi käsite </a:t>
            </a:r>
            <a:r>
              <a:rPr lang="fi-FI" i="1" dirty="0"/>
              <a:t>valkoisen miehen taakka</a:t>
            </a:r>
            <a:r>
              <a:rPr lang="fi-FI" dirty="0"/>
              <a:t>, jonka mukaan eurooppalaisten tehtävänä oli sivistää alemmalla tasolla olevia kansoja.</a:t>
            </a:r>
          </a:p>
          <a:p>
            <a:pPr marL="457200" marR="0" lvl="0" indent="-228600" algn="l" rtl="0">
              <a:lnSpc>
                <a:spcPct val="90000"/>
              </a:lnSpc>
              <a:spcBef>
                <a:spcPts val="1000"/>
              </a:spcBef>
              <a:spcAft>
                <a:spcPts val="0"/>
              </a:spcAft>
            </a:pPr>
            <a:r>
              <a:rPr lang="fi-FI" dirty="0"/>
              <a:t>Kiehtovia ja eksoottisia kuvauksia pidettiin totena, koska vielä 1900-luvulla oli varsin vähän tieteellistä tietoa muista kulttuureista.</a:t>
            </a:r>
          </a:p>
          <a:p>
            <a:pPr marL="457200" marR="0" lvl="0" indent="-228600" algn="l" rtl="0">
              <a:lnSpc>
                <a:spcPct val="90000"/>
              </a:lnSpc>
              <a:spcBef>
                <a:spcPts val="1000"/>
              </a:spcBef>
              <a:spcAft>
                <a:spcPts val="0"/>
              </a:spcAft>
            </a:pPr>
            <a:r>
              <a:rPr lang="fi-FI" dirty="0"/>
              <a:t>Lisäksi monet lasten pelit ja tuotemerkit välittivät stereotyyppistä kuvaa vieraista kulttuureista.</a:t>
            </a:r>
            <a:br>
              <a:rPr lang="fi-FI" dirty="0"/>
            </a:br>
            <a:endParaRPr lang="fi-FI" dirty="0"/>
          </a:p>
          <a:p>
            <a:pPr marL="457200" marR="0" lvl="0" indent="-457200" algn="l" rtl="0">
              <a:lnSpc>
                <a:spcPct val="90000"/>
              </a:lnSpc>
              <a:spcBef>
                <a:spcPts val="1000"/>
              </a:spcBef>
              <a:buClr>
                <a:schemeClr val="dk1"/>
              </a:buClr>
              <a:buSzPct val="100000"/>
              <a:buFont typeface="Arial"/>
              <a:buNone/>
            </a:pPr>
            <a:endParaRPr sz="2000" b="0" i="0" u="none" strike="noStrike" cap="none" dirty="0">
              <a:solidFill>
                <a:schemeClr val="dk1"/>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Mukautettu suunnittelumalli">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416</Words>
  <Application>Microsoft Office PowerPoint</Application>
  <PresentationFormat>On-screen Show (4:3)</PresentationFormat>
  <Paragraphs>50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Verdana</vt:lpstr>
      <vt:lpstr>Arial</vt:lpstr>
      <vt:lpstr>Merriweather Sans</vt:lpstr>
      <vt:lpstr>Mukautettu suunnittelumalli</vt:lpstr>
      <vt:lpstr>PowerPoint Presentation</vt:lpstr>
      <vt:lpstr>Taitoaukeama: kuvatehtävä</vt:lpstr>
      <vt:lpstr>Taitoaukeama: kuvatehtävä</vt:lpstr>
      <vt:lpstr>Määrittele etnosentrismi. (2p) </vt:lpstr>
      <vt:lpstr>Perustele väite: Oppikirjan kannet ovat etnosentriset. (8p) </vt:lpstr>
      <vt:lpstr>Perustele väite: Oppikirjan kannet ovat etnosentriset. (8p)</vt:lpstr>
      <vt:lpstr>Mihin eurooppalaisten käsitykset vieraista kulttuureista perustuivat? </vt:lpstr>
      <vt:lpstr>Mihin eurooppalaisten käsitykset vieraista kulttuureista perustuivat?</vt:lpstr>
      <vt:lpstr>Mihin eurooppalaisten käsitykset vieraista kulttuureista perustuivat?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Minna</dc:creator>
  <cp:lastModifiedBy>Minna</cp:lastModifiedBy>
  <cp:revision>81</cp:revision>
  <dcterms:modified xsi:type="dcterms:W3CDTF">2020-04-21T14:30:19Z</dcterms:modified>
</cp:coreProperties>
</file>