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6" r:id="rId6"/>
    <p:sldId id="262" r:id="rId7"/>
    <p:sldId id="264" r:id="rId8"/>
    <p:sldId id="265" r:id="rId9"/>
    <p:sldId id="267" r:id="rId10"/>
    <p:sldId id="257" r:id="rId11"/>
    <p:sldId id="269" r:id="rId12"/>
    <p:sldId id="268" r:id="rId13"/>
    <p:sldId id="270" r:id="rId14"/>
    <p:sldId id="271" r:id="rId15"/>
    <p:sldId id="274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0" r:id="rId26"/>
    <p:sldId id="283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0A1D-7507-40A6-8A7F-AFA1E49F3355}" type="datetimeFigureOut">
              <a:rPr lang="fi-FI" smtClean="0"/>
              <a:pPr/>
              <a:t>29.5.2012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35E7-7284-4787-AF97-161A06ED29C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AVIOLIITON SAKRAMENTTI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/>
          </a:bodyPr>
          <a:lstStyle/>
          <a:p>
            <a:pPr algn="l"/>
            <a:r>
              <a:rPr lang="fi-FI" sz="1800" dirty="0" smtClean="0"/>
              <a:t>Teksti: Stefan Holm: </a:t>
            </a:r>
            <a:r>
              <a:rPr lang="fi-FI" sz="1800" dirty="0" smtClean="0"/>
              <a:t>Kirkon elämää</a:t>
            </a:r>
            <a:r>
              <a:rPr lang="fi-FI" sz="1800" dirty="0" smtClean="0"/>
              <a:t>, oppikirja 9. luokalle, </a:t>
            </a:r>
            <a:r>
              <a:rPr lang="fi-FI" sz="1800" dirty="0" err="1" smtClean="0"/>
              <a:t>www.ortodoksi.net</a:t>
            </a:r>
            <a:endParaRPr lang="fi-FI" sz="1800" dirty="0" smtClean="0"/>
          </a:p>
          <a:p>
            <a:pPr algn="l"/>
            <a:r>
              <a:rPr lang="fi-FI" sz="1800" dirty="0" smtClean="0"/>
              <a:t>Kuvat avioliittoon vihkimisestä: Tarmo </a:t>
            </a:r>
            <a:r>
              <a:rPr lang="fi-FI" sz="1800" dirty="0" err="1" smtClean="0"/>
              <a:t>Sotikov</a:t>
            </a:r>
            <a:r>
              <a:rPr lang="fi-FI" sz="1800" dirty="0" smtClean="0"/>
              <a:t>, Kuvavelhot </a:t>
            </a:r>
            <a:endParaRPr lang="fi-FI" sz="1800" dirty="0" smtClean="0"/>
          </a:p>
          <a:p>
            <a:pPr algn="l"/>
            <a:r>
              <a:rPr lang="fi-FI" sz="1800" dirty="0" smtClean="0"/>
              <a:t>Muut: </a:t>
            </a:r>
            <a:r>
              <a:rPr lang="fi-FI" sz="1800" dirty="0" err="1" smtClean="0"/>
              <a:t>ortoboxi.fi</a:t>
            </a:r>
            <a:endParaRPr lang="fi-FI" sz="1800" dirty="0" smtClean="0"/>
          </a:p>
          <a:p>
            <a:pPr algn="l"/>
            <a:endParaRPr lang="fi-FI" sz="1800" dirty="0" smtClean="0"/>
          </a:p>
          <a:p>
            <a:pPr algn="l"/>
            <a:endParaRPr lang="fi-FI" sz="1800" dirty="0"/>
          </a:p>
        </p:txBody>
      </p:sp>
      <p:pic>
        <p:nvPicPr>
          <p:cNvPr id="4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157192"/>
            <a:ext cx="3119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Avioliittoon vihkiminen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fi-FI" dirty="0" smtClean="0"/>
              <a:t>Vihkiminen tapahtuu kirkkosalin </a:t>
            </a:r>
            <a:r>
              <a:rPr lang="fi-FI" b="1" dirty="0" smtClean="0"/>
              <a:t>keskellä</a:t>
            </a:r>
            <a:r>
              <a:rPr lang="fi-FI" dirty="0" smtClean="0"/>
              <a:t>.</a:t>
            </a:r>
          </a:p>
          <a:p>
            <a:pPr>
              <a:buNone/>
            </a:pPr>
            <a:r>
              <a:rPr lang="fi-FI" dirty="0" smtClean="0"/>
              <a:t> </a:t>
            </a:r>
          </a:p>
          <a:p>
            <a:r>
              <a:rPr lang="fi-FI" dirty="0" smtClean="0"/>
              <a:t>Sinne siirryttäessä lauletaan psalmia 128.</a:t>
            </a:r>
          </a:p>
          <a:p>
            <a:pPr>
              <a:buNone/>
            </a:pPr>
            <a:endParaRPr lang="fi-FI" dirty="0" smtClean="0"/>
          </a:p>
        </p:txBody>
      </p:sp>
      <p:pic>
        <p:nvPicPr>
          <p:cNvPr id="7170" name="Picture 2" descr="C:\Users\Kirsi\Desktop\Sakramentit\avioliitto\AL_MG_5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Psalmi 128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dirty="0" smtClean="0"/>
              <a:t>	</a:t>
            </a:r>
            <a:r>
              <a:rPr lang="fi-FI" dirty="0" smtClean="0">
                <a:solidFill>
                  <a:schemeClr val="tx2"/>
                </a:solidFill>
              </a:rPr>
              <a:t>”Onnellinen </a:t>
            </a:r>
            <a:r>
              <a:rPr lang="fi-FI" dirty="0" smtClean="0">
                <a:solidFill>
                  <a:schemeClr val="tx2"/>
                </a:solidFill>
              </a:rPr>
              <a:t>se, joka pelkää </a:t>
            </a:r>
            <a:r>
              <a:rPr lang="fi-FI" dirty="0" smtClean="0">
                <a:solidFill>
                  <a:schemeClr val="tx2"/>
                </a:solidFill>
              </a:rPr>
              <a:t>Herraa, se</a:t>
            </a:r>
            <a:r>
              <a:rPr lang="fi-FI" dirty="0" smtClean="0">
                <a:solidFill>
                  <a:schemeClr val="tx2"/>
                </a:solidFill>
              </a:rPr>
              <a:t>, joka vaeltaa hänen </a:t>
            </a:r>
            <a:r>
              <a:rPr lang="fi-FI" dirty="0" smtClean="0">
                <a:solidFill>
                  <a:schemeClr val="tx2"/>
                </a:solidFill>
              </a:rPr>
              <a:t>teitään. Saat </a:t>
            </a:r>
            <a:r>
              <a:rPr lang="fi-FI" dirty="0" smtClean="0">
                <a:solidFill>
                  <a:schemeClr val="tx2"/>
                </a:solidFill>
              </a:rPr>
              <a:t>nauttia työsi </a:t>
            </a:r>
            <a:r>
              <a:rPr lang="fi-FI" dirty="0" smtClean="0">
                <a:solidFill>
                  <a:schemeClr val="tx2"/>
                </a:solidFill>
              </a:rPr>
              <a:t>hedelmistä, hyvä </a:t>
            </a:r>
            <a:r>
              <a:rPr lang="fi-FI" dirty="0" smtClean="0">
                <a:solidFill>
                  <a:schemeClr val="tx2"/>
                </a:solidFill>
              </a:rPr>
              <a:t>on osasi, sinä onnellinen</a:t>
            </a:r>
            <a:r>
              <a:rPr lang="fi-FI" dirty="0" smtClean="0">
                <a:solidFill>
                  <a:schemeClr val="tx2"/>
                </a:solidFill>
              </a:rPr>
              <a:t>!</a:t>
            </a:r>
          </a:p>
          <a:p>
            <a:pPr>
              <a:buNone/>
            </a:pPr>
            <a:r>
              <a:rPr lang="fi-FI" dirty="0" smtClean="0">
                <a:solidFill>
                  <a:schemeClr val="tx2"/>
                </a:solidFill>
              </a:rPr>
              <a:t/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Vaimosi</a:t>
            </a:r>
            <a:r>
              <a:rPr lang="fi-FI" dirty="0" smtClean="0">
                <a:solidFill>
                  <a:schemeClr val="tx2"/>
                </a:solidFill>
              </a:rPr>
              <a:t>, sinun talosi emäntä,</a:t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kukoistaa kuin viiniköynnös,</a:t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lapsia on pöytäsi ympärillä</a:t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kuin oliivipuun juurella vesoja</a:t>
            </a:r>
            <a:r>
              <a:rPr lang="fi-FI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fi-FI" dirty="0" smtClean="0">
                <a:solidFill>
                  <a:schemeClr val="tx2"/>
                </a:solidFill>
              </a:rPr>
              <a:t/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Tällaisen </a:t>
            </a:r>
            <a:r>
              <a:rPr lang="fi-FI" dirty="0" smtClean="0">
                <a:solidFill>
                  <a:schemeClr val="tx2"/>
                </a:solidFill>
              </a:rPr>
              <a:t>siunauksen ja onnen saa mies, joka pelkää Herraa. </a:t>
            </a:r>
            <a:endParaRPr lang="fi-FI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i="1" dirty="0" smtClean="0">
                <a:solidFill>
                  <a:schemeClr val="tx2"/>
                </a:solidFill>
              </a:rPr>
              <a:t>	</a:t>
            </a:r>
            <a:r>
              <a:rPr lang="fi-FI" dirty="0" smtClean="0">
                <a:solidFill>
                  <a:schemeClr val="tx2"/>
                </a:solidFill>
              </a:rPr>
              <a:t>Siionin </a:t>
            </a:r>
            <a:r>
              <a:rPr lang="fi-FI" dirty="0" smtClean="0">
                <a:solidFill>
                  <a:schemeClr val="tx2"/>
                </a:solidFill>
              </a:rPr>
              <a:t>Herra siunatkoon sinua!</a:t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Koko elämäsi </a:t>
            </a:r>
            <a:r>
              <a:rPr lang="fi-FI" dirty="0" smtClean="0">
                <a:solidFill>
                  <a:schemeClr val="tx2"/>
                </a:solidFill>
              </a:rPr>
              <a:t>ajan sinä </a:t>
            </a:r>
            <a:r>
              <a:rPr lang="fi-FI" dirty="0" smtClean="0">
                <a:solidFill>
                  <a:schemeClr val="tx2"/>
                </a:solidFill>
              </a:rPr>
              <a:t>näet, kuinka Jerusalem kukoistaa,</a:t>
            </a:r>
            <a:br>
              <a:rPr lang="fi-FI" dirty="0" smtClean="0">
                <a:solidFill>
                  <a:schemeClr val="tx2"/>
                </a:solidFill>
              </a:rPr>
            </a:br>
            <a:r>
              <a:rPr lang="fi-FI" dirty="0" smtClean="0">
                <a:solidFill>
                  <a:schemeClr val="tx2"/>
                </a:solidFill>
              </a:rPr>
              <a:t>sinä </a:t>
            </a:r>
            <a:r>
              <a:rPr lang="fi-FI" dirty="0" smtClean="0">
                <a:solidFill>
                  <a:schemeClr val="tx2"/>
                </a:solidFill>
              </a:rPr>
              <a:t>saat nähdä lastesi lapset. Rauha ja menestys Israelille</a:t>
            </a:r>
            <a:r>
              <a:rPr lang="fi-FI" dirty="0" smtClean="0">
                <a:solidFill>
                  <a:schemeClr val="tx2"/>
                </a:solidFill>
              </a:rPr>
              <a:t>!”</a:t>
            </a:r>
            <a:endParaRPr lang="fi-FI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Ennen vihkitoimituksen alkua kysytään vihkiparin </a:t>
            </a:r>
            <a:r>
              <a:rPr lang="fi-FI" b="1" dirty="0" smtClean="0"/>
              <a:t>vapaa tahto vihkimiseen.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i="1" dirty="0" smtClean="0">
                <a:solidFill>
                  <a:schemeClr val="tx2"/>
                </a:solidFill>
              </a:rPr>
              <a:t>	”Onko sinulla (nimi) hyvä ja vapaa tahto ja vakava mieli ottaa aviovaimoksesi/aviomieheksesi tämä (nimi), jonka näet tässä vierelläsi?”</a:t>
            </a:r>
          </a:p>
          <a:p>
            <a:pPr>
              <a:buNone/>
            </a:pPr>
            <a:endParaRPr lang="fi-FI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i="1" dirty="0" smtClean="0">
                <a:solidFill>
                  <a:schemeClr val="tx2"/>
                </a:solidFill>
              </a:rPr>
              <a:t>	</a:t>
            </a:r>
            <a:r>
              <a:rPr lang="fi-FI" i="1" dirty="0" err="1" smtClean="0">
                <a:solidFill>
                  <a:schemeClr val="tx2"/>
                </a:solidFill>
              </a:rPr>
              <a:t>-”On</a:t>
            </a:r>
            <a:r>
              <a:rPr lang="fi-FI" i="1" dirty="0" smtClean="0">
                <a:solidFill>
                  <a:schemeClr val="tx2"/>
                </a:solidFill>
              </a:rPr>
              <a:t>, arvoisa isä.”</a:t>
            </a:r>
            <a:endParaRPr lang="fi-FI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Avioliittoon vihkiminen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Vihkitoimitus alkaa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Alkusiunaus on sama kuin liturgiassa.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Rukouksissa parin puolesta mainitaan mm. monia vanhan testamentin pyhiä aviopareja.</a:t>
            </a:r>
          </a:p>
          <a:p>
            <a:pPr>
              <a:buNone/>
            </a:pPr>
            <a:endParaRPr lang="fi-FI" dirty="0" smtClean="0"/>
          </a:p>
          <a:p>
            <a:endParaRPr lang="fi-FI" dirty="0" smtClean="0"/>
          </a:p>
          <a:p>
            <a:r>
              <a:rPr lang="fi-FI" sz="2000" dirty="0" smtClean="0">
                <a:solidFill>
                  <a:schemeClr val="tx2"/>
                </a:solidFill>
              </a:rPr>
              <a:t>Joakim ja Anna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8194" name="Picture 2" descr="D:\ORTOBOXI\Kuvapankki nettiin\OKikonit\annajajoaki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898048" cy="279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Avioliittoon </a:t>
            </a:r>
            <a:r>
              <a:rPr lang="fi-FI" dirty="0" smtClean="0"/>
              <a:t>vihkiminen: kruunaus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Vihkitoimitus jatkuu </a:t>
            </a:r>
            <a:r>
              <a:rPr lang="fi-FI" b="1" dirty="0" smtClean="0"/>
              <a:t>kruunauksella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r>
              <a:rPr lang="fi-FI" i="1" dirty="0" smtClean="0">
                <a:solidFill>
                  <a:schemeClr val="tx2"/>
                </a:solidFill>
              </a:rPr>
              <a:t>"Jumalan palvelija </a:t>
            </a:r>
            <a:r>
              <a:rPr lang="fi-FI" i="1" dirty="0" smtClean="0">
                <a:solidFill>
                  <a:schemeClr val="tx2"/>
                </a:solidFill>
              </a:rPr>
              <a:t>(nimi) kruunataan </a:t>
            </a:r>
            <a:r>
              <a:rPr lang="fi-FI" i="1" dirty="0" smtClean="0">
                <a:solidFill>
                  <a:schemeClr val="tx2"/>
                </a:solidFill>
              </a:rPr>
              <a:t>Jumalan palvelijattaren </a:t>
            </a:r>
            <a:r>
              <a:rPr lang="fi-FI" i="1" dirty="0" smtClean="0">
                <a:solidFill>
                  <a:schemeClr val="tx2"/>
                </a:solidFill>
              </a:rPr>
              <a:t>(nimi) </a:t>
            </a:r>
            <a:r>
              <a:rPr lang="fi-FI" i="1" dirty="0" smtClean="0">
                <a:solidFill>
                  <a:schemeClr val="tx2"/>
                </a:solidFill>
              </a:rPr>
              <a:t>kanssa Isän ja Pojan ja Pyhän Hengen nimeen. Aamen." </a:t>
            </a:r>
            <a:endParaRPr lang="fi-FI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dirty="0" smtClean="0"/>
          </a:p>
        </p:txBody>
      </p:sp>
      <p:pic>
        <p:nvPicPr>
          <p:cNvPr id="9218" name="Picture 2" descr="C:\Users\Kirsi\Desktop\Sakramentit\avioliitto\ALKruunaus rajatt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Kruunaus: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Kun molemmat ovat saaneet kruunut päähänsä, pappi lausuu kolmesti:</a:t>
            </a:r>
            <a:r>
              <a:rPr lang="fi-FI" i="1" dirty="0" smtClean="0">
                <a:solidFill>
                  <a:schemeClr val="tx2"/>
                </a:solidFill>
              </a:rPr>
              <a:t> "Herra, meidän Jumalamme, kruunaa heidät kunnialla ja arvonannolla."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Nämä ovat niin sanotut vihkisanat.</a:t>
            </a:r>
          </a:p>
          <a:p>
            <a:endParaRPr lang="fi-FI" dirty="0"/>
          </a:p>
        </p:txBody>
      </p:sp>
      <p:pic>
        <p:nvPicPr>
          <p:cNvPr id="11266" name="Picture 2" descr="C:\Users\Kirsi\Desktop\Sakramentit\avioliitto\ALKruunaus rajatt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Kruunaus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>
                <a:solidFill>
                  <a:schemeClr val="tx2"/>
                </a:solidFill>
              </a:rPr>
              <a:t>Prokimeni</a:t>
            </a:r>
            <a:r>
              <a:rPr lang="fi-FI" dirty="0" smtClean="0">
                <a:solidFill>
                  <a:schemeClr val="tx2"/>
                </a:solidFill>
              </a:rPr>
              <a:t>: 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i="1" dirty="0" smtClean="0">
                <a:solidFill>
                  <a:schemeClr val="tx2"/>
                </a:solidFill>
              </a:rPr>
              <a:t>	Sinä </a:t>
            </a:r>
            <a:r>
              <a:rPr lang="fi-FI" i="1" dirty="0" smtClean="0">
                <a:solidFill>
                  <a:schemeClr val="tx2"/>
                </a:solidFill>
              </a:rPr>
              <a:t>panit heidän päähänsä kultaiset kruunut, kultaiset kruunut. He anoivat elämää sinulta, niin sinä annoit sen heille. </a:t>
            </a:r>
            <a:endParaRPr lang="fi-FI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i="1" dirty="0" smtClean="0">
                <a:solidFill>
                  <a:schemeClr val="tx2"/>
                </a:solidFill>
              </a:rPr>
              <a:t>	</a:t>
            </a:r>
            <a:r>
              <a:rPr lang="fi-FI" dirty="0" smtClean="0">
                <a:solidFill>
                  <a:schemeClr val="tx2"/>
                </a:solidFill>
              </a:rPr>
              <a:t>(</a:t>
            </a:r>
            <a:r>
              <a:rPr lang="fi-FI" dirty="0" smtClean="0">
                <a:solidFill>
                  <a:schemeClr val="tx2"/>
                </a:solidFill>
              </a:rPr>
              <a:t>Ps.21:4–5) 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Kirsi\Desktop\Sakramentit\avioliitto\AL_MG_61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Kruunaus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Pappi asettaa kruunut avioparin pään päälle ja kruununpitelijät kannattelevat niitä.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Painava </a:t>
            </a:r>
            <a:r>
              <a:rPr lang="fi-FI" dirty="0" smtClean="0">
                <a:solidFill>
                  <a:schemeClr val="tx2"/>
                </a:solidFill>
              </a:rPr>
              <a:t>kruunu merkitsee vastuuta ja valtaa, joka heillä on perheensä valtiaina. Lisäksi kruunu viittaa marttyyriuteen: avioliitto on kulkemista yhdessä Kristuksen kanssa ja siten todistusta (</a:t>
            </a:r>
            <a:r>
              <a:rPr lang="fi-FI" i="1" dirty="0" smtClean="0">
                <a:solidFill>
                  <a:schemeClr val="tx2"/>
                </a:solidFill>
              </a:rPr>
              <a:t>marttyyriutta</a:t>
            </a:r>
            <a:r>
              <a:rPr lang="fi-FI" dirty="0" smtClean="0">
                <a:solidFill>
                  <a:schemeClr val="tx2"/>
                </a:solidFill>
              </a:rPr>
              <a:t>) Kristuksesta.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Avioparin </a:t>
            </a:r>
            <a:r>
              <a:rPr lang="fi-FI" dirty="0" smtClean="0">
                <a:solidFill>
                  <a:schemeClr val="tx2"/>
                </a:solidFill>
              </a:rPr>
              <a:t>uhri on luopua itsekkäistä pyrkimyksistä perheensä ja toinen toisensa hyväksi. Kruunu on myös voiton merkki - arkipäivän sankaruutta, joka kantaa tulevaan elämään.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Kruunu tai </a:t>
            </a:r>
            <a:r>
              <a:rPr lang="fi-FI" b="1" dirty="0" smtClean="0">
                <a:solidFill>
                  <a:schemeClr val="tx2"/>
                </a:solidFill>
              </a:rPr>
              <a:t>seppele</a:t>
            </a:r>
            <a:r>
              <a:rPr lang="fi-FI" dirty="0" smtClean="0">
                <a:solidFill>
                  <a:schemeClr val="tx2"/>
                </a:solidFill>
              </a:rPr>
              <a:t> on uudessa testamentissa merkki kuoleman voittamisesta. </a:t>
            </a:r>
          </a:p>
          <a:p>
            <a:endParaRPr lang="fi-FI" dirty="0"/>
          </a:p>
        </p:txBody>
      </p:sp>
      <p:pic>
        <p:nvPicPr>
          <p:cNvPr id="13314" name="Picture 2" descr="C:\Users\Kirsi\Desktop\Sakramentit\P7250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Epistola ja evankeliumi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fi-FI" sz="3800" dirty="0" smtClean="0"/>
              <a:t>Kruunausta seuraa opetus. </a:t>
            </a:r>
            <a:endParaRPr lang="fi-FI" sz="3800" dirty="0" smtClean="0"/>
          </a:p>
          <a:p>
            <a:pPr>
              <a:buNone/>
            </a:pPr>
            <a:endParaRPr lang="fi-FI" sz="3800" dirty="0" smtClean="0"/>
          </a:p>
          <a:p>
            <a:r>
              <a:rPr lang="fi-FI" sz="3800" b="1" dirty="0" smtClean="0"/>
              <a:t>Epistolassa</a:t>
            </a:r>
            <a:r>
              <a:rPr lang="fi-FI" sz="3800" dirty="0" smtClean="0"/>
              <a:t> Paavali </a:t>
            </a:r>
            <a:r>
              <a:rPr lang="fi-FI" sz="3800" dirty="0" smtClean="0"/>
              <a:t>vertaa avioliittoa Kristuksen ja seurakunnan suhteeseen. </a:t>
            </a:r>
            <a:endParaRPr lang="fi-FI" sz="3800" dirty="0" smtClean="0"/>
          </a:p>
          <a:p>
            <a:pPr>
              <a:buNone/>
            </a:pPr>
            <a:endParaRPr lang="fi-FI" sz="3800" dirty="0" smtClean="0"/>
          </a:p>
          <a:p>
            <a:r>
              <a:rPr lang="fi-FI" sz="3800" dirty="0" smtClean="0">
                <a:solidFill>
                  <a:schemeClr val="tx2"/>
                </a:solidFill>
              </a:rPr>
              <a:t>Kristus </a:t>
            </a:r>
            <a:r>
              <a:rPr lang="fi-FI" sz="3800" dirty="0" smtClean="0">
                <a:solidFill>
                  <a:schemeClr val="tx2"/>
                </a:solidFill>
              </a:rPr>
              <a:t>on seurakunnan pää ja seurakunta on Hänelle alamainen. Mutta Kristus rakastaa seurakuntaansa. Samoin tulee olla myös avioliitossa, se on alamaisuutta Kristukselle ja toinen toisille sekä matka kohti </a:t>
            </a:r>
            <a:r>
              <a:rPr lang="fi-FI" sz="3800" dirty="0" smtClean="0">
                <a:solidFill>
                  <a:schemeClr val="tx2"/>
                </a:solidFill>
              </a:rPr>
              <a:t>pyyteetöntä </a:t>
            </a:r>
            <a:r>
              <a:rPr lang="fi-FI" sz="3800" dirty="0" smtClean="0">
                <a:solidFill>
                  <a:schemeClr val="tx2"/>
                </a:solidFill>
              </a:rPr>
              <a:t>rakkautta.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i-FI" sz="3800" i="1" dirty="0" smtClean="0">
                <a:solidFill>
                  <a:schemeClr val="tx2"/>
                </a:solidFill>
              </a:rPr>
              <a:t>	”Vaimot, </a:t>
            </a:r>
            <a:r>
              <a:rPr lang="fi-FI" sz="3800" i="1" dirty="0" smtClean="0">
                <a:solidFill>
                  <a:schemeClr val="tx2"/>
                </a:solidFill>
              </a:rPr>
              <a:t>suostukaa miehenne tahtoon niin kuin Herran </a:t>
            </a:r>
            <a:r>
              <a:rPr lang="fi-FI" sz="3800" i="1" dirty="0" smtClean="0">
                <a:solidFill>
                  <a:schemeClr val="tx2"/>
                </a:solidFill>
              </a:rPr>
              <a:t>tahtoon, sillä </a:t>
            </a:r>
            <a:r>
              <a:rPr lang="fi-FI" sz="3800" i="1" dirty="0" smtClean="0">
                <a:solidFill>
                  <a:schemeClr val="tx2"/>
                </a:solidFill>
              </a:rPr>
              <a:t>mies on vaimonsa pää, niin kuin Kristus on seurakunnan pää; onhan hän seurakunnan, oman ruumiinsa, pelastaja. </a:t>
            </a:r>
            <a:r>
              <a:rPr lang="fi-FI" sz="3800" i="1" dirty="0" smtClean="0">
                <a:solidFill>
                  <a:schemeClr val="tx2"/>
                </a:solidFill>
              </a:rPr>
              <a:t>Niin </a:t>
            </a:r>
            <a:r>
              <a:rPr lang="fi-FI" sz="3800" i="1" dirty="0" smtClean="0">
                <a:solidFill>
                  <a:schemeClr val="tx2"/>
                </a:solidFill>
              </a:rPr>
              <a:t>kuin seurakunta alistuu Kristuksen tahtoon, niin myös vaimon tulee kaikessa alistua miehensä </a:t>
            </a:r>
            <a:r>
              <a:rPr lang="fi-FI" sz="3800" i="1" dirty="0" smtClean="0">
                <a:solidFill>
                  <a:schemeClr val="tx2"/>
                </a:solidFill>
              </a:rPr>
              <a:t>tahtoon. Miehet</a:t>
            </a:r>
            <a:r>
              <a:rPr lang="fi-FI" sz="3800" i="1" dirty="0" smtClean="0">
                <a:solidFill>
                  <a:schemeClr val="tx2"/>
                </a:solidFill>
              </a:rPr>
              <a:t>, rakastakaa vaimoanne niin kuin Kristuskin rakasti seurakuntaa ja antoi henkensä sen </a:t>
            </a:r>
            <a:r>
              <a:rPr lang="fi-FI" sz="3800" i="1" dirty="0" smtClean="0">
                <a:solidFill>
                  <a:schemeClr val="tx2"/>
                </a:solidFill>
              </a:rPr>
              <a:t>puolesta.”</a:t>
            </a:r>
            <a:endParaRPr lang="fi-FI" sz="38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fi-FI" dirty="0" smtClean="0">
                <a:solidFill>
                  <a:schemeClr val="tx2"/>
                </a:solidFill>
              </a:rPr>
              <a:t>	</a:t>
            </a:r>
            <a:r>
              <a:rPr lang="fi-FI" dirty="0" smtClean="0">
                <a:solidFill>
                  <a:schemeClr val="tx2"/>
                </a:solidFill>
              </a:rPr>
              <a:t>(</a:t>
            </a:r>
            <a:r>
              <a:rPr lang="fi-FI" i="1" dirty="0" err="1" smtClean="0">
                <a:solidFill>
                  <a:schemeClr val="tx2"/>
                </a:solidFill>
              </a:rPr>
              <a:t>Ef</a:t>
            </a:r>
            <a:r>
              <a:rPr lang="fi-FI" i="1" dirty="0" smtClean="0">
                <a:solidFill>
                  <a:schemeClr val="tx2"/>
                </a:solidFill>
              </a:rPr>
              <a:t>. 5:21-33</a:t>
            </a:r>
            <a:r>
              <a:rPr lang="fi-FI" dirty="0" smtClean="0">
                <a:solidFill>
                  <a:schemeClr val="tx2"/>
                </a:solidFill>
              </a:rPr>
              <a:t>)</a:t>
            </a:r>
            <a:endParaRPr lang="fi-FI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Evankeliumi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/>
              <a:t>Evankeliumitekstinä</a:t>
            </a:r>
            <a:r>
              <a:rPr lang="fi-FI" dirty="0" smtClean="0"/>
              <a:t> </a:t>
            </a:r>
            <a:r>
              <a:rPr lang="fi-FI" dirty="0" smtClean="0"/>
              <a:t>(</a:t>
            </a:r>
            <a:r>
              <a:rPr lang="fi-FI" i="1" dirty="0" err="1" smtClean="0"/>
              <a:t>Joh</a:t>
            </a:r>
            <a:r>
              <a:rPr lang="fi-FI" i="1" dirty="0" smtClean="0"/>
              <a:t>. 2:1-11</a:t>
            </a:r>
            <a:r>
              <a:rPr lang="fi-FI" dirty="0" smtClean="0"/>
              <a:t>) luetaan Kaanaan häät. </a:t>
            </a:r>
            <a:endParaRPr lang="fi-FI" dirty="0" smtClean="0"/>
          </a:p>
          <a:p>
            <a:r>
              <a:rPr lang="fi-FI" dirty="0" smtClean="0">
                <a:solidFill>
                  <a:schemeClr val="tx2"/>
                </a:solidFill>
              </a:rPr>
              <a:t>Jos </a:t>
            </a:r>
            <a:r>
              <a:rPr lang="fi-FI" dirty="0" smtClean="0">
                <a:solidFill>
                  <a:schemeClr val="tx2"/>
                </a:solidFill>
              </a:rPr>
              <a:t>aviopari noudattaa elämässään Kristuksen opetusta ja pyrkii siihen, heidän elämänsä muuttuu toisenlaiseksi, kuten häissä vesi </a:t>
            </a:r>
            <a:r>
              <a:rPr lang="fi-FI" dirty="0" smtClean="0">
                <a:solidFill>
                  <a:schemeClr val="tx2"/>
                </a:solidFill>
              </a:rPr>
              <a:t>viiniksi.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L</a:t>
            </a:r>
            <a:r>
              <a:rPr lang="fi-FI" dirty="0" smtClean="0">
                <a:solidFill>
                  <a:schemeClr val="tx2"/>
                </a:solidFill>
              </a:rPr>
              <a:t>äsnäolollaan häissä Kristus </a:t>
            </a:r>
            <a:r>
              <a:rPr lang="fi-FI" dirty="0" smtClean="0">
                <a:solidFill>
                  <a:schemeClr val="tx2"/>
                </a:solidFill>
              </a:rPr>
              <a:t>osoitti avioliiton kunnialliseksi ja pyhäksi. 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sz="2100" dirty="0" smtClean="0">
                <a:solidFill>
                  <a:schemeClr val="tx2"/>
                </a:solidFill>
              </a:rPr>
              <a:t>Kuva: Kaanaan häät (</a:t>
            </a:r>
            <a:r>
              <a:rPr lang="fi-FI" sz="2100" dirty="0" err="1" smtClean="0">
                <a:solidFill>
                  <a:schemeClr val="tx2"/>
                </a:solidFill>
              </a:rPr>
              <a:t>www.ortodoksi.net</a:t>
            </a:r>
            <a:r>
              <a:rPr lang="fi-FI" sz="2100" dirty="0" smtClean="0">
                <a:solidFill>
                  <a:schemeClr val="tx2"/>
                </a:solidFill>
              </a:rPr>
              <a:t>)</a:t>
            </a:r>
            <a:endParaRPr lang="fi-FI" sz="2100" dirty="0" smtClean="0">
              <a:solidFill>
                <a:schemeClr val="tx2"/>
              </a:solidFill>
            </a:endParaRPr>
          </a:p>
        </p:txBody>
      </p:sp>
      <p:pic>
        <p:nvPicPr>
          <p:cNvPr id="12290" name="Picture 2" descr="C:\Users\Kirsi\Desktop\Kristus_kaanaan_haat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1805781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Avioliiton sakramentti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Avioliiton sakramentti ei ole vain parisuhteen laillistamista.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Sakramentti ei ole vain vihkipalvelus, vaan se on vasta alku sille sakramentille, jota puolisot jakavat koko yhteisen elämänsä ajan. </a:t>
            </a:r>
            <a:endParaRPr lang="fi-FI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/>
              <a:t>Vihittävät </a:t>
            </a:r>
            <a:r>
              <a:rPr lang="fi-FI" dirty="0" smtClean="0"/>
              <a:t>liitetään toisiinsa sekä Kristuksen yhteyteen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  <p:pic>
        <p:nvPicPr>
          <p:cNvPr id="1027" name="Picture 3" descr="D:\ORTOBOXI\Kuvapankki nettiin\OKikonit\Kris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389" y="1600200"/>
            <a:ext cx="30622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Yhteinen malja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Ennen yhteistä maljaa luetaan Herran rukous. Tämä noudattaa liturgian järjestystä. 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/>
              <a:t>Alun perin </a:t>
            </a:r>
            <a:r>
              <a:rPr lang="fi-FI" b="1" dirty="0" smtClean="0"/>
              <a:t>viinimalja</a:t>
            </a:r>
            <a:r>
              <a:rPr lang="fi-FI" dirty="0" smtClean="0"/>
              <a:t> oli ehtoolliseen osallistuminen. 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Maljan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jakaminen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viittaa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kaiken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jakamiseen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Users\Kirsi\Desktop\Sakramentit\avioliitto\ALViinimal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r>
              <a:rPr lang="fi-FI" dirty="0" smtClean="0"/>
              <a:t>Tämän jälkeen pappi liittää vihittävien kädet yhteen ja johdattaa heidät </a:t>
            </a:r>
            <a:r>
              <a:rPr lang="fi-FI" b="1" dirty="0" smtClean="0"/>
              <a:t>kolmesti vihkipöydän ympäri</a:t>
            </a:r>
            <a:r>
              <a:rPr lang="fi-FI" dirty="0" smtClean="0"/>
              <a:t>. </a:t>
            </a:r>
          </a:p>
        </p:txBody>
      </p:sp>
      <p:pic>
        <p:nvPicPr>
          <p:cNvPr id="15363" name="Picture 3" descr="C:\Users\Kirsi\Desktop\Sakramentit\avioliitto\AL_MG_5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869" y="1052736"/>
            <a:ext cx="3382285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Ympyrä kuvaa iankaikkisuutta. </a:t>
            </a:r>
          </a:p>
          <a:p>
            <a:r>
              <a:rPr lang="fi-FI" dirty="0" err="1" smtClean="0">
                <a:solidFill>
                  <a:schemeClr val="tx2"/>
                </a:solidFill>
              </a:rPr>
              <a:t>Yhteenliitetyin</a:t>
            </a:r>
            <a:r>
              <a:rPr lang="fi-FI" dirty="0" smtClean="0">
                <a:solidFill>
                  <a:schemeClr val="tx2"/>
                </a:solidFill>
              </a:rPr>
              <a:t> käsin pari johdattaa toinen toistaan läpi </a:t>
            </a:r>
          </a:p>
          <a:p>
            <a:pPr>
              <a:buNone/>
            </a:pPr>
            <a:r>
              <a:rPr lang="fi-FI" dirty="0" smtClean="0">
                <a:solidFill>
                  <a:schemeClr val="tx2"/>
                </a:solidFill>
              </a:rPr>
              <a:t>	elämän.  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16386" name="Picture 2" descr="C:\Users\Kirsi\Desktop\Sakramentit\avioliitto\ALPöydän kier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5283994" cy="352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r>
              <a:rPr lang="fi-FI" dirty="0" smtClean="0"/>
              <a:t>Kruunut otetaan pois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Palvelus päättyy loppusiunaukseen ja pitkän iän toivotukseen.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17411" name="Picture 3" descr="C:\Users\Kirsi\Desktop\Sakramentit\avioliitto\AL_MG_5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859" y="908720"/>
            <a:ext cx="3478296" cy="521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Puolisot suutelevat papin käsiristiä sekä Kristuksen ja Neitsyt Marian ikoneita</a:t>
            </a:r>
            <a:r>
              <a:rPr lang="fi-FI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Lopuksi he suutelevat toisiaan, mikä kuvaa kahden persoonan yhteensovittamista ja sovintoa. 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18434" name="Picture 2" descr="C:\Users\Kirsi\Desktop\Sakramentit\avioliitto\AL_MG_58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382285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Ennen vihkimistä: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On suoritettava avioliiton esteiden tutkinta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Tällöin ollaan yhteydessä seurakuntaan.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Esteitä ovat lain mukaan: </a:t>
            </a:r>
          </a:p>
          <a:p>
            <a:pPr lvl="1"/>
            <a:r>
              <a:rPr lang="fi-FI" dirty="0" smtClean="0">
                <a:solidFill>
                  <a:schemeClr val="tx2"/>
                </a:solidFill>
              </a:rPr>
              <a:t>Alle 18 vuoden ikä.</a:t>
            </a:r>
          </a:p>
          <a:p>
            <a:pPr lvl="1"/>
            <a:r>
              <a:rPr lang="fi-FI" dirty="0" smtClean="0">
                <a:solidFill>
                  <a:schemeClr val="tx2"/>
                </a:solidFill>
              </a:rPr>
              <a:t>Voimassa oleva avioliitto tai rekisteröity parisuhde</a:t>
            </a:r>
          </a:p>
          <a:p>
            <a:pPr lvl="1"/>
            <a:r>
              <a:rPr lang="fi-FI" dirty="0" smtClean="0">
                <a:solidFill>
                  <a:schemeClr val="tx2"/>
                </a:solidFill>
              </a:rPr>
              <a:t>Suoraan ylenevässä tai alenevassa polvessa olevat sukulaiset (äiti, isä, setä, täti ym.).</a:t>
            </a:r>
          </a:p>
          <a:p>
            <a:pPr lvl="1"/>
            <a:r>
              <a:rPr lang="fi-FI" dirty="0" smtClean="0">
                <a:solidFill>
                  <a:schemeClr val="tx2"/>
                </a:solidFill>
              </a:rPr>
              <a:t>Sisarukset ja puolisisarukset sekä heidän lapsensa.</a:t>
            </a:r>
          </a:p>
          <a:p>
            <a:pPr lvl="1"/>
            <a:r>
              <a:rPr lang="fi-FI" dirty="0" smtClean="0">
                <a:solidFill>
                  <a:schemeClr val="tx2"/>
                </a:solidFill>
              </a:rPr>
              <a:t>Ottovanhempi ja ottolapsi.</a:t>
            </a:r>
          </a:p>
          <a:p>
            <a:pPr lvl="1">
              <a:buNone/>
            </a:pPr>
            <a:endParaRPr lang="fi-FI" dirty="0" smtClean="0"/>
          </a:p>
          <a:p>
            <a:pPr lvl="1"/>
            <a:endParaRPr lang="fi-FI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VIHKITOIMITUKSEN KAAVA LYHYESTI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KIHLAUS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Tuohukset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Rukouksia kihlattavien puolesta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Sormukset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Saatto kirkkosalin keskelle</a:t>
            </a:r>
          </a:p>
          <a:p>
            <a:endParaRPr lang="fi-FI" dirty="0" smtClean="0">
              <a:solidFill>
                <a:schemeClr val="tx2"/>
              </a:solidFill>
            </a:endParaRPr>
          </a:p>
          <a:p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Kysymykset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VIHKIMINEN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Vihkirukouksia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Kruunaaminen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Epistola ja evankeliumi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Yhteinen malja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Vihkipöydän kierto X3</a:t>
            </a:r>
            <a:endParaRPr lang="fi-FI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Avioliiton sakramentin historia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Alkukirkon aikana ei ollut erillistä vihkimistä.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Pari tuli liturgiaan, osallistui ehtoolliseen ja lopuksi piispa luki rukouksen heidän puolestaan.</a:t>
            </a:r>
          </a:p>
          <a:p>
            <a:pPr>
              <a:buNone/>
            </a:pPr>
            <a:endParaRPr lang="fi-FI" dirty="0" smtClean="0"/>
          </a:p>
        </p:txBody>
      </p:sp>
      <p:pic>
        <p:nvPicPr>
          <p:cNvPr id="2050" name="Picture 2" descr="D:\ORTOBOXI\Kuvapankki nettiin\Kirkollinen esineistö\on jo\e ehtoolliskalusto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Avioliittoon vihkiminen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Vihkimisessä on </a:t>
            </a:r>
            <a:r>
              <a:rPr lang="fi-FI" b="1" dirty="0" smtClean="0"/>
              <a:t>kaksi osaa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Kihlaus </a:t>
            </a:r>
          </a:p>
          <a:p>
            <a:pPr lvl="1"/>
            <a:r>
              <a:rPr lang="fi-FI" dirty="0" smtClean="0"/>
              <a:t>Vihkiminen</a:t>
            </a:r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tx2"/>
                </a:solidFill>
              </a:rPr>
              <a:t>Kihlaus voidaan toimittaa aiemmin erillisenä palveluksena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Tällöin parin on oltava vakain aikein  avioitumassa.</a:t>
            </a:r>
          </a:p>
          <a:p>
            <a:pPr lvl="1"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</p:txBody>
      </p:sp>
      <p:pic>
        <p:nvPicPr>
          <p:cNvPr id="19458" name="Picture 2" descr="D:\ORTOBOXI\Esineet\pe_Vihkikruunu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325" y="2060463"/>
            <a:ext cx="2884349" cy="3605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Kihlaus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tx2"/>
                </a:solidFill>
              </a:rPr>
              <a:t>Palvelus alkaa kirkon eteisestä, josta </a:t>
            </a:r>
            <a:r>
              <a:rPr lang="fi-FI" dirty="0" smtClean="0">
                <a:solidFill>
                  <a:schemeClr val="tx2"/>
                </a:solidFill>
              </a:rPr>
              <a:t>pappi saattaa </a:t>
            </a:r>
            <a:r>
              <a:rPr lang="fi-FI" dirty="0" smtClean="0">
                <a:solidFill>
                  <a:schemeClr val="tx2"/>
                </a:solidFill>
              </a:rPr>
              <a:t>vihkiparin kirkkosalin </a:t>
            </a:r>
            <a:r>
              <a:rPr lang="fi-FI" dirty="0" smtClean="0">
                <a:solidFill>
                  <a:schemeClr val="tx2"/>
                </a:solidFill>
              </a:rPr>
              <a:t>puolelle.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Tällöin </a:t>
            </a:r>
            <a:r>
              <a:rPr lang="fi-FI" dirty="0" smtClean="0">
                <a:solidFill>
                  <a:schemeClr val="tx2"/>
                </a:solidFill>
              </a:rPr>
              <a:t>pariskunta astuu maailmasta yhteiselle matkalle kohti idässä sijaitsevaa </a:t>
            </a:r>
            <a:r>
              <a:rPr lang="fi-FI" dirty="0" smtClean="0">
                <a:solidFill>
                  <a:schemeClr val="tx2"/>
                </a:solidFill>
              </a:rPr>
              <a:t>alttaria, </a:t>
            </a:r>
            <a:r>
              <a:rPr lang="fi-FI" dirty="0" smtClean="0">
                <a:solidFill>
                  <a:schemeClr val="tx2"/>
                </a:solidFill>
              </a:rPr>
              <a:t>joka kuvaa tulevaa maailmaa.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Kirsi\Desktop\Sakramentit\avioliitto\etein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891" y="1340768"/>
            <a:ext cx="3330525" cy="499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Kihlaus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Pari saa </a:t>
            </a:r>
            <a:r>
              <a:rPr lang="fi-FI" b="1" dirty="0" smtClean="0"/>
              <a:t>tuohukset </a:t>
            </a:r>
            <a:r>
              <a:rPr lang="fi-FI" dirty="0" smtClean="0"/>
              <a:t>käteensä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Palava liekki kertoo rukouksesta ja rakkaudesta.</a:t>
            </a:r>
          </a:p>
        </p:txBody>
      </p:sp>
      <p:pic>
        <p:nvPicPr>
          <p:cNvPr id="3074" name="Picture 2" descr="C:\Users\Kirsi\Desktop\Sakramentit\avioliitto\AL_MG_5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 smtClean="0"/>
              <a:t>Kihlaus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25000" lnSpcReduction="20000"/>
          </a:bodyPr>
          <a:lstStyle/>
          <a:p>
            <a:r>
              <a:rPr lang="fi-FI" sz="9600" dirty="0" smtClean="0"/>
              <a:t>Luetaan </a:t>
            </a:r>
            <a:r>
              <a:rPr lang="fi-FI" sz="9600" b="1" dirty="0" smtClean="0"/>
              <a:t>rukouksia kihlattavien puolesta</a:t>
            </a:r>
            <a:r>
              <a:rPr lang="fi-FI" sz="9600" dirty="0" smtClean="0"/>
              <a:t>.</a:t>
            </a:r>
          </a:p>
          <a:p>
            <a:pPr>
              <a:buNone/>
            </a:pPr>
            <a:endParaRPr lang="fi-FI" sz="5000" dirty="0" smtClean="0"/>
          </a:p>
          <a:p>
            <a:pPr>
              <a:buNone/>
            </a:pPr>
            <a:r>
              <a:rPr lang="fi-FI" sz="5000" i="1" dirty="0" smtClean="0"/>
              <a:t>	</a:t>
            </a:r>
            <a:r>
              <a:rPr lang="fi-FI" sz="8000" i="1" dirty="0" smtClean="0">
                <a:solidFill>
                  <a:schemeClr val="tx2"/>
                </a:solidFill>
              </a:rPr>
              <a:t>”Rukoilkaamme </a:t>
            </a:r>
            <a:r>
              <a:rPr lang="fi-FI" sz="8000" i="1" dirty="0" smtClean="0">
                <a:solidFill>
                  <a:schemeClr val="tx2"/>
                </a:solidFill>
              </a:rPr>
              <a:t>nyt kihlautuvien Jumalan palvelijan (nimi) ja Jumalan palvelijattaren (nimi), ja heidän pelastuksensa puolesta. </a:t>
            </a:r>
          </a:p>
          <a:p>
            <a:pPr>
              <a:buNone/>
            </a:pPr>
            <a:r>
              <a:rPr lang="fi-FI" sz="8000" i="1" dirty="0" smtClean="0">
                <a:solidFill>
                  <a:schemeClr val="tx2"/>
                </a:solidFill>
              </a:rPr>
              <a:t>	Rukoilkaamme </a:t>
            </a:r>
            <a:r>
              <a:rPr lang="fi-FI" sz="8000" i="1" dirty="0" smtClean="0">
                <a:solidFill>
                  <a:schemeClr val="tx2"/>
                </a:solidFill>
              </a:rPr>
              <a:t>Herraa antamaan heille lapsia suvun jatkamiseksi, ja kaikkea, mitä he pelastuksekseen anovat. </a:t>
            </a:r>
          </a:p>
          <a:p>
            <a:pPr>
              <a:buNone/>
            </a:pPr>
            <a:r>
              <a:rPr lang="fi-FI" sz="8000" i="1" dirty="0" smtClean="0">
                <a:solidFill>
                  <a:schemeClr val="tx2"/>
                </a:solidFill>
              </a:rPr>
              <a:t>	Rukoilkaamme </a:t>
            </a:r>
            <a:r>
              <a:rPr lang="fi-FI" sz="8000" i="1" dirty="0" smtClean="0">
                <a:solidFill>
                  <a:schemeClr val="tx2"/>
                </a:solidFill>
              </a:rPr>
              <a:t>Herraa lähettämään heille täydellisen ja rauhallisen rakkauden ja avun. </a:t>
            </a:r>
          </a:p>
          <a:p>
            <a:pPr>
              <a:buNone/>
            </a:pPr>
            <a:r>
              <a:rPr lang="fi-FI" sz="8000" i="1" dirty="0" smtClean="0">
                <a:solidFill>
                  <a:schemeClr val="tx2"/>
                </a:solidFill>
              </a:rPr>
              <a:t>	Rukoilkaamme </a:t>
            </a:r>
            <a:r>
              <a:rPr lang="fi-FI" sz="8000" i="1" dirty="0" smtClean="0">
                <a:solidFill>
                  <a:schemeClr val="tx2"/>
                </a:solidFill>
              </a:rPr>
              <a:t>Herraa varjelemaan ja siunaamaan heitä yksimielisyydessä ja vahvassa uskossa. </a:t>
            </a:r>
          </a:p>
          <a:p>
            <a:pPr>
              <a:buNone/>
            </a:pPr>
            <a:r>
              <a:rPr lang="fi-FI" sz="8000" i="1" dirty="0" smtClean="0">
                <a:solidFill>
                  <a:schemeClr val="tx2"/>
                </a:solidFill>
              </a:rPr>
              <a:t>	Rukoilkaamme </a:t>
            </a:r>
            <a:r>
              <a:rPr lang="fi-FI" sz="8000" i="1" dirty="0" smtClean="0">
                <a:solidFill>
                  <a:schemeClr val="tx2"/>
                </a:solidFill>
              </a:rPr>
              <a:t>Herraa suojelemaan nuhteettomana heidän elämänsä ja vaelluksensa. </a:t>
            </a:r>
          </a:p>
          <a:p>
            <a:pPr>
              <a:buNone/>
            </a:pPr>
            <a:r>
              <a:rPr lang="fi-FI" sz="8000" i="1" dirty="0" smtClean="0">
                <a:solidFill>
                  <a:schemeClr val="tx2"/>
                </a:solidFill>
              </a:rPr>
              <a:t>	Rukoilkaamme </a:t>
            </a:r>
            <a:r>
              <a:rPr lang="fi-FI" sz="8000" i="1" dirty="0" smtClean="0">
                <a:solidFill>
                  <a:schemeClr val="tx2"/>
                </a:solidFill>
              </a:rPr>
              <a:t>Herraa, Jumalaa, antamaan heille kunniallinen ja puhdas avioliitto. </a:t>
            </a:r>
          </a:p>
          <a:p>
            <a:pPr>
              <a:buNone/>
            </a:pPr>
            <a:r>
              <a:rPr lang="fi-FI" sz="8000" i="1" dirty="0" smtClean="0">
                <a:solidFill>
                  <a:schemeClr val="tx2"/>
                </a:solidFill>
              </a:rPr>
              <a:t>	Rukoilkaamme </a:t>
            </a:r>
            <a:r>
              <a:rPr lang="fi-FI" sz="8000" i="1" dirty="0" smtClean="0">
                <a:solidFill>
                  <a:schemeClr val="tx2"/>
                </a:solidFill>
              </a:rPr>
              <a:t>Herraa päästämään meidät kaikesta vaivasta, vihasta, vaarasta ja hädästä. </a:t>
            </a:r>
            <a:r>
              <a:rPr lang="fi-FI" sz="8000" i="1" dirty="0" smtClean="0">
                <a:solidFill>
                  <a:schemeClr val="tx2"/>
                </a:solidFill>
              </a:rPr>
              <a:t>”</a:t>
            </a:r>
            <a:endParaRPr lang="fi-FI" sz="80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6200" i="1" dirty="0" smtClean="0"/>
              <a:t>	</a:t>
            </a:r>
            <a:endParaRPr lang="fi-FI" sz="6200" i="1" dirty="0" smtClean="0"/>
          </a:p>
          <a:p>
            <a:endParaRPr lang="fi-FI" sz="6200" dirty="0" smtClean="0"/>
          </a:p>
          <a:p>
            <a:pPr>
              <a:buNone/>
            </a:pPr>
            <a:endParaRPr lang="fi-FI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i="1" dirty="0" smtClean="0">
                <a:solidFill>
                  <a:schemeClr val="tx2"/>
                </a:solidFill>
              </a:rPr>
              <a:t>	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</a:t>
            </a:r>
            <a:r>
              <a:rPr lang="fi-FI" dirty="0" smtClean="0"/>
              <a:t>ihlaus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Pari lupautuu toisilleen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Sen merkkinä ovat </a:t>
            </a:r>
            <a:r>
              <a:rPr lang="fi-FI" b="1" dirty="0" smtClean="0"/>
              <a:t>sormukset</a:t>
            </a:r>
          </a:p>
          <a:p>
            <a:pPr>
              <a:buNone/>
            </a:pPr>
            <a:endParaRPr lang="fi-FI" b="1" dirty="0" smtClean="0"/>
          </a:p>
          <a:p>
            <a:r>
              <a:rPr lang="fi-FI" dirty="0" smtClean="0">
                <a:solidFill>
                  <a:schemeClr val="tx2"/>
                </a:solidFill>
              </a:rPr>
              <a:t>Pappi </a:t>
            </a:r>
            <a:r>
              <a:rPr lang="fi-FI" dirty="0" smtClean="0">
                <a:solidFill>
                  <a:schemeClr val="tx2"/>
                </a:solidFill>
              </a:rPr>
              <a:t>lausuu:</a:t>
            </a:r>
            <a:r>
              <a:rPr lang="fi-FI" i="1" dirty="0" smtClean="0">
                <a:solidFill>
                  <a:schemeClr val="tx2"/>
                </a:solidFill>
              </a:rPr>
              <a:t> Jumalan palvelija (nimi) kihlataan Jumalan palvelijattarelle (nimi) Isän ja Pojan ja Pyhän Hengen nimeen. </a:t>
            </a:r>
            <a:r>
              <a:rPr lang="fi-FI" i="1" dirty="0" err="1" smtClean="0">
                <a:solidFill>
                  <a:schemeClr val="tx2"/>
                </a:solidFill>
              </a:rPr>
              <a:t>Amen</a:t>
            </a:r>
            <a:r>
              <a:rPr lang="fi-FI" i="1" dirty="0" smtClean="0">
                <a:solidFill>
                  <a:schemeClr val="tx2"/>
                </a:solidFill>
              </a:rPr>
              <a:t>. </a:t>
            </a:r>
            <a:endParaRPr lang="fi-FI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4099" name="Picture 3" descr="C:\Users\Kirsi\Desktop\Sakramentit\avioliitto\_MG_57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890" y="1340768"/>
            <a:ext cx="3330525" cy="499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Kihlaus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Ortodoksisen perinteen mukaan </a:t>
            </a:r>
            <a:r>
              <a:rPr lang="fi-FI" dirty="0" smtClean="0"/>
              <a:t>sormus </a:t>
            </a:r>
            <a:r>
              <a:rPr lang="fi-FI" dirty="0" smtClean="0"/>
              <a:t>laitetaan </a:t>
            </a:r>
            <a:r>
              <a:rPr lang="fi-FI" b="1" dirty="0" smtClean="0"/>
              <a:t>oikean käden </a:t>
            </a:r>
            <a:r>
              <a:rPr lang="fi-FI" dirty="0" smtClean="0"/>
              <a:t>nimettömään.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pic>
        <p:nvPicPr>
          <p:cNvPr id="6147" name="Picture 3" descr="C:\Users\Kirsi\Desktop\Sakramentit\avioliitto\AL_MG_5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667</Words>
  <Application>Microsoft Office PowerPoint</Application>
  <PresentationFormat>Näytössä katseltava diaesitys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Office-teema</vt:lpstr>
      <vt:lpstr>AVIOLIITON SAKRAMENTTI</vt:lpstr>
      <vt:lpstr>Avioliiton sakramentti</vt:lpstr>
      <vt:lpstr>Avioliiton sakramentin historia</vt:lpstr>
      <vt:lpstr>Avioliittoon vihkiminen</vt:lpstr>
      <vt:lpstr>Kihlaus</vt:lpstr>
      <vt:lpstr>Kihlaus</vt:lpstr>
      <vt:lpstr>Kihlaus</vt:lpstr>
      <vt:lpstr>Kihlaus</vt:lpstr>
      <vt:lpstr>Kihlaus</vt:lpstr>
      <vt:lpstr>Avioliittoon vihkiminen</vt:lpstr>
      <vt:lpstr>Psalmi 128</vt:lpstr>
      <vt:lpstr>Kysymykset</vt:lpstr>
      <vt:lpstr>Avioliittoon vihkiminen</vt:lpstr>
      <vt:lpstr>Avioliittoon vihkiminen: kruunaus</vt:lpstr>
      <vt:lpstr>Kruunaus:</vt:lpstr>
      <vt:lpstr>Kruunaus</vt:lpstr>
      <vt:lpstr>Kruunaus</vt:lpstr>
      <vt:lpstr>Epistola ja evankeliumi</vt:lpstr>
      <vt:lpstr>Evankeliumi</vt:lpstr>
      <vt:lpstr>Yhteinen malja</vt:lpstr>
      <vt:lpstr> </vt:lpstr>
      <vt:lpstr> </vt:lpstr>
      <vt:lpstr> </vt:lpstr>
      <vt:lpstr> </vt:lpstr>
      <vt:lpstr>Ennen vihkimistä:</vt:lpstr>
      <vt:lpstr>VIHKITOIMITUKSEN KAAVA LYHYESTI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AVIOLIITON SAKRAMENTTI</dc:title>
  <dc:creator>Kirsi Pajarinen</dc:creator>
  <cp:lastModifiedBy>Kirsi Pajarinen</cp:lastModifiedBy>
  <cp:revision>65</cp:revision>
  <dcterms:created xsi:type="dcterms:W3CDTF">2012-03-06T13:57:43Z</dcterms:created>
  <dcterms:modified xsi:type="dcterms:W3CDTF">2012-05-29T15:46:44Z</dcterms:modified>
</cp:coreProperties>
</file>