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5" r:id="rId4"/>
    <p:sldId id="276" r:id="rId5"/>
    <p:sldId id="258" r:id="rId6"/>
    <p:sldId id="260" r:id="rId7"/>
    <p:sldId id="262" r:id="rId8"/>
    <p:sldId id="264" r:id="rId9"/>
    <p:sldId id="266" r:id="rId10"/>
    <p:sldId id="268" r:id="rId11"/>
    <p:sldId id="270" r:id="rId12"/>
    <p:sldId id="271" r:id="rId13"/>
    <p:sldId id="269" r:id="rId14"/>
    <p:sldId id="273" r:id="rId15"/>
    <p:sldId id="272" r:id="rId16"/>
    <p:sldId id="274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Vaalea tyyli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CBD14-C0BC-42E6-9A01-1746120130F5}" type="datetimeFigureOut">
              <a:rPr lang="fi-FI" smtClean="0"/>
              <a:t>22.5.2026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17D28-7AB6-4AA0-8761-4ACC7AB946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4386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id="{963CD811-2F9F-4E6F-9D66-EF460AB977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5650"/>
            <a:ext cx="6615113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BCD4E3A-5DF3-46B4-B2EC-0E6C1F142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79995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3535C0DF-3279-491B-81BA-74C2D43F36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5650"/>
            <a:ext cx="6615113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A20EDFF2-B4FD-4190-83FA-41B4E21D2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99240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2F4FEC0E-1281-4A5A-A865-B663C81BCB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5650"/>
            <a:ext cx="6615113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DDC5AAE-6F99-4A0A-82D9-C9B79B8F97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38731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044C9EF6-B4AB-4EF3-9C40-F3C748A30C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5650"/>
            <a:ext cx="6615113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A42C4E7-527C-4711-B9D8-CAAEBB7EB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22955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A62D958A-B9B6-452F-BE0D-236422B07C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5650"/>
            <a:ext cx="6615113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1C96968C-DE9A-4D90-9234-C78CC97B63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14749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A47415C1-81D6-49C9-A6BC-AD304B48D5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5650"/>
            <a:ext cx="6615113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D2BC1C15-7A3F-4EC5-ABC3-EC6FBF338F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22554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32EFF70D-743F-45FB-A3A9-F08F789835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5650"/>
            <a:ext cx="6615113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F7008F5-B0CA-4580-8D2E-5E808E0609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19735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98D8274B-0436-43D8-B821-98617F922E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5650"/>
            <a:ext cx="6615113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95215E95-3B0B-493D-9702-5DFF409590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05768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>
            <a:extLst>
              <a:ext uri="{FF2B5EF4-FFF2-40B4-BE49-F238E27FC236}">
                <a16:creationId xmlns:a16="http://schemas.microsoft.com/office/drawing/2014/main" id="{713E742B-8DBE-48FA-BBDC-546E814D4E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5650"/>
            <a:ext cx="6615113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EAC0A45-6D12-4BF9-8005-CA34BB97C8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88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78856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0DA1-AAE2-4DE4-9D60-1AB7058560EA}" type="datetimeFigureOut">
              <a:rPr lang="fi-FI" smtClean="0"/>
              <a:t>22.5.2026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857B-4644-4D0F-BD3C-A0A89624D6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796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0DA1-AAE2-4DE4-9D60-1AB7058560EA}" type="datetimeFigureOut">
              <a:rPr lang="fi-FI" smtClean="0"/>
              <a:t>22.5.2026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857B-4644-4D0F-BD3C-A0A89624D6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504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0DA1-AAE2-4DE4-9D60-1AB7058560EA}" type="datetimeFigureOut">
              <a:rPr lang="fi-FI" smtClean="0"/>
              <a:t>22.5.2026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857B-4644-4D0F-BD3C-A0A89624D6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185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0DA1-AAE2-4DE4-9D60-1AB7058560EA}" type="datetimeFigureOut">
              <a:rPr lang="fi-FI" smtClean="0"/>
              <a:t>22.5.2026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857B-4644-4D0F-BD3C-A0A89624D6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777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0DA1-AAE2-4DE4-9D60-1AB7058560EA}" type="datetimeFigureOut">
              <a:rPr lang="fi-FI" smtClean="0"/>
              <a:t>22.5.2026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857B-4644-4D0F-BD3C-A0A89624D6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83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0DA1-AAE2-4DE4-9D60-1AB7058560EA}" type="datetimeFigureOut">
              <a:rPr lang="fi-FI" smtClean="0"/>
              <a:t>22.5.2026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857B-4644-4D0F-BD3C-A0A89624D6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217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0DA1-AAE2-4DE4-9D60-1AB7058560EA}" type="datetimeFigureOut">
              <a:rPr lang="fi-FI" smtClean="0"/>
              <a:t>22.5.2026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857B-4644-4D0F-BD3C-A0A89624D6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357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0DA1-AAE2-4DE4-9D60-1AB7058560EA}" type="datetimeFigureOut">
              <a:rPr lang="fi-FI" smtClean="0"/>
              <a:t>22.5.2026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857B-4644-4D0F-BD3C-A0A89624D6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879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0DA1-AAE2-4DE4-9D60-1AB7058560EA}" type="datetimeFigureOut">
              <a:rPr lang="fi-FI" smtClean="0"/>
              <a:t>22.5.2026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857B-4644-4D0F-BD3C-A0A89624D6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83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0DA1-AAE2-4DE4-9D60-1AB7058560EA}" type="datetimeFigureOut">
              <a:rPr lang="fi-FI" smtClean="0"/>
              <a:t>22.5.2026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857B-4644-4D0F-BD3C-A0A89624D6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303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0DA1-AAE2-4DE4-9D60-1AB7058560EA}" type="datetimeFigureOut">
              <a:rPr lang="fi-FI" smtClean="0"/>
              <a:t>22.5.2026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857B-4644-4D0F-BD3C-A0A89624D6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228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D0DA1-AAE2-4DE4-9D60-1AB7058560EA}" type="datetimeFigureOut">
              <a:rPr lang="fi-FI" smtClean="0"/>
              <a:t>22.5.2026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8857B-4644-4D0F-BD3C-A0A89624D6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345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>
            <a:fillRect/>
          </a:stretch>
        </p:blipFill>
        <p:spPr>
          <a:xfrm rot="10800000">
            <a:off x="-4084" y="10"/>
            <a:ext cx="6099050" cy="685799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r="-1" b="-1"/>
          <a:stretch>
            <a:fillRect/>
          </a:stretch>
        </p:blipFill>
        <p:spPr>
          <a:xfrm>
            <a:off x="6096844" y="10"/>
            <a:ext cx="6095156" cy="685799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98181" y="1122363"/>
            <a:ext cx="9795637" cy="2215884"/>
          </a:xfrm>
        </p:spPr>
        <p:txBody>
          <a:bodyPr>
            <a:normAutofit/>
          </a:bodyPr>
          <a:lstStyle/>
          <a:p>
            <a:r>
              <a:rPr lang="fi-FI" sz="5200">
                <a:solidFill>
                  <a:srgbClr val="FFFFFF"/>
                </a:solidFill>
              </a:rPr>
              <a:t>Luontoliikuntakurssi LI10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98181" y="3509963"/>
            <a:ext cx="9795637" cy="1747837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2026</a:t>
            </a:r>
          </a:p>
          <a:p>
            <a:r>
              <a:rPr lang="fi-FI" dirty="0">
                <a:solidFill>
                  <a:srgbClr val="FFFFFF"/>
                </a:solidFill>
              </a:rPr>
              <a:t>Iitin Lukio</a:t>
            </a:r>
          </a:p>
        </p:txBody>
      </p:sp>
    </p:spTree>
    <p:extLst>
      <p:ext uri="{BB962C8B-B14F-4D97-AF65-F5344CB8AC3E}">
        <p14:creationId xmlns:p14="http://schemas.microsoft.com/office/powerpoint/2010/main" val="2649929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3" name="Rectangle 215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Text Box 1">
            <a:extLst>
              <a:ext uri="{FF2B5EF4-FFF2-40B4-BE49-F238E27FC236}">
                <a16:creationId xmlns:a16="http://schemas.microsoft.com/office/drawing/2014/main" id="{A5E89F8E-FAB2-4457-B157-0B4F53B62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325369"/>
            <a:ext cx="4368602" cy="19568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fi-FI" sz="5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Esimerkkejä:</a:t>
            </a:r>
          </a:p>
        </p:txBody>
      </p:sp>
      <p:sp>
        <p:nvSpPr>
          <p:cNvPr id="215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1FB79917-9C7F-407E-A345-49EC9A184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2872899"/>
            <a:ext cx="4243589" cy="33206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indent="-228600">
              <a:lnSpc>
                <a:spcPct val="90000"/>
              </a:lnSpc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fi-FI" sz="2200">
                <a:solidFill>
                  <a:schemeClr val="tx1"/>
                </a:solidFill>
                <a:latin typeface="+mn-lt"/>
                <a:ea typeface="+mn-ea"/>
              </a:rPr>
              <a:t>kuivattu ruoka esim. rusinat, banaanilastut, pähkinät</a:t>
            </a:r>
          </a:p>
          <a:p>
            <a:pPr indent="-228600">
              <a:lnSpc>
                <a:spcPct val="90000"/>
              </a:lnSpc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fi-FI" sz="2200">
                <a:solidFill>
                  <a:schemeClr val="tx1"/>
                </a:solidFill>
                <a:latin typeface="+mn-lt"/>
                <a:ea typeface="+mn-ea"/>
              </a:rPr>
              <a:t>paljon energiaa sisältävä esim. suklaa</a:t>
            </a:r>
          </a:p>
          <a:p>
            <a:pPr indent="-228600">
              <a:lnSpc>
                <a:spcPct val="90000"/>
              </a:lnSpc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fi-FI" sz="2200">
                <a:solidFill>
                  <a:schemeClr val="tx1"/>
                </a:solidFill>
                <a:latin typeface="+mn-lt"/>
                <a:ea typeface="+mn-ea"/>
              </a:rPr>
              <a:t>hedelmät hiilihydraattia sisältävät esim. banaani, mysli- ja energiapatukat/keksit</a:t>
            </a:r>
          </a:p>
          <a:p>
            <a:pPr indent="-228600">
              <a:lnSpc>
                <a:spcPct val="90000"/>
              </a:lnSpc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fi-FI" sz="2200">
                <a:solidFill>
                  <a:schemeClr val="tx1"/>
                </a:solidFill>
                <a:latin typeface="+mn-lt"/>
                <a:ea typeface="+mn-ea"/>
              </a:rPr>
              <a:t>energiageelit</a:t>
            </a:r>
          </a:p>
        </p:txBody>
      </p:sp>
      <p:pic>
        <p:nvPicPr>
          <p:cNvPr id="21509" name="Picture 21508" descr="Kulho muroja">
            <a:extLst>
              <a:ext uri="{FF2B5EF4-FFF2-40B4-BE49-F238E27FC236}">
                <a16:creationId xmlns:a16="http://schemas.microsoft.com/office/drawing/2014/main" id="{0C2EACA9-2FD7-7D50-E560-AA8BFB860A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59" r="1652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059476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71" name="Rectangle 235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" b="2718"/>
          <a:stretch>
            <a:fillRect/>
          </a:stretch>
        </p:blipFill>
        <p:spPr>
          <a:xfrm rot="10800000"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3573" name="Rectangle 235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54" name="Text Box 1">
            <a:extLst>
              <a:ext uri="{FF2B5EF4-FFF2-40B4-BE49-F238E27FC236}">
                <a16:creationId xmlns:a16="http://schemas.microsoft.com/office/drawing/2014/main" id="{5CD4B7DD-ADAE-456F-B26F-1F29CCB25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3822189" cy="18999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fi-FI" sz="4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Lisää esimerkkejä:</a:t>
            </a: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579AA908-3FEB-45E6-A8D0-C80E35D0E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434201"/>
            <a:ext cx="3822189" cy="37427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indent="-228600">
              <a:lnSpc>
                <a:spcPct val="90000"/>
              </a:lnSpc>
              <a:spcBef>
                <a:spcPts val="800"/>
              </a:spcBef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fi-FI" sz="2000">
                <a:solidFill>
                  <a:schemeClr val="tx1"/>
                </a:solidFill>
                <a:latin typeface="+mn-lt"/>
                <a:ea typeface="+mn-ea"/>
              </a:rPr>
              <a:t>säilykkeet (esim. hernekeitto, tonnikala käteviä mutta painavia, roskat kannettava pois)</a:t>
            </a:r>
          </a:p>
          <a:p>
            <a:pPr indent="-228600">
              <a:lnSpc>
                <a:spcPct val="90000"/>
              </a:lnSpc>
              <a:spcBef>
                <a:spcPts val="800"/>
              </a:spcBef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fi-FI" sz="2000">
                <a:solidFill>
                  <a:schemeClr val="tx1"/>
                </a:solidFill>
                <a:latin typeface="+mn-lt"/>
                <a:ea typeface="+mn-ea"/>
              </a:rPr>
              <a:t>valmispussit (pastat, keitot – varattava vesi valmistukseen)</a:t>
            </a:r>
          </a:p>
          <a:p>
            <a:pPr indent="-228600">
              <a:lnSpc>
                <a:spcPct val="90000"/>
              </a:lnSpc>
              <a:spcBef>
                <a:spcPts val="800"/>
              </a:spcBef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fi-FI" sz="2000">
                <a:solidFill>
                  <a:schemeClr val="tx1"/>
                </a:solidFill>
                <a:latin typeface="+mn-lt"/>
                <a:ea typeface="+mn-ea"/>
              </a:rPr>
              <a:t>folioperunat (aika?)</a:t>
            </a:r>
          </a:p>
          <a:p>
            <a:pPr indent="-228600">
              <a:lnSpc>
                <a:spcPct val="90000"/>
              </a:lnSpc>
              <a:spcBef>
                <a:spcPts val="800"/>
              </a:spcBef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fi-FI" sz="2000">
                <a:solidFill>
                  <a:schemeClr val="tx1"/>
                </a:solidFill>
                <a:latin typeface="+mn-lt"/>
                <a:ea typeface="+mn-ea"/>
              </a:rPr>
              <a:t>makkarat, pihvit, kala (säilyvyys?)</a:t>
            </a:r>
          </a:p>
          <a:p>
            <a:pPr marL="342900" indent="-228600">
              <a:lnSpc>
                <a:spcPct val="90000"/>
              </a:lnSpc>
              <a:spcBef>
                <a:spcPts val="800"/>
              </a:spcBef>
              <a:buSzPct val="110000"/>
              <a:buFont typeface="Arial" panose="020B0604020202020204" pitchFamily="34" charset="0"/>
              <a:buChar char="•"/>
              <a:defRPr/>
            </a:pPr>
            <a:endParaRPr lang="en-US" altLang="fi-FI" sz="2000">
              <a:solidFill>
                <a:schemeClr val="tx1"/>
              </a:solidFill>
              <a:latin typeface="+mn-lt"/>
              <a:ea typeface="+mn-ea"/>
            </a:endParaRPr>
          </a:p>
          <a:p>
            <a:pPr marL="342900" indent="-228600">
              <a:lnSpc>
                <a:spcPct val="90000"/>
              </a:lnSpc>
              <a:spcBef>
                <a:spcPts val="800"/>
              </a:spcBef>
              <a:buSzPct val="110000"/>
              <a:buFont typeface="Arial" panose="020B0604020202020204" pitchFamily="34" charset="0"/>
              <a:buChar char="•"/>
              <a:defRPr/>
            </a:pPr>
            <a:endParaRPr lang="en-US" altLang="fi-FI" sz="2000">
              <a:solidFill>
                <a:schemeClr val="tx1"/>
              </a:solidFill>
              <a:latin typeface="+mn-lt"/>
              <a:ea typeface="+mn-ea"/>
            </a:endParaRPr>
          </a:p>
          <a:p>
            <a:pPr indent="-228600">
              <a:lnSpc>
                <a:spcPct val="90000"/>
              </a:lnSpc>
              <a:spcBef>
                <a:spcPts val="800"/>
              </a:spcBef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  <a:defRPr/>
            </a:pPr>
            <a:endParaRPr lang="en-US" altLang="fi-FI" sz="200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0672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07" name="Rectangle 25606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Text Box 1">
            <a:extLst>
              <a:ext uri="{FF2B5EF4-FFF2-40B4-BE49-F238E27FC236}">
                <a16:creationId xmlns:a16="http://schemas.microsoft.com/office/drawing/2014/main" id="{B517FD36-2B31-4737-932C-A4679A4E2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79" y="723898"/>
            <a:ext cx="6002110" cy="1495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fi-FI" sz="4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Jälkiruokaesimerkkejä:</a:t>
            </a: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8B50C33B-B2A8-407B-811B-48B5462E9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80" y="2405067"/>
            <a:ext cx="6002110" cy="37290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indent="-228600">
              <a:lnSpc>
                <a:spcPct val="90000"/>
              </a:lnSpc>
              <a:spcBef>
                <a:spcPts val="800"/>
              </a:spcBef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fi-FI" sz="2000">
                <a:solidFill>
                  <a:schemeClr val="tx1"/>
                </a:solidFill>
                <a:latin typeface="+mn-lt"/>
                <a:ea typeface="+mn-ea"/>
              </a:rPr>
              <a:t>kiisseli – jauheesta (varaa vesi)</a:t>
            </a:r>
          </a:p>
          <a:p>
            <a:pPr indent="-228600">
              <a:lnSpc>
                <a:spcPct val="90000"/>
              </a:lnSpc>
              <a:spcBef>
                <a:spcPts val="800"/>
              </a:spcBef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fi-FI" sz="2000">
                <a:solidFill>
                  <a:schemeClr val="tx1"/>
                </a:solidFill>
                <a:latin typeface="+mn-lt"/>
                <a:ea typeface="+mn-ea"/>
              </a:rPr>
              <a:t>grillatut banaanit suklaa kuorrutuksella</a:t>
            </a:r>
          </a:p>
          <a:p>
            <a:pPr indent="-228600">
              <a:lnSpc>
                <a:spcPct val="90000"/>
              </a:lnSpc>
              <a:spcBef>
                <a:spcPts val="800"/>
              </a:spcBef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fi-FI" sz="2000">
                <a:solidFill>
                  <a:schemeClr val="tx1"/>
                </a:solidFill>
                <a:latin typeface="+mn-lt"/>
                <a:ea typeface="+mn-ea"/>
              </a:rPr>
              <a:t>paistetut vaahtokarkit</a:t>
            </a:r>
          </a:p>
          <a:p>
            <a:pPr indent="-228600">
              <a:lnSpc>
                <a:spcPct val="90000"/>
              </a:lnSpc>
              <a:spcBef>
                <a:spcPts val="800"/>
              </a:spcBef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fi-FI" sz="2000">
                <a:solidFill>
                  <a:schemeClr val="tx1"/>
                </a:solidFill>
                <a:latin typeface="+mn-lt"/>
                <a:ea typeface="+mn-ea"/>
              </a:rPr>
              <a:t>letut matkalla kerättyjen marjojen kanssa</a:t>
            </a:r>
          </a:p>
          <a:p>
            <a:pPr marL="342900" indent="-228600">
              <a:lnSpc>
                <a:spcPct val="90000"/>
              </a:lnSpc>
              <a:spcBef>
                <a:spcPts val="800"/>
              </a:spcBef>
              <a:buSzPct val="110000"/>
              <a:buFont typeface="Arial" panose="020B0604020202020204" pitchFamily="34" charset="0"/>
              <a:buChar char="•"/>
              <a:defRPr/>
            </a:pPr>
            <a:endParaRPr lang="en-US" altLang="fi-FI" sz="2000">
              <a:solidFill>
                <a:schemeClr val="tx1"/>
              </a:solidFill>
              <a:latin typeface="+mn-lt"/>
              <a:ea typeface="+mn-ea"/>
            </a:endParaRPr>
          </a:p>
          <a:p>
            <a:pPr marL="342900" indent="-228600">
              <a:lnSpc>
                <a:spcPct val="90000"/>
              </a:lnSpc>
              <a:spcBef>
                <a:spcPts val="800"/>
              </a:spcBef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fi-FI" sz="2000">
                <a:solidFill>
                  <a:schemeClr val="tx1"/>
                </a:solidFill>
                <a:latin typeface="+mn-lt"/>
                <a:ea typeface="+mn-ea"/>
              </a:rPr>
              <a:t>vain mielikuvitus rajana 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5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870983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9" name="Rectangle 1946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Text Box 1">
            <a:extLst>
              <a:ext uri="{FF2B5EF4-FFF2-40B4-BE49-F238E27FC236}">
                <a16:creationId xmlns:a16="http://schemas.microsoft.com/office/drawing/2014/main" id="{6F897C4E-F1DB-46F8-8E35-6EF04A3BA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762" y="329184"/>
            <a:ext cx="6251110" cy="17830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fi-FI" sz="5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Huomioitavaa</a:t>
            </a:r>
          </a:p>
        </p:txBody>
      </p:sp>
      <p:pic>
        <p:nvPicPr>
          <p:cNvPr id="19470" name="Picture 19460" descr="Noutokahvit tarjottimella">
            <a:extLst>
              <a:ext uri="{FF2B5EF4-FFF2-40B4-BE49-F238E27FC236}">
                <a16:creationId xmlns:a16="http://schemas.microsoft.com/office/drawing/2014/main" id="{924718EA-8FFA-8278-5AC7-1B00F3CCCA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89" r="29679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47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9" name="Text Box 2">
            <a:extLst>
              <a:ext uri="{FF2B5EF4-FFF2-40B4-BE49-F238E27FC236}">
                <a16:creationId xmlns:a16="http://schemas.microsoft.com/office/drawing/2014/main" id="{FAB07502-58F8-4B47-B55C-4E3DE038A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762" y="2706624"/>
            <a:ext cx="6251110" cy="34838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indent="-228600">
              <a:lnSpc>
                <a:spcPct val="90000"/>
              </a:lnSpc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fi-FI" sz="2200">
                <a:solidFill>
                  <a:schemeClr val="tx1"/>
                </a:solidFill>
                <a:latin typeface="+mn-lt"/>
                <a:ea typeface="+mn-ea"/>
              </a:rPr>
              <a:t>pakkaaminen ateria-, päivä- tai ruoka-ainekohtaisesti (ei koko rinkan purkamista joka tauolla)</a:t>
            </a:r>
          </a:p>
          <a:p>
            <a:pPr indent="-228600">
              <a:lnSpc>
                <a:spcPct val="90000"/>
              </a:lnSpc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fi-FI" sz="2200">
                <a:solidFill>
                  <a:schemeClr val="tx1"/>
                </a:solidFill>
                <a:latin typeface="+mn-lt"/>
                <a:ea typeface="+mn-ea"/>
              </a:rPr>
              <a:t>suojaa sateelta</a:t>
            </a:r>
          </a:p>
          <a:p>
            <a:pPr indent="-228600">
              <a:lnSpc>
                <a:spcPct val="90000"/>
              </a:lnSpc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fi-FI" sz="2200">
                <a:solidFill>
                  <a:schemeClr val="tx1"/>
                </a:solidFill>
                <a:latin typeface="+mn-lt"/>
                <a:ea typeface="+mn-ea"/>
              </a:rPr>
              <a:t>valmiiksi kuorittu ja pilkottu </a:t>
            </a:r>
          </a:p>
          <a:p>
            <a:pPr indent="-228600">
              <a:lnSpc>
                <a:spcPct val="90000"/>
              </a:lnSpc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fi-FI" sz="2200">
                <a:solidFill>
                  <a:schemeClr val="tx1"/>
                </a:solidFill>
                <a:latin typeface="+mn-lt"/>
                <a:ea typeface="+mn-ea"/>
              </a:rPr>
              <a:t>osittain valmista esim. lettutaikina muovipulloon</a:t>
            </a:r>
          </a:p>
          <a:p>
            <a:pPr indent="-228600">
              <a:lnSpc>
                <a:spcPct val="90000"/>
              </a:lnSpc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</a:pPr>
            <a:endParaRPr lang="en-US" altLang="fi-FI" sz="220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554936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817" name="Rectangle 3380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4" name="Otsikko 1">
            <a:extLst>
              <a:ext uri="{FF2B5EF4-FFF2-40B4-BE49-F238E27FC236}">
                <a16:creationId xmlns:a16="http://schemas.microsoft.com/office/drawing/2014/main" id="{5F330E61-03F3-44E8-BBD7-72C1C1320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fi-FI" altLang="fi-FI" sz="5400"/>
              <a:t>TOIMINTARYHMÄT</a:t>
            </a:r>
          </a:p>
        </p:txBody>
      </p:sp>
      <p:pic>
        <p:nvPicPr>
          <p:cNvPr id="33797" name="Picture 33796" descr="Syksyn lehtiä putoamassa puista">
            <a:extLst>
              <a:ext uri="{FF2B5EF4-FFF2-40B4-BE49-F238E27FC236}">
                <a16:creationId xmlns:a16="http://schemas.microsoft.com/office/drawing/2014/main" id="{D1A36DBF-4269-A3B2-6205-E481A3D1BB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42" r="29827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381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5" name="Sisällön paikkamerkki 2">
            <a:extLst>
              <a:ext uri="{FF2B5EF4-FFF2-40B4-BE49-F238E27FC236}">
                <a16:creationId xmlns:a16="http://schemas.microsoft.com/office/drawing/2014/main" id="{DA9B2A37-60C0-466C-8EE1-81F7EB35B7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altLang="fi-FI" sz="2200" dirty="0"/>
              <a:t>1. NUOTIORYHMÄ: (puut, sytyttäminen, siisteys..) </a:t>
            </a:r>
          </a:p>
          <a:p>
            <a:pPr marL="0" indent="0">
              <a:buNone/>
            </a:pPr>
            <a:endParaRPr lang="fi-FI" altLang="fi-FI" sz="2200" dirty="0">
              <a:ea typeface="Tahoma"/>
              <a:cs typeface="Tahoma"/>
            </a:endParaRPr>
          </a:p>
          <a:p>
            <a:pPr marL="0" indent="0">
              <a:buNone/>
            </a:pPr>
            <a:r>
              <a:rPr lang="fi-FI" altLang="fi-FI" sz="2200" dirty="0"/>
              <a:t>2. ILTAOHJELMARYHMÄ</a:t>
            </a:r>
          </a:p>
          <a:p>
            <a:endParaRPr lang="fi-FI" altLang="fi-FI" sz="2200" dirty="0">
              <a:ea typeface="Tahoma"/>
              <a:cs typeface="Tahoma"/>
            </a:endParaRPr>
          </a:p>
          <a:p>
            <a:pPr marL="0" indent="0">
              <a:buNone/>
            </a:pPr>
            <a:r>
              <a:rPr lang="fi-FI" altLang="fi-FI" sz="2200" dirty="0"/>
              <a:t>3. RETKIKERTOMUS + VALOKUVAUSRYHMÄ: </a:t>
            </a:r>
            <a:endParaRPr lang="fi-FI" altLang="fi-FI" sz="2200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50346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>
            <a:extLst>
              <a:ext uri="{FF2B5EF4-FFF2-40B4-BE49-F238E27FC236}">
                <a16:creationId xmlns:a16="http://schemas.microsoft.com/office/drawing/2014/main" id="{6F8EE581-5C70-45A7-A291-E9973C1F1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fi-FI" sz="4400" dirty="0">
                <a:solidFill>
                  <a:srgbClr val="660066"/>
                </a:solidFill>
              </a:rPr>
              <a:t>RUOKARYHMÄT</a:t>
            </a: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897F303B-05AB-4391-AA5E-C6DB053FA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989" y="1609725"/>
            <a:ext cx="7772400" cy="5149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3"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anchor="t"/>
          <a:lstStyle>
            <a:lvl1pPr marL="457200" indent="-45720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00"/>
              </a:spcBef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  <a:defRPr/>
            </a:pPr>
            <a:endParaRPr lang="fi-FI" altLang="fi-FI" sz="2000" dirty="0"/>
          </a:p>
          <a:p>
            <a:pPr>
              <a:spcBef>
                <a:spcPts val="500"/>
              </a:spcBef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  <a:defRPr/>
            </a:pPr>
            <a:endParaRPr lang="fi-FI" altLang="fi-FI" sz="2000" dirty="0">
              <a:solidFill>
                <a:schemeClr val="tx1"/>
              </a:solidFill>
            </a:endParaRPr>
          </a:p>
          <a:p>
            <a:pPr>
              <a:spcBef>
                <a:spcPts val="500"/>
              </a:spcBef>
              <a:buClr>
                <a:srgbClr val="6F89F7"/>
              </a:buClr>
              <a:buSzPct val="110000"/>
              <a:buFont typeface="Arial" panose="020B0604020202020204" pitchFamily="34" charset="0"/>
              <a:buChar char="•"/>
              <a:defRPr/>
            </a:pPr>
            <a:endParaRPr lang="fi-FI" altLang="fi-FI" sz="2000" dirty="0">
              <a:solidFill>
                <a:schemeClr val="tx1"/>
              </a:solidFill>
              <a:ea typeface="Tahoma"/>
              <a:cs typeface="Tahoma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5CC70E04-A289-0664-6761-90D5DC20C965}"/>
              </a:ext>
            </a:extLst>
          </p:cNvPr>
          <p:cNvSpPr txBox="1"/>
          <p:nvPr/>
        </p:nvSpPr>
        <p:spPr>
          <a:xfrm>
            <a:off x="2038349" y="2274838"/>
            <a:ext cx="6543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(nuotio)</a:t>
            </a:r>
          </a:p>
          <a:p>
            <a:r>
              <a:rPr lang="fi-FI" sz="3600" dirty="0"/>
              <a:t>(kertomus/kuvaus)</a:t>
            </a:r>
          </a:p>
          <a:p>
            <a:r>
              <a:rPr lang="fi-FI" sz="3600" dirty="0"/>
              <a:t>(iltaohjelma)</a:t>
            </a:r>
          </a:p>
        </p:txBody>
      </p:sp>
    </p:spTree>
    <p:extLst>
      <p:ext uri="{BB962C8B-B14F-4D97-AF65-F5344CB8AC3E}">
        <p14:creationId xmlns:p14="http://schemas.microsoft.com/office/powerpoint/2010/main" val="4329905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5400"/>
              <a:t>Ensiapu maastossa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457200" indent="-457200"/>
            <a:r>
              <a:rPr lang="fi-FI" sz="2200"/>
              <a:t>HÄTÄENSIAPU: Hengityksen turvaaminen ja verenvuodon tyrehdyttäminen</a:t>
            </a:r>
          </a:p>
          <a:p>
            <a:pPr marL="457200" indent="-457200"/>
            <a:r>
              <a:rPr lang="fi-FI" sz="2200"/>
              <a:t>Nyrjähdykset/venähdykset</a:t>
            </a:r>
          </a:p>
          <a:p>
            <a:pPr marL="457200" indent="-457200"/>
            <a:r>
              <a:rPr lang="fi-FI" sz="2200"/>
              <a:t>Allergiset reaktiot (mm. ampiaiset)</a:t>
            </a:r>
          </a:p>
          <a:p>
            <a:pPr marL="457200" indent="-457200"/>
            <a:r>
              <a:rPr lang="fi-FI" sz="2200"/>
              <a:t>Käärmeen purema</a:t>
            </a:r>
          </a:p>
          <a:p>
            <a:pPr marL="457200" indent="-457200"/>
            <a:r>
              <a:rPr lang="fi-FI" sz="2200"/>
              <a:t>Sairaskohtaukset (astma, diabetes)</a:t>
            </a:r>
          </a:p>
          <a:p>
            <a:pPr marL="457200" indent="-457200"/>
            <a:r>
              <a:rPr lang="fi-FI" sz="2200"/>
              <a:t>Palovammat</a:t>
            </a:r>
          </a:p>
          <a:p>
            <a:pPr marL="457200" indent="-457200"/>
            <a:r>
              <a:rPr lang="fi-FI" sz="2200"/>
              <a:t>Auringonpistos</a:t>
            </a:r>
          </a:p>
          <a:p>
            <a:pPr marL="457200" indent="-457200"/>
            <a:r>
              <a:rPr lang="fi-FI" sz="2200"/>
              <a:t>Turvallisuussuunnitelma (puhelinnumerot)</a:t>
            </a:r>
          </a:p>
          <a:p>
            <a:pPr marL="457200" indent="-457200"/>
            <a:endParaRPr lang="fi-FI" sz="2200"/>
          </a:p>
          <a:p>
            <a:endParaRPr lang="fi-FI" sz="2200"/>
          </a:p>
        </p:txBody>
      </p:sp>
    </p:spTree>
    <p:extLst>
      <p:ext uri="{BB962C8B-B14F-4D97-AF65-F5344CB8AC3E}">
        <p14:creationId xmlns:p14="http://schemas.microsoft.com/office/powerpoint/2010/main" val="29225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" b="2"/>
          <a:stretch>
            <a:fillRect/>
          </a:stretch>
        </p:blipFill>
        <p:spPr>
          <a:xfrm rot="5400000">
            <a:off x="-853411" y="853410"/>
            <a:ext cx="6858000" cy="5151179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iruutu 2"/>
          <p:cNvSpPr txBox="1"/>
          <p:nvPr/>
        </p:nvSpPr>
        <p:spPr>
          <a:xfrm>
            <a:off x="5868557" y="2551176"/>
            <a:ext cx="5444382" cy="3591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OHJELMA: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Luento</a:t>
            </a:r>
            <a:r>
              <a:rPr lang="en-US" sz="1700" dirty="0"/>
              <a:t>: </a:t>
            </a:r>
            <a:r>
              <a:rPr lang="en-US" sz="1700" dirty="0" err="1"/>
              <a:t>ke</a:t>
            </a:r>
            <a:r>
              <a:rPr lang="en-US" sz="1700" dirty="0"/>
              <a:t> 12.8.2025 </a:t>
            </a:r>
            <a:r>
              <a:rPr lang="en-US" sz="1700" dirty="0" err="1"/>
              <a:t>klo</a:t>
            </a:r>
            <a:r>
              <a:rPr lang="en-US" sz="1700" dirty="0"/>
              <a:t> 14.30-15.30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Luentojen</a:t>
            </a:r>
            <a:r>
              <a:rPr lang="en-US" sz="1700" dirty="0"/>
              <a:t> </a:t>
            </a:r>
            <a:r>
              <a:rPr lang="en-US" sz="1700" dirty="0" err="1"/>
              <a:t>aiheet</a:t>
            </a:r>
            <a:r>
              <a:rPr lang="en-US" sz="1700" dirty="0"/>
              <a:t>: </a:t>
            </a:r>
            <a:r>
              <a:rPr lang="en-US" sz="1700" dirty="0" err="1"/>
              <a:t>retkelle</a:t>
            </a:r>
            <a:r>
              <a:rPr lang="en-US" sz="1700" dirty="0"/>
              <a:t> </a:t>
            </a:r>
            <a:r>
              <a:rPr lang="en-US" sz="1700" dirty="0" err="1"/>
              <a:t>valmistautuminen</a:t>
            </a:r>
            <a:r>
              <a:rPr lang="en-US" sz="1700" dirty="0"/>
              <a:t>, </a:t>
            </a:r>
            <a:r>
              <a:rPr lang="en-US" sz="1700" dirty="0" err="1"/>
              <a:t>varusteet</a:t>
            </a:r>
            <a:r>
              <a:rPr lang="en-US" sz="1700" dirty="0"/>
              <a:t>, </a:t>
            </a:r>
            <a:r>
              <a:rPr lang="en-US" sz="1700" dirty="0" err="1"/>
              <a:t>ruokakunnat</a:t>
            </a:r>
            <a:r>
              <a:rPr lang="en-US" sz="1700" dirty="0"/>
              <a:t>, </a:t>
            </a:r>
            <a:r>
              <a:rPr lang="en-US" sz="1700" dirty="0" err="1"/>
              <a:t>telttakunnat</a:t>
            </a:r>
            <a:r>
              <a:rPr lang="en-US" sz="1700" dirty="0"/>
              <a:t>, </a:t>
            </a:r>
            <a:r>
              <a:rPr lang="en-US" sz="1700" dirty="0" err="1"/>
              <a:t>retkiruoka</a:t>
            </a:r>
            <a:r>
              <a:rPr lang="en-US" sz="1700" dirty="0"/>
              <a:t>, </a:t>
            </a:r>
            <a:r>
              <a:rPr lang="en-US" sz="1700" dirty="0" err="1"/>
              <a:t>reitti</a:t>
            </a:r>
            <a:r>
              <a:rPr lang="en-US" sz="1700" dirty="0"/>
              <a:t>, </a:t>
            </a:r>
            <a:r>
              <a:rPr lang="en-US" sz="1700" dirty="0" err="1"/>
              <a:t>maastossa</a:t>
            </a:r>
            <a:r>
              <a:rPr lang="en-US" sz="1700" dirty="0"/>
              <a:t> </a:t>
            </a:r>
            <a:r>
              <a:rPr lang="en-US" sz="1700" dirty="0" err="1"/>
              <a:t>liikkuminen</a:t>
            </a:r>
            <a:r>
              <a:rPr lang="en-US" sz="1700" dirty="0"/>
              <a:t>, </a:t>
            </a:r>
            <a:r>
              <a:rPr lang="en-US" sz="1700" dirty="0" err="1"/>
              <a:t>melonta</a:t>
            </a:r>
            <a:r>
              <a:rPr lang="en-US" sz="1700" dirty="0"/>
              <a:t> ja </a:t>
            </a:r>
            <a:r>
              <a:rPr lang="en-US" sz="1700" dirty="0" err="1"/>
              <a:t>ensiapu</a:t>
            </a:r>
            <a:r>
              <a:rPr lang="en-US" sz="1700" dirty="0"/>
              <a:t>/</a:t>
            </a:r>
            <a:r>
              <a:rPr lang="en-US" sz="1700" dirty="0" err="1"/>
              <a:t>turvallisuus</a:t>
            </a:r>
            <a:r>
              <a:rPr lang="en-US" sz="1700" dirty="0"/>
              <a:t> </a:t>
            </a:r>
            <a:r>
              <a:rPr lang="en-US" sz="1700" dirty="0" err="1"/>
              <a:t>retkellä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Retki</a:t>
            </a:r>
            <a:r>
              <a:rPr lang="en-US" sz="1700" dirty="0"/>
              <a:t> </a:t>
            </a:r>
            <a:r>
              <a:rPr lang="en-US" sz="1700" dirty="0" err="1"/>
              <a:t>Repovedelle</a:t>
            </a:r>
            <a:r>
              <a:rPr lang="en-US" sz="1700" dirty="0"/>
              <a:t> </a:t>
            </a:r>
            <a:r>
              <a:rPr lang="en-US" sz="1700" b="1" dirty="0"/>
              <a:t>pe-la 14.-15.8.2026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Itsearviointi</a:t>
            </a:r>
            <a:r>
              <a:rPr lang="en-US" sz="1700" dirty="0"/>
              <a:t> ja </a:t>
            </a:r>
            <a:r>
              <a:rPr lang="en-US" sz="1700" dirty="0" err="1"/>
              <a:t>retkipalaute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076729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Alustava reittisuunnitelma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838200" y="1408670"/>
            <a:ext cx="10515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PERJANTAI</a:t>
            </a:r>
          </a:p>
          <a:p>
            <a:r>
              <a:rPr lang="fi-FI" sz="2400" dirty="0"/>
              <a:t>Lähtö klo 16.00 Iitin lukio</a:t>
            </a:r>
          </a:p>
          <a:p>
            <a:r>
              <a:rPr lang="fi-FI" sz="2400" dirty="0"/>
              <a:t>Saapuminen Lapinsalmelle noin klo 17.00</a:t>
            </a:r>
          </a:p>
          <a:p>
            <a:r>
              <a:rPr lang="fi-FI" sz="2400" dirty="0"/>
              <a:t>Vaellus klo 17.00- 18.00 </a:t>
            </a:r>
          </a:p>
          <a:p>
            <a:r>
              <a:rPr lang="fi-FI" sz="2400" i="1" dirty="0"/>
              <a:t>Lapinsalmi – Lossi – Määkijä</a:t>
            </a:r>
            <a:r>
              <a:rPr lang="fi-FI" sz="2400" dirty="0"/>
              <a:t>, jossa yöpyminen</a:t>
            </a:r>
          </a:p>
          <a:p>
            <a:r>
              <a:rPr lang="fi-FI" sz="2400" dirty="0"/>
              <a:t>Telttojen pystytys, päivällinen, iltaohjelma</a:t>
            </a:r>
          </a:p>
          <a:p>
            <a:r>
              <a:rPr lang="fi-FI" sz="2400" dirty="0"/>
              <a:t>Hiljaisuus klo 23.00</a:t>
            </a:r>
          </a:p>
          <a:p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5066270" y="3756454"/>
            <a:ext cx="6005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LAUANTAI </a:t>
            </a:r>
            <a:endParaRPr lang="fi-FI" sz="2400" dirty="0"/>
          </a:p>
          <a:p>
            <a:r>
              <a:rPr lang="fi-FI" sz="2400" dirty="0"/>
              <a:t>Herätys klo 7.30</a:t>
            </a:r>
          </a:p>
          <a:p>
            <a:r>
              <a:rPr lang="fi-FI" sz="2400" dirty="0"/>
              <a:t>Aamupala </a:t>
            </a:r>
          </a:p>
          <a:p>
            <a:r>
              <a:rPr lang="fi-FI" sz="2400" dirty="0"/>
              <a:t>Leirinpurku ja pakkaus 11.00-12.00</a:t>
            </a:r>
          </a:p>
          <a:p>
            <a:r>
              <a:rPr lang="fi-FI" sz="2400" dirty="0"/>
              <a:t>Retkilounas</a:t>
            </a:r>
          </a:p>
          <a:p>
            <a:r>
              <a:rPr lang="fi-FI" sz="2400" dirty="0"/>
              <a:t>Melonta 13.00-15.00</a:t>
            </a:r>
          </a:p>
          <a:p>
            <a:r>
              <a:rPr lang="fi-FI" sz="2400" dirty="0"/>
              <a:t>Paluu matka 15.00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6314" y="231614"/>
            <a:ext cx="3559333" cy="4612530"/>
          </a:xfrm>
          <a:prstGeom prst="rect">
            <a:avLst/>
          </a:prstGeom>
        </p:spPr>
      </p:pic>
      <p:pic>
        <p:nvPicPr>
          <p:cNvPr id="6" name="Kuva 5" descr="Kuva, joka sisältää kohteen piha-, järvi, heijastus, vesi&#10;&#10;Tekoälyllä luotu sisältö voi olla virheellistä.">
            <a:extLst>
              <a:ext uri="{FF2B5EF4-FFF2-40B4-BE49-F238E27FC236}">
                <a16:creationId xmlns:a16="http://schemas.microsoft.com/office/drawing/2014/main" id="{B156D537-ADDB-00C2-B711-3A17452EA5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2924" y="4114580"/>
            <a:ext cx="3559333" cy="266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6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EB1A45C-DFE2-8BC8-0DF9-E3E56EC072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53" r="852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34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69" b="22838"/>
          <a:stretch>
            <a:fillRect/>
          </a:stretch>
        </p:blipFill>
        <p:spPr>
          <a:xfrm flipH="1"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fi-FI" sz="4000"/>
              <a:t>Varusteet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900"/>
              <a:t>Yhden vuorokauden pärjää millä vain, mutta…</a:t>
            </a:r>
          </a:p>
          <a:p>
            <a:r>
              <a:rPr lang="fi-FI" sz="1900"/>
              <a:t>vaikuttaa ulkoilun nautittavuuteen ja turvallisuuteen</a:t>
            </a:r>
          </a:p>
          <a:p>
            <a:r>
              <a:rPr lang="fi-FI" sz="1900"/>
              <a:t>käytännöllisyys ennen kaikkea</a:t>
            </a:r>
          </a:p>
          <a:p>
            <a:r>
              <a:rPr lang="fi-FI" sz="1900"/>
              <a:t>oikea koko</a:t>
            </a:r>
          </a:p>
          <a:p>
            <a:r>
              <a:rPr lang="fi-FI" sz="1900"/>
              <a:t>kestävyys</a:t>
            </a:r>
          </a:p>
          <a:p>
            <a:r>
              <a:rPr lang="fi-FI" sz="1900"/>
              <a:t>keveys ja pieneen tilaan pakkaaminen</a:t>
            </a:r>
          </a:p>
          <a:p>
            <a:r>
              <a:rPr lang="fi-FI" sz="1900"/>
              <a:t>monikäyttöisyys</a:t>
            </a:r>
          </a:p>
        </p:txBody>
      </p:sp>
    </p:spTree>
    <p:extLst>
      <p:ext uri="{BB962C8B-B14F-4D97-AF65-F5344CB8AC3E}">
        <p14:creationId xmlns:p14="http://schemas.microsoft.com/office/powerpoint/2010/main" val="877162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Text Box 1">
            <a:extLst>
              <a:ext uri="{FF2B5EF4-FFF2-40B4-BE49-F238E27FC236}">
                <a16:creationId xmlns:a16="http://schemas.microsoft.com/office/drawing/2014/main" id="{A03656DD-0F66-466B-867E-B90110BE8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1967266"/>
            <a:ext cx="2628900" cy="25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fi-FI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Vaelluksen varustelista</a:t>
            </a:r>
          </a:p>
        </p:txBody>
      </p:sp>
      <p:graphicFrame>
        <p:nvGraphicFramePr>
          <p:cNvPr id="16386" name="Group 2">
            <a:extLst>
              <a:ext uri="{FF2B5EF4-FFF2-40B4-BE49-F238E27FC236}">
                <a16:creationId xmlns:a16="http://schemas.microsoft.com/office/drawing/2014/main" id="{EF5F859E-8D42-48DB-A1D6-75112EC0B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767768"/>
              </p:ext>
            </p:extLst>
          </p:nvPr>
        </p:nvGraphicFramePr>
        <p:xfrm>
          <a:off x="4777316" y="1196941"/>
          <a:ext cx="6780701" cy="4734257"/>
        </p:xfrm>
        <a:graphic>
          <a:graphicData uri="http://schemas.openxmlformats.org/drawingml/2006/table">
            <a:tbl>
              <a:tblPr firstRow="1" bandRow="1"/>
              <a:tblGrid>
                <a:gridCol w="1743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2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5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33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i-FI" altLang="fi-FI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Vaatetus</a:t>
                      </a:r>
                    </a:p>
                  </a:txBody>
                  <a:tcPr marL="63681" marR="63681" marT="31846" marB="318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i-FI" altLang="fi-FI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Ruokailu</a:t>
                      </a:r>
                    </a:p>
                  </a:txBody>
                  <a:tcPr marL="63681" marR="63681" marT="31846" marB="318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i-FI" altLang="fi-FI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Majoittuminen</a:t>
                      </a:r>
                    </a:p>
                  </a:txBody>
                  <a:tcPr marL="63681" marR="63681" marT="31846" marB="318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i-FI" altLang="fi-FI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Muut</a:t>
                      </a:r>
                    </a:p>
                  </a:txBody>
                  <a:tcPr marL="63681" marR="63681" marT="31846" marB="318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945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Alusasu (tekninen T-paita)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Väliasu (</a:t>
                      </a:r>
                      <a:r>
                        <a:rPr kumimoji="0" lang="fi-FI" altLang="fi-FI" sz="1500" b="0" i="0" u="none" strike="noStrike" cap="none" normalizeH="0" baseline="0" err="1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fleece</a:t>
                      </a: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Vaellusasu (tuulenpitävä) Käsineet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Päähine (pipo)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Vaihtopaita (yölle)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Sadeasu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Sukkia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Vaelluskengät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Leirikengät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fi-FI" altLang="fi-FI" sz="1500" b="0" i="0" u="none" strike="noStrike" cap="none" normalizeH="0" baseline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1" i="0" u="none" strike="noStrike" kern="1200" cap="none" normalizeH="0" baseline="0" err="1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+mn-cs"/>
                        </a:rPr>
                        <a:t>Henkilökohtai</a:t>
                      </a:r>
                      <a:r>
                        <a:rPr kumimoji="0" lang="fi-FI" altLang="fi-FI" sz="15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+mn-cs"/>
                        </a:rPr>
                        <a:t>-set varusteet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fi-FI" altLang="fi-FI" sz="1500" b="0" i="0" u="none" strike="noStrike" cap="none" normalizeH="0" baseline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i-FI" altLang="fi-FI" sz="1500" b="0" i="0" u="none" strike="noStrike" cap="none" normalizeH="0" baseline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i-FI" altLang="fi-FI" sz="1500" b="0" i="0" u="none" strike="noStrike" cap="none" normalizeH="0" baseline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3681" marR="63681" marT="31846" marB="318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Juomapulloja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Lautanen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Lusikkahaarukka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Muki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Retkikeitin tms.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Polttoaine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Tiskiaine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Tiskiharja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Tulitikut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Puukko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fi-FI" altLang="fi-FI" sz="1500" b="0" i="0" u="none" strike="noStrike" cap="none" normalizeH="0" baseline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fi-FI" altLang="fi-FI" sz="1500" b="0" i="0" u="none" strike="noStrike" cap="none" normalizeH="0" baseline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i-FI" altLang="fi-FI" sz="1500" b="0" i="0" u="none" strike="noStrike" cap="none" normalizeH="0" baseline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i-FI" altLang="fi-FI" sz="1500" b="1" i="0" u="none" strike="noStrike" kern="1200" cap="none" normalizeH="0" baseline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+mn-cs"/>
                        </a:rPr>
                        <a:t>Ryhmäkohtai</a:t>
                      </a:r>
                      <a:r>
                        <a:rPr kumimoji="0" lang="fi-FI" altLang="fi-FI" sz="15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+mn-cs"/>
                        </a:rPr>
                        <a:t>-set varusteet</a:t>
                      </a:r>
                    </a:p>
                  </a:txBody>
                  <a:tcPr marL="63681" marR="63681" marT="31846" marB="318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Makuualusta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Makuupussi</a:t>
                      </a:r>
                      <a:endParaRPr kumimoji="0" lang="fi-FI" altLang="fi-FI" sz="1500" b="1" i="0" u="none" strike="noStrike" cap="none" normalizeH="0" baseline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Rinkka tai iso reppu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Rinkan sadesuoja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Teltta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i-FI" altLang="fi-FI" sz="1500" b="0" i="0" u="none" strike="sngStrike" cap="none" normalizeH="0" baseline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3681" marR="63681" marT="31846" marB="318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0458C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Ensiapupakkaus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Särkylääkettä ja omat lääkkeet!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Hammasharja ja –tahna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Pyyhe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Kartat ja kompassi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Matkapuhelin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Varavirtalähde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Vessapaperia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Taskulamppu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Osalamppu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i-FI" altLang="fi-FI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58C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Roskapussi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fi-FI" altLang="fi-FI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fi-FI" altLang="fi-FI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fi-FI" altLang="fi-FI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fi-FI" altLang="fi-FI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fi-FI" altLang="fi-FI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fi-FI" altLang="fi-FI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40458C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3681" marR="63681" marT="31846" marB="318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8474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:a16="http://schemas.microsoft.com/office/drawing/2014/main" id="{F9123295-73FF-4EA4-9026-9434647C1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4400" dirty="0">
                <a:solidFill>
                  <a:schemeClr val="tx1"/>
                </a:solidFill>
              </a:rPr>
              <a:t>Ruokatauot Repovedellä</a:t>
            </a: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8FDDE76E-56E7-4D0E-8FC7-9C343C1C2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405" y="602187"/>
            <a:ext cx="4984482" cy="426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buSzPct val="110000"/>
              <a:defRPr/>
            </a:pPr>
            <a:endParaRPr lang="fi-FI" altLang="fi-FI" sz="28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SzPct val="110000"/>
              <a:defRPr/>
            </a:pPr>
            <a:endParaRPr lang="fi-FI" altLang="fi-FI" sz="28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SzPct val="110000"/>
              <a:defRPr/>
            </a:pPr>
            <a:r>
              <a:rPr lang="fi-FI" altLang="fi-FI" sz="2800" b="1" dirty="0">
                <a:solidFill>
                  <a:schemeClr val="tx1"/>
                </a:solidFill>
              </a:rPr>
              <a:t>perjantaina</a:t>
            </a:r>
          </a:p>
          <a:p>
            <a:pPr marL="458788" indent="-45720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126000"/>
              <a:buFont typeface="Wingdings" panose="05000000000000000000" pitchFamily="2" charset="2"/>
              <a:buChar char="Ø"/>
              <a:defRPr/>
            </a:pPr>
            <a:r>
              <a:rPr lang="fi-FI" altLang="fi-FI" sz="2800" dirty="0">
                <a:solidFill>
                  <a:schemeClr val="tx1"/>
                </a:solidFill>
              </a:rPr>
              <a:t>kouluruoka</a:t>
            </a:r>
          </a:p>
          <a:p>
            <a:pPr marL="458788" indent="-45720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126000"/>
              <a:buFont typeface="Wingdings" panose="05000000000000000000" pitchFamily="2" charset="2"/>
              <a:buChar char="Ø"/>
              <a:defRPr/>
            </a:pPr>
            <a:r>
              <a:rPr lang="fi-FI" altLang="fi-FI" sz="2800" dirty="0">
                <a:solidFill>
                  <a:schemeClr val="tx1"/>
                </a:solidFill>
              </a:rPr>
              <a:t>välipala ennen lähtöä</a:t>
            </a:r>
          </a:p>
          <a:p>
            <a:pPr marL="458788" indent="-45720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126000"/>
              <a:buFont typeface="Wingdings" panose="05000000000000000000" pitchFamily="2" charset="2"/>
              <a:buChar char="Ø"/>
              <a:defRPr/>
            </a:pPr>
            <a:r>
              <a:rPr lang="fi-FI" altLang="fi-FI" sz="2800" dirty="0">
                <a:solidFill>
                  <a:schemeClr val="tx1"/>
                </a:solidFill>
              </a:rPr>
              <a:t>taukoeväs</a:t>
            </a:r>
          </a:p>
          <a:p>
            <a:pPr marL="458788" indent="-45720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126000"/>
              <a:buFont typeface="Wingdings" panose="05000000000000000000" pitchFamily="2" charset="2"/>
              <a:buChar char="Ø"/>
              <a:defRPr/>
            </a:pPr>
            <a:r>
              <a:rPr lang="fi-FI" altLang="fi-FI" sz="2800" dirty="0">
                <a:solidFill>
                  <a:schemeClr val="tx1"/>
                </a:solidFill>
              </a:rPr>
              <a:t>retkiruoka päivällinen + iltapala</a:t>
            </a:r>
          </a:p>
          <a:p>
            <a:pPr marL="1588" indent="0"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defRPr/>
            </a:pPr>
            <a:endParaRPr lang="fi-FI" altLang="fi-FI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SzPct val="110000"/>
              <a:defRPr/>
            </a:pPr>
            <a:r>
              <a:rPr lang="fi-FI" altLang="fi-FI" sz="2800" dirty="0">
                <a:solidFill>
                  <a:schemeClr val="tx1"/>
                </a:solidFill>
              </a:rPr>
              <a:t>-juomista riittävästi (helposti saataville)</a:t>
            </a:r>
          </a:p>
        </p:txBody>
      </p:sp>
      <p:pic>
        <p:nvPicPr>
          <p:cNvPr id="13316" name="Kuva 1">
            <a:extLst>
              <a:ext uri="{FF2B5EF4-FFF2-40B4-BE49-F238E27FC236}">
                <a16:creationId xmlns:a16="http://schemas.microsoft.com/office/drawing/2014/main" id="{00DF47E2-011C-4F70-AD72-71993012A6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07286" y="602186"/>
            <a:ext cx="2391006" cy="480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5263524" y="1447800"/>
            <a:ext cx="52392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lauantai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i-FI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aamupala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i-FI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retkilounas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i-FI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taukoeväs</a:t>
            </a:r>
          </a:p>
        </p:txBody>
      </p:sp>
    </p:spTree>
    <p:extLst>
      <p:ext uri="{BB962C8B-B14F-4D97-AF65-F5344CB8AC3E}">
        <p14:creationId xmlns:p14="http://schemas.microsoft.com/office/powerpoint/2010/main" val="7079390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4" name="Rectangle 1536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Text Box 1">
            <a:extLst>
              <a:ext uri="{FF2B5EF4-FFF2-40B4-BE49-F238E27FC236}">
                <a16:creationId xmlns:a16="http://schemas.microsoft.com/office/drawing/2014/main" id="{497B426A-49BB-45AD-A97F-8C6160562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325369"/>
            <a:ext cx="4368602" cy="19568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fi-FI" sz="5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Retkiruuan on hyvä olla…</a:t>
            </a:r>
          </a:p>
        </p:txBody>
      </p:sp>
      <p:sp>
        <p:nvSpPr>
          <p:cNvPr id="1537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ruutu 3"/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buFont typeface="Arial" panose="020B0604020202020204" pitchFamily="34" charset="0"/>
              <a:buChar char="•"/>
            </a:pPr>
            <a:r>
              <a:rPr lang="en-US" altLang="fi-FI" sz="2200"/>
              <a:t>ravitsevaa ja maukasta</a:t>
            </a:r>
          </a:p>
          <a:p>
            <a:pPr indent="-228600"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buFont typeface="Arial" panose="020B0604020202020204" pitchFamily="34" charset="0"/>
              <a:buChar char="•"/>
            </a:pPr>
            <a:r>
              <a:rPr lang="en-US" altLang="fi-FI" sz="2200"/>
              <a:t>täyttävää – suuri energiatiheys</a:t>
            </a:r>
          </a:p>
          <a:p>
            <a:pPr indent="-228600"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buFont typeface="Arial" panose="020B0604020202020204" pitchFamily="34" charset="0"/>
              <a:buChar char="•"/>
            </a:pPr>
            <a:r>
              <a:rPr lang="en-US" altLang="fi-FI" sz="2200"/>
              <a:t>säilyvää</a:t>
            </a:r>
          </a:p>
          <a:p>
            <a:pPr indent="-228600"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buFont typeface="Arial" panose="020B0604020202020204" pitchFamily="34" charset="0"/>
              <a:buChar char="•"/>
            </a:pPr>
            <a:r>
              <a:rPr lang="en-US" altLang="fi-FI" sz="2200"/>
              <a:t>kevyttä kantaa ja pieneen tilaan pakattavaa</a:t>
            </a:r>
          </a:p>
          <a:p>
            <a:pPr indent="-228600"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buFont typeface="Arial" panose="020B0604020202020204" pitchFamily="34" charset="0"/>
              <a:buChar char="•"/>
            </a:pPr>
            <a:r>
              <a:rPr lang="en-US" altLang="fi-FI" sz="2200"/>
              <a:t>helppoa valmistaa</a:t>
            </a:r>
          </a:p>
          <a:p>
            <a:pPr indent="-228600"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buFont typeface="Arial" panose="020B0604020202020204" pitchFamily="34" charset="0"/>
              <a:buChar char="•"/>
            </a:pPr>
            <a:r>
              <a:rPr lang="en-US" altLang="fi-FI" sz="2200"/>
              <a:t>kohtuullisen hintaista</a:t>
            </a:r>
          </a:p>
          <a:p>
            <a:pPr indent="-228600"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buFont typeface="Arial" panose="020B0604020202020204" pitchFamily="34" charset="0"/>
              <a:buChar char="•"/>
            </a:pPr>
            <a:r>
              <a:rPr lang="en-US" altLang="fi-FI" sz="2200"/>
              <a:t>osittain etukäteen valmistettua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1238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5363" name="Text Box 2">
            <a:extLst>
              <a:ext uri="{FF2B5EF4-FFF2-40B4-BE49-F238E27FC236}">
                <a16:creationId xmlns:a16="http://schemas.microsoft.com/office/drawing/2014/main" id="{9ABA7DB9-2096-460A-A395-1BA6A41F1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103" y="2471350"/>
            <a:ext cx="8849497" cy="35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marL="0" indent="0">
              <a:spcBef>
                <a:spcPts val="700"/>
              </a:spcBef>
              <a:buClr>
                <a:srgbClr val="6F89F7"/>
              </a:buClr>
              <a:buSzPct val="126000"/>
            </a:pPr>
            <a:endParaRPr lang="fi-FI" altLang="fi-FI" sz="2800" dirty="0"/>
          </a:p>
        </p:txBody>
      </p:sp>
    </p:spTree>
    <p:extLst>
      <p:ext uri="{BB962C8B-B14F-4D97-AF65-F5344CB8AC3E}">
        <p14:creationId xmlns:p14="http://schemas.microsoft.com/office/powerpoint/2010/main" val="9287177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7" name="Rectangle 174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Text Box 1">
            <a:extLst>
              <a:ext uri="{FF2B5EF4-FFF2-40B4-BE49-F238E27FC236}">
                <a16:creationId xmlns:a16="http://schemas.microsoft.com/office/drawing/2014/main" id="{DB88B60D-7990-4D32-B545-058CE4EE5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325369"/>
            <a:ext cx="4368602" cy="19568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fi-FI" sz="5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Energiaa kuluu…</a:t>
            </a:r>
          </a:p>
        </p:txBody>
      </p:sp>
      <p:sp>
        <p:nvSpPr>
          <p:cNvPr id="174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E2DA91EE-38F9-415C-8405-4AEC02883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2872899"/>
            <a:ext cx="4243589" cy="33206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0458C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indent="-228600"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buFont typeface="Arial" panose="020B0604020202020204" pitchFamily="34" charset="0"/>
              <a:buChar char="•"/>
            </a:pPr>
            <a:r>
              <a:rPr lang="en-US" altLang="fi-FI" sz="2200">
                <a:solidFill>
                  <a:schemeClr val="tx1"/>
                </a:solidFill>
                <a:latin typeface="+mn-lt"/>
                <a:ea typeface="+mn-ea"/>
              </a:rPr>
              <a:t>noin 2000-4000kcal/vrk</a:t>
            </a:r>
          </a:p>
          <a:p>
            <a:pPr indent="-228600"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buFont typeface="Arial" panose="020B0604020202020204" pitchFamily="34" charset="0"/>
              <a:buChar char="•"/>
            </a:pPr>
            <a:r>
              <a:rPr lang="en-US" altLang="fi-FI" sz="2200">
                <a:solidFill>
                  <a:schemeClr val="tx1"/>
                </a:solidFill>
                <a:latin typeface="+mn-lt"/>
                <a:ea typeface="+mn-ea"/>
              </a:rPr>
              <a:t>50-60% hiilihydraateista</a:t>
            </a:r>
          </a:p>
          <a:p>
            <a:pPr indent="-228600">
              <a:lnSpc>
                <a:spcPct val="90000"/>
              </a:lnSpc>
              <a:buClr>
                <a:srgbClr val="6F89F7"/>
              </a:buClr>
              <a:buSzPct val="126000"/>
              <a:buFont typeface="Arial" panose="020B0604020202020204" pitchFamily="34" charset="0"/>
              <a:buChar char="•"/>
            </a:pPr>
            <a:r>
              <a:rPr lang="en-US" altLang="fi-FI" sz="2200">
                <a:solidFill>
                  <a:schemeClr val="tx1"/>
                </a:solidFill>
                <a:latin typeface="+mn-lt"/>
                <a:ea typeface="+mn-ea"/>
              </a:rPr>
              <a:t>hyviä hiilihydraatin lähteitä: </a:t>
            </a:r>
          </a:p>
          <a:p>
            <a:pPr marL="0" indent="-228600">
              <a:lnSpc>
                <a:spcPct val="90000"/>
              </a:lnSpc>
              <a:buClr>
                <a:srgbClr val="6F89F7"/>
              </a:buClr>
              <a:buSzPct val="126000"/>
              <a:buFont typeface="Arial" panose="020B0604020202020204" pitchFamily="34" charset="0"/>
              <a:buChar char="•"/>
            </a:pPr>
            <a:r>
              <a:rPr lang="en-US" altLang="fi-FI" sz="2200">
                <a:solidFill>
                  <a:schemeClr val="tx1"/>
                </a:solidFill>
                <a:latin typeface="+mn-lt"/>
                <a:ea typeface="+mn-ea"/>
              </a:rPr>
              <a:t>viljatuotteet, kuten leipä, keksit, korput, puurohiutaleet, makaronit, riisit ja perunasosehiutaleet sekä hedelmät myös kuivatut esim. rusinat ja vihannekset </a:t>
            </a:r>
          </a:p>
        </p:txBody>
      </p:sp>
      <p:pic>
        <p:nvPicPr>
          <p:cNvPr id="17413" name="Picture 17412" descr="Vihanneksia esillä markkinoilla">
            <a:extLst>
              <a:ext uri="{FF2B5EF4-FFF2-40B4-BE49-F238E27FC236}">
                <a16:creationId xmlns:a16="http://schemas.microsoft.com/office/drawing/2014/main" id="{896201C3-59F6-7072-D2B5-395F6556F0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69" r="1007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486553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474</Words>
  <Application>Microsoft Office PowerPoint</Application>
  <PresentationFormat>Laajakuva</PresentationFormat>
  <Paragraphs>156</Paragraphs>
  <Slides>16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Wingdings</vt:lpstr>
      <vt:lpstr>Office-teema</vt:lpstr>
      <vt:lpstr>Luontoliikuntakurssi LI10</vt:lpstr>
      <vt:lpstr>PowerPoint-esitys</vt:lpstr>
      <vt:lpstr>Alustava reittisuunnitelma</vt:lpstr>
      <vt:lpstr>PowerPoint-esitys</vt:lpstr>
      <vt:lpstr>Varusteet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TOIMINTARYHMÄT</vt:lpstr>
      <vt:lpstr>PowerPoint-esitys</vt:lpstr>
      <vt:lpstr>Ensiapu maastossa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Luontoliikuntakurssi LI7</dc:title>
  <dc:creator>Siltovuori Kati</dc:creator>
  <cp:lastModifiedBy>Timo Ryhtä</cp:lastModifiedBy>
  <cp:revision>23</cp:revision>
  <dcterms:created xsi:type="dcterms:W3CDTF">2022-04-10T19:12:41Z</dcterms:created>
  <dcterms:modified xsi:type="dcterms:W3CDTF">2026-05-22T08:01:17Z</dcterms:modified>
</cp:coreProperties>
</file>