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2" r:id="rId5"/>
    <p:sldId id="258" r:id="rId6"/>
    <p:sldId id="269" r:id="rId7"/>
    <p:sldId id="260" r:id="rId8"/>
    <p:sldId id="264" r:id="rId9"/>
    <p:sldId id="265" r:id="rId10"/>
    <p:sldId id="267" r:id="rId11"/>
    <p:sldId id="266" r:id="rId12"/>
    <p:sldId id="259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i-F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Lisää kuva napsauttamalla kuvaketta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1488EB-2B75-4145-BB59-5033DED4E6EA}" type="datetimeFigureOut">
              <a:rPr lang="fi-FI" smtClean="0"/>
              <a:t>19.10.2015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FF0276-A346-4777-A5C9-39CB9CAE8A03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oppiminen.yle.fi/sites/oppiminen.yle.fi/files/images/copy-of-liito-orava-kissa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214252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29600" cy="1828800"/>
          </a:xfrm>
        </p:spPr>
        <p:txBody>
          <a:bodyPr/>
          <a:lstStyle/>
          <a:p>
            <a:r>
              <a:rPr lang="fi-FI" dirty="0" smtClean="0"/>
              <a:t>IMPERFEKTI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r>
              <a:rPr lang="fi-FI" i="1" dirty="0" smtClean="0"/>
              <a:t>”mennyt aika”</a:t>
            </a:r>
            <a:endParaRPr lang="fi-FI" i="1" dirty="0"/>
          </a:p>
        </p:txBody>
      </p:sp>
      <p:sp>
        <p:nvSpPr>
          <p:cNvPr id="27650" name="AutoShape 2" descr="Kuvahaun tulos haulle liito-or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652" name="AutoShape 4" descr="Kuvahaun tulos haulle liito-or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654" name="AutoShape 6" descr="Kuvahaun tulos haulle liito-or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HAVE-verbin</a:t>
            </a:r>
            <a:r>
              <a:rPr lang="fi-FI" dirty="0" smtClean="0"/>
              <a:t> KIELTEINEN taivutus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i-FI" sz="2600" u="sng" dirty="0" smtClean="0"/>
              <a:t>YKSIKKÖ</a:t>
            </a:r>
          </a:p>
          <a:p>
            <a:r>
              <a:rPr lang="fi-FI" sz="2600" dirty="0" smtClean="0"/>
              <a:t>I </a:t>
            </a:r>
            <a:r>
              <a:rPr lang="fi-FI" sz="2600" dirty="0" err="1" smtClean="0">
                <a:solidFill>
                  <a:srgbClr val="FFC000"/>
                </a:solidFill>
              </a:rPr>
              <a:t>didn’t</a:t>
            </a:r>
            <a:r>
              <a:rPr lang="fi-FI" sz="2600" dirty="0" smtClean="0">
                <a:solidFill>
                  <a:srgbClr val="FFC000"/>
                </a:solidFill>
              </a:rPr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have</a:t>
            </a:r>
            <a:r>
              <a:rPr lang="fi-FI" sz="2600" dirty="0" smtClean="0">
                <a:solidFill>
                  <a:srgbClr val="FFC000"/>
                </a:solidFill>
              </a:rPr>
              <a:t>	</a:t>
            </a:r>
            <a:r>
              <a:rPr lang="fi-FI" sz="2600" dirty="0" smtClean="0"/>
              <a:t>		</a:t>
            </a:r>
            <a:r>
              <a:rPr lang="fi-FI" sz="2600" i="1" dirty="0" smtClean="0"/>
              <a:t>minulla ei ollut</a:t>
            </a:r>
            <a:endParaRPr lang="fi-FI" sz="2600" dirty="0" smtClean="0"/>
          </a:p>
          <a:p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didn’t</a:t>
            </a:r>
            <a:r>
              <a:rPr lang="fi-FI" sz="2600" dirty="0" smtClean="0">
                <a:solidFill>
                  <a:srgbClr val="FFC000"/>
                </a:solidFill>
              </a:rPr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have</a:t>
            </a:r>
            <a:r>
              <a:rPr lang="fi-FI" sz="2600" dirty="0" smtClean="0"/>
              <a:t>		</a:t>
            </a:r>
            <a:r>
              <a:rPr lang="fi-FI" sz="2600" i="1" dirty="0" smtClean="0"/>
              <a:t>sinulla ei ollut</a:t>
            </a:r>
            <a:endParaRPr lang="fi-FI" sz="2600" dirty="0" smtClean="0"/>
          </a:p>
          <a:p>
            <a:r>
              <a:rPr lang="fi-FI" sz="2600" dirty="0" smtClean="0"/>
              <a:t>He / </a:t>
            </a:r>
            <a:r>
              <a:rPr lang="fi-FI" sz="2600" dirty="0" err="1" smtClean="0"/>
              <a:t>She</a:t>
            </a:r>
            <a:r>
              <a:rPr lang="fi-FI" sz="2600" dirty="0" smtClean="0"/>
              <a:t> / </a:t>
            </a:r>
            <a:r>
              <a:rPr lang="fi-FI" sz="2600" dirty="0" err="1" smtClean="0"/>
              <a:t>It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didn’t</a:t>
            </a:r>
            <a:r>
              <a:rPr lang="fi-FI" sz="2600" dirty="0" smtClean="0">
                <a:solidFill>
                  <a:srgbClr val="FFC000"/>
                </a:solidFill>
              </a:rPr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have</a:t>
            </a:r>
            <a:r>
              <a:rPr lang="fi-FI" sz="2600" dirty="0" smtClean="0"/>
              <a:t>	</a:t>
            </a:r>
            <a:r>
              <a:rPr lang="fi-FI" sz="2600" i="1" dirty="0" smtClean="0"/>
              <a:t>hänellä ei ollut</a:t>
            </a:r>
          </a:p>
          <a:p>
            <a:endParaRPr lang="fi-FI" sz="2600" i="1" dirty="0" smtClean="0"/>
          </a:p>
          <a:p>
            <a:endParaRPr lang="fi-FI" sz="2600" i="1" dirty="0" smtClean="0"/>
          </a:p>
          <a:p>
            <a:pPr>
              <a:buNone/>
            </a:pPr>
            <a:r>
              <a:rPr lang="fi-FI" sz="2600" u="sng" dirty="0" smtClean="0"/>
              <a:t>MONIKKO</a:t>
            </a:r>
          </a:p>
          <a:p>
            <a:r>
              <a:rPr lang="fi-FI" sz="2600" dirty="0" err="1" smtClean="0"/>
              <a:t>We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didn’t</a:t>
            </a:r>
            <a:r>
              <a:rPr lang="fi-FI" sz="2600" dirty="0" smtClean="0">
                <a:solidFill>
                  <a:srgbClr val="FFC000"/>
                </a:solidFill>
              </a:rPr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have</a:t>
            </a:r>
            <a:r>
              <a:rPr lang="fi-FI" sz="2600" dirty="0" smtClean="0">
                <a:solidFill>
                  <a:srgbClr val="FFC000"/>
                </a:solidFill>
              </a:rPr>
              <a:t> </a:t>
            </a:r>
            <a:r>
              <a:rPr lang="fi-FI" sz="2600" dirty="0" smtClean="0"/>
              <a:t>		</a:t>
            </a:r>
            <a:r>
              <a:rPr lang="fi-FI" sz="2600" i="1" dirty="0" smtClean="0"/>
              <a:t>meillä ei ollut</a:t>
            </a:r>
            <a:endParaRPr lang="fi-FI" sz="2600" dirty="0" smtClean="0"/>
          </a:p>
          <a:p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didn’t</a:t>
            </a:r>
            <a:r>
              <a:rPr lang="fi-FI" sz="2600" dirty="0" smtClean="0">
                <a:solidFill>
                  <a:srgbClr val="FFC000"/>
                </a:solidFill>
              </a:rPr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have</a:t>
            </a:r>
            <a:r>
              <a:rPr lang="fi-FI" sz="2600" dirty="0" smtClean="0">
                <a:solidFill>
                  <a:srgbClr val="FFC000"/>
                </a:solidFill>
              </a:rPr>
              <a:t> </a:t>
            </a:r>
            <a:r>
              <a:rPr lang="fi-FI" sz="2600" dirty="0" smtClean="0"/>
              <a:t>		</a:t>
            </a:r>
            <a:r>
              <a:rPr lang="fi-FI" sz="2600" i="1" dirty="0" smtClean="0"/>
              <a:t>teillä ei ollut</a:t>
            </a:r>
            <a:endParaRPr lang="fi-FI" sz="2600" dirty="0" smtClean="0"/>
          </a:p>
          <a:p>
            <a:r>
              <a:rPr lang="fi-FI" sz="2600" dirty="0" err="1" smtClean="0"/>
              <a:t>They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didn’t</a:t>
            </a:r>
            <a:r>
              <a:rPr lang="fi-FI" sz="2600" dirty="0" smtClean="0">
                <a:solidFill>
                  <a:srgbClr val="FFC000"/>
                </a:solidFill>
              </a:rPr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have</a:t>
            </a:r>
            <a:r>
              <a:rPr lang="fi-FI" sz="2600" dirty="0" smtClean="0">
                <a:solidFill>
                  <a:srgbClr val="FFC000"/>
                </a:solidFill>
              </a:rPr>
              <a:t> </a:t>
            </a:r>
            <a:r>
              <a:rPr lang="fi-FI" sz="2600" dirty="0" smtClean="0"/>
              <a:t>		</a:t>
            </a:r>
            <a:r>
              <a:rPr lang="fi-FI" sz="2600" i="1" dirty="0" smtClean="0"/>
              <a:t>heillä ei ollut</a:t>
            </a:r>
          </a:p>
          <a:p>
            <a:endParaRPr lang="fi-FI" sz="2600" i="1" dirty="0" smtClean="0"/>
          </a:p>
          <a:p>
            <a:endParaRPr lang="fi-FI" sz="2600" i="1" dirty="0" smtClean="0"/>
          </a:p>
          <a:p>
            <a:pPr>
              <a:buNone/>
            </a:pPr>
            <a:r>
              <a:rPr lang="fi-FI" sz="2600" dirty="0" smtClean="0">
                <a:sym typeface="Wingdings" pitchFamily="2" charset="2"/>
              </a:rPr>
              <a:t> Joka persoonassa ”</a:t>
            </a:r>
            <a:r>
              <a:rPr lang="fi-FI" sz="2600" dirty="0" err="1" smtClean="0">
                <a:sym typeface="Wingdings" pitchFamily="2" charset="2"/>
              </a:rPr>
              <a:t>didn’t</a:t>
            </a:r>
            <a:r>
              <a:rPr lang="fi-FI" sz="2600" dirty="0" smtClean="0">
                <a:sym typeface="Wingdings" pitchFamily="2" charset="2"/>
              </a:rPr>
              <a:t> </a:t>
            </a:r>
            <a:r>
              <a:rPr lang="fi-FI" sz="2600" dirty="0" err="1" smtClean="0">
                <a:sym typeface="Wingdings" pitchFamily="2" charset="2"/>
              </a:rPr>
              <a:t>have</a:t>
            </a:r>
            <a:r>
              <a:rPr lang="fi-FI" sz="2600" dirty="0" smtClean="0">
                <a:sym typeface="Wingdings" pitchFamily="2" charset="2"/>
              </a:rPr>
              <a:t>”</a:t>
            </a:r>
            <a:endParaRPr lang="fi-FI" sz="2600" dirty="0" smtClean="0"/>
          </a:p>
          <a:p>
            <a:endParaRPr lang="fi-FI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i-FI" sz="3600" dirty="0" err="1" smtClean="0"/>
              <a:t>HAVE-verbin</a:t>
            </a:r>
            <a:r>
              <a:rPr lang="fi-FI" sz="3600" dirty="0" smtClean="0"/>
              <a:t> kysymyslause imperfektissä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Miten sanot?</a:t>
            </a:r>
          </a:p>
          <a:p>
            <a:pPr>
              <a:buNone/>
            </a:pPr>
            <a:endParaRPr lang="fi-FI" dirty="0" smtClean="0"/>
          </a:p>
          <a:p>
            <a:pPr marL="651510" indent="-514350">
              <a:buNone/>
            </a:pPr>
            <a:r>
              <a:rPr lang="fi-FI" dirty="0" smtClean="0"/>
              <a:t>1.   Oliko sinulla lemmikkejä? (myönteinen)</a:t>
            </a:r>
          </a:p>
          <a:p>
            <a:pPr marL="651510" indent="-514350">
              <a:buNone/>
            </a:pPr>
            <a:r>
              <a:rPr lang="fi-FI" dirty="0" smtClean="0"/>
              <a:t>	</a:t>
            </a:r>
            <a:r>
              <a:rPr lang="fi-FI" i="1" dirty="0" smtClean="0"/>
              <a:t>	</a:t>
            </a:r>
            <a:r>
              <a:rPr lang="fi-FI" i="1" dirty="0" err="1" smtClean="0">
                <a:solidFill>
                  <a:srgbClr val="FFC000"/>
                </a:solidFill>
              </a:rPr>
              <a:t>Did</a:t>
            </a:r>
            <a:r>
              <a:rPr lang="fi-FI" i="1" dirty="0" smtClean="0">
                <a:solidFill>
                  <a:srgbClr val="FFC000"/>
                </a:solidFill>
              </a:rPr>
              <a:t> </a:t>
            </a:r>
            <a:r>
              <a:rPr lang="fi-FI" i="1" dirty="0" err="1" smtClean="0">
                <a:solidFill>
                  <a:srgbClr val="FFC000"/>
                </a:solidFill>
              </a:rPr>
              <a:t>you</a:t>
            </a:r>
            <a:r>
              <a:rPr lang="fi-FI" i="1" dirty="0" smtClean="0">
                <a:solidFill>
                  <a:srgbClr val="FFC000"/>
                </a:solidFill>
              </a:rPr>
              <a:t> </a:t>
            </a:r>
            <a:r>
              <a:rPr lang="fi-FI" i="1" dirty="0" err="1" smtClean="0"/>
              <a:t>have</a:t>
            </a:r>
            <a:r>
              <a:rPr lang="fi-FI" i="1" dirty="0" smtClean="0"/>
              <a:t> </a:t>
            </a:r>
            <a:r>
              <a:rPr lang="fi-FI" i="1" dirty="0" err="1" smtClean="0"/>
              <a:t>pets</a:t>
            </a:r>
            <a:r>
              <a:rPr lang="fi-FI" i="1" dirty="0" smtClean="0"/>
              <a:t>?</a:t>
            </a:r>
          </a:p>
          <a:p>
            <a:pPr marL="651510" indent="-514350">
              <a:buNone/>
            </a:pPr>
            <a:r>
              <a:rPr lang="fi-FI" i="1" dirty="0" smtClean="0"/>
              <a:t>2. 	</a:t>
            </a:r>
            <a:r>
              <a:rPr lang="fi-FI" dirty="0" smtClean="0"/>
              <a:t>Eikö sinulla ollut hauskaa? (kielteinen)</a:t>
            </a:r>
          </a:p>
          <a:p>
            <a:pPr marL="651510" indent="-514350">
              <a:buNone/>
            </a:pPr>
            <a:r>
              <a:rPr lang="fi-FI" dirty="0" smtClean="0"/>
              <a:t>		</a:t>
            </a:r>
            <a:r>
              <a:rPr lang="fi-FI" i="1" dirty="0" err="1" smtClean="0">
                <a:solidFill>
                  <a:srgbClr val="FFC000"/>
                </a:solidFill>
              </a:rPr>
              <a:t>Didn’t</a:t>
            </a:r>
            <a:r>
              <a:rPr lang="fi-FI" i="1" dirty="0" smtClean="0">
                <a:solidFill>
                  <a:srgbClr val="FFC000"/>
                </a:solidFill>
              </a:rPr>
              <a:t> </a:t>
            </a:r>
            <a:r>
              <a:rPr lang="fi-FI" i="1" dirty="0" err="1" smtClean="0">
                <a:solidFill>
                  <a:srgbClr val="FFC000"/>
                </a:solidFill>
              </a:rPr>
              <a:t>you</a:t>
            </a:r>
            <a:r>
              <a:rPr lang="fi-FI" i="1" dirty="0" smtClean="0">
                <a:solidFill>
                  <a:srgbClr val="FFC000"/>
                </a:solidFill>
              </a:rPr>
              <a:t> </a:t>
            </a:r>
            <a:r>
              <a:rPr lang="fi-FI" i="1" dirty="0" err="1" smtClean="0"/>
              <a:t>have</a:t>
            </a:r>
            <a:r>
              <a:rPr lang="fi-FI" i="1" dirty="0" smtClean="0"/>
              <a:t> </a:t>
            </a:r>
            <a:r>
              <a:rPr lang="fi-FI" i="1" dirty="0" err="1" smtClean="0"/>
              <a:t>fun</a:t>
            </a:r>
            <a:r>
              <a:rPr lang="fi-FI" i="1" dirty="0" smtClean="0"/>
              <a:t>?</a:t>
            </a:r>
          </a:p>
          <a:p>
            <a:pPr marL="651510" indent="-514350">
              <a:buNone/>
            </a:pPr>
            <a:endParaRPr lang="fi-FI" i="1" dirty="0" smtClean="0"/>
          </a:p>
          <a:p>
            <a:pPr marL="651510" indent="-514350">
              <a:buFont typeface="Wingdings"/>
              <a:buChar char="è"/>
            </a:pPr>
            <a:r>
              <a:rPr lang="fi-FI" dirty="0" smtClean="0">
                <a:sym typeface="Wingdings" pitchFamily="2" charset="2"/>
              </a:rPr>
              <a:t>Kysymyslause apuverbin ”</a:t>
            </a:r>
            <a:r>
              <a:rPr lang="fi-FI" dirty="0" err="1" smtClean="0">
                <a:sym typeface="Wingdings" pitchFamily="2" charset="2"/>
              </a:rPr>
              <a:t>did</a:t>
            </a:r>
            <a:r>
              <a:rPr lang="fi-FI" dirty="0" smtClean="0">
                <a:sym typeface="Wingdings" pitchFamily="2" charset="2"/>
              </a:rPr>
              <a:t>” avulla</a:t>
            </a:r>
          </a:p>
          <a:p>
            <a:pPr marL="651510" indent="-514350">
              <a:buFont typeface="Wingdings"/>
              <a:buChar char="è"/>
            </a:pPr>
            <a:r>
              <a:rPr lang="fi-FI" dirty="0" err="1" smtClean="0">
                <a:sym typeface="Wingdings" pitchFamily="2" charset="2"/>
              </a:rPr>
              <a:t>Did</a:t>
            </a:r>
            <a:r>
              <a:rPr lang="fi-FI" dirty="0" smtClean="0">
                <a:sym typeface="Wingdings" pitchFamily="2" charset="2"/>
              </a:rPr>
              <a:t> / </a:t>
            </a:r>
            <a:r>
              <a:rPr lang="fi-FI" dirty="0" err="1" smtClean="0">
                <a:sym typeface="Wingdings" pitchFamily="2" charset="2"/>
              </a:rPr>
              <a:t>didn’t</a:t>
            </a:r>
            <a:r>
              <a:rPr lang="fi-FI" dirty="0" smtClean="0">
                <a:sym typeface="Wingdings" pitchFamily="2" charset="2"/>
              </a:rPr>
              <a:t> + subjekti + verbi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IMPERFEKTIN MUODOSTUS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Mitä tapahtui tai mitä joku teki menneisyydessä</a:t>
            </a:r>
          </a:p>
          <a:p>
            <a:endParaRPr lang="fi-FI" dirty="0" smtClean="0"/>
          </a:p>
          <a:p>
            <a:r>
              <a:rPr lang="fi-FI" dirty="0" smtClean="0"/>
              <a:t>Lauseissa usein ajanmääre, esim. </a:t>
            </a:r>
            <a:r>
              <a:rPr lang="fi-FI" i="1" dirty="0" err="1" smtClean="0"/>
              <a:t>yesterday</a:t>
            </a:r>
            <a:r>
              <a:rPr lang="fi-FI" i="1" dirty="0" smtClean="0"/>
              <a:t> (eilen), </a:t>
            </a:r>
            <a:r>
              <a:rPr lang="fi-FI" i="1" dirty="0" err="1" smtClean="0"/>
              <a:t>last</a:t>
            </a:r>
            <a:r>
              <a:rPr lang="fi-FI" i="1" dirty="0" smtClean="0"/>
              <a:t> </a:t>
            </a:r>
            <a:r>
              <a:rPr lang="fi-FI" i="1" dirty="0" err="1" smtClean="0"/>
              <a:t>week</a:t>
            </a:r>
            <a:r>
              <a:rPr lang="fi-FI" i="1" dirty="0" smtClean="0"/>
              <a:t> (viime viikolla)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Esim.</a:t>
            </a:r>
          </a:p>
          <a:p>
            <a:pPr lvl="1"/>
            <a:r>
              <a:rPr lang="fi-FI" i="1" dirty="0" smtClean="0">
                <a:solidFill>
                  <a:srgbClr val="FFC000"/>
                </a:solidFill>
              </a:rPr>
              <a:t>I </a:t>
            </a:r>
            <a:r>
              <a:rPr lang="fi-FI" i="1" dirty="0" err="1" smtClean="0">
                <a:solidFill>
                  <a:srgbClr val="FFC000"/>
                </a:solidFill>
              </a:rPr>
              <a:t>watched</a:t>
            </a:r>
            <a:r>
              <a:rPr lang="fi-FI" i="1" dirty="0" smtClean="0">
                <a:solidFill>
                  <a:srgbClr val="FFC000"/>
                </a:solidFill>
              </a:rPr>
              <a:t> TV </a:t>
            </a:r>
            <a:r>
              <a:rPr lang="fi-FI" i="1" dirty="0" err="1" smtClean="0">
                <a:solidFill>
                  <a:srgbClr val="FFC000"/>
                </a:solidFill>
              </a:rPr>
              <a:t>all</a:t>
            </a:r>
            <a:r>
              <a:rPr lang="fi-FI" i="1" dirty="0" smtClean="0">
                <a:solidFill>
                  <a:srgbClr val="FFC000"/>
                </a:solidFill>
              </a:rPr>
              <a:t> </a:t>
            </a:r>
            <a:r>
              <a:rPr lang="fi-FI" i="1" dirty="0" err="1" smtClean="0">
                <a:solidFill>
                  <a:srgbClr val="FFC000"/>
                </a:solidFill>
              </a:rPr>
              <a:t>evening</a:t>
            </a:r>
            <a:r>
              <a:rPr lang="fi-FI" i="1" dirty="0" smtClean="0">
                <a:solidFill>
                  <a:srgbClr val="FFC000"/>
                </a:solidFill>
              </a:rPr>
              <a:t> </a:t>
            </a:r>
            <a:r>
              <a:rPr lang="fi-FI" i="1" dirty="0" err="1" smtClean="0">
                <a:solidFill>
                  <a:srgbClr val="FFC000"/>
                </a:solidFill>
              </a:rPr>
              <a:t>yesterday</a:t>
            </a:r>
            <a:endParaRPr lang="fi-FI" i="1" dirty="0" smtClean="0">
              <a:solidFill>
                <a:srgbClr val="FFC000"/>
              </a:solidFill>
            </a:endParaRPr>
          </a:p>
          <a:p>
            <a:pPr lvl="2"/>
            <a:r>
              <a:rPr lang="fi-FI" i="1" dirty="0" smtClean="0"/>
              <a:t>Katsoin TV:tä koko illan eilen</a:t>
            </a:r>
          </a:p>
          <a:p>
            <a:pPr lvl="2"/>
            <a:endParaRPr lang="fi-FI" i="1" dirty="0" smtClean="0"/>
          </a:p>
          <a:p>
            <a:pPr lvl="1"/>
            <a:r>
              <a:rPr lang="fi-FI" i="1" dirty="0" err="1" smtClean="0">
                <a:solidFill>
                  <a:srgbClr val="FFC000"/>
                </a:solidFill>
              </a:rPr>
              <a:t>She</a:t>
            </a:r>
            <a:r>
              <a:rPr lang="fi-FI" i="1" dirty="0" smtClean="0">
                <a:solidFill>
                  <a:srgbClr val="FFC000"/>
                </a:solidFill>
              </a:rPr>
              <a:t> </a:t>
            </a:r>
            <a:r>
              <a:rPr lang="fi-FI" i="1" dirty="0" err="1" smtClean="0">
                <a:solidFill>
                  <a:srgbClr val="FFC000"/>
                </a:solidFill>
              </a:rPr>
              <a:t>went</a:t>
            </a:r>
            <a:r>
              <a:rPr lang="fi-FI" i="1" dirty="0" smtClean="0">
                <a:solidFill>
                  <a:srgbClr val="FFC000"/>
                </a:solidFill>
              </a:rPr>
              <a:t> to </a:t>
            </a:r>
            <a:r>
              <a:rPr lang="fi-FI" i="1" dirty="0" err="1" smtClean="0">
                <a:solidFill>
                  <a:srgbClr val="FFC000"/>
                </a:solidFill>
              </a:rPr>
              <a:t>see</a:t>
            </a:r>
            <a:r>
              <a:rPr lang="fi-FI" i="1" dirty="0" smtClean="0">
                <a:solidFill>
                  <a:srgbClr val="FFC000"/>
                </a:solidFill>
              </a:rPr>
              <a:t> </a:t>
            </a:r>
            <a:r>
              <a:rPr lang="fi-FI" i="1" dirty="0" err="1" smtClean="0">
                <a:solidFill>
                  <a:srgbClr val="FFC000"/>
                </a:solidFill>
              </a:rPr>
              <a:t>her</a:t>
            </a:r>
            <a:r>
              <a:rPr lang="fi-FI" i="1" dirty="0" smtClean="0">
                <a:solidFill>
                  <a:srgbClr val="FFC000"/>
                </a:solidFill>
              </a:rPr>
              <a:t> </a:t>
            </a:r>
            <a:r>
              <a:rPr lang="fi-FI" i="1" dirty="0" err="1" smtClean="0">
                <a:solidFill>
                  <a:srgbClr val="FFC000"/>
                </a:solidFill>
              </a:rPr>
              <a:t>friend</a:t>
            </a:r>
            <a:r>
              <a:rPr lang="fi-FI" i="1" dirty="0" smtClean="0">
                <a:solidFill>
                  <a:srgbClr val="FFC000"/>
                </a:solidFill>
              </a:rPr>
              <a:t> </a:t>
            </a:r>
          </a:p>
          <a:p>
            <a:pPr lvl="2"/>
            <a:r>
              <a:rPr lang="fi-FI" i="1" dirty="0" smtClean="0"/>
              <a:t>Hän meni tapaamaan ystäväänsä</a:t>
            </a:r>
            <a:endParaRPr lang="fi-FI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cutestpaw.com/wp-content/uploads/2011/11/Cute-Squirre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20888"/>
            <a:ext cx="5082546" cy="3312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IMPERFEKTIN MUIODOSTUS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>
                <a:solidFill>
                  <a:srgbClr val="FFC000"/>
                </a:solidFill>
              </a:rPr>
              <a:t>SÄÄNNÖLLISET VERBIT</a:t>
            </a:r>
          </a:p>
          <a:p>
            <a:pPr lvl="1"/>
            <a:r>
              <a:rPr lang="fi-FI" dirty="0" smtClean="0"/>
              <a:t>Verbin perusmuotoon lisätään </a:t>
            </a:r>
            <a:r>
              <a:rPr lang="fi-FI" dirty="0" err="1" smtClean="0"/>
              <a:t>ed-pääte</a:t>
            </a:r>
            <a:endParaRPr lang="fi-FI" dirty="0" smtClean="0"/>
          </a:p>
          <a:p>
            <a:pPr lvl="2"/>
            <a:r>
              <a:rPr lang="fi-FI" dirty="0" smtClean="0"/>
              <a:t>Esim. </a:t>
            </a:r>
            <a:r>
              <a:rPr lang="fi-FI" i="1" dirty="0" err="1" smtClean="0"/>
              <a:t>danced</a:t>
            </a:r>
            <a:r>
              <a:rPr lang="fi-FI" i="1" dirty="0" smtClean="0"/>
              <a:t>, </a:t>
            </a:r>
            <a:r>
              <a:rPr lang="fi-FI" i="1" dirty="0" err="1" smtClean="0"/>
              <a:t>walked</a:t>
            </a:r>
            <a:r>
              <a:rPr lang="fi-FI" i="1" dirty="0" smtClean="0"/>
              <a:t>, </a:t>
            </a:r>
            <a:r>
              <a:rPr lang="fi-FI" i="1" dirty="0" err="1" smtClean="0"/>
              <a:t>smiled</a:t>
            </a:r>
            <a:r>
              <a:rPr lang="fi-FI" i="1" dirty="0" smtClean="0"/>
              <a:t>, </a:t>
            </a:r>
            <a:r>
              <a:rPr lang="fi-FI" i="1" dirty="0" err="1" smtClean="0"/>
              <a:t>realized</a:t>
            </a:r>
            <a:r>
              <a:rPr lang="fi-FI" i="1" dirty="0" smtClean="0"/>
              <a:t>, </a:t>
            </a:r>
            <a:r>
              <a:rPr lang="fi-FI" i="1" dirty="0" err="1" smtClean="0"/>
              <a:t>wanted</a:t>
            </a:r>
            <a:r>
              <a:rPr lang="fi-FI" i="1" dirty="0" smtClean="0"/>
              <a:t>, </a:t>
            </a:r>
            <a:r>
              <a:rPr lang="fi-FI" i="1" dirty="0" err="1" smtClean="0"/>
              <a:t>played</a:t>
            </a:r>
            <a:endParaRPr lang="fi-FI" i="1" dirty="0" smtClean="0"/>
          </a:p>
          <a:p>
            <a:pPr lvl="1">
              <a:buNone/>
            </a:pPr>
            <a:endParaRPr lang="fi-FI" i="1" dirty="0" smtClean="0"/>
          </a:p>
          <a:p>
            <a:pPr lvl="1">
              <a:buNone/>
            </a:pPr>
            <a:endParaRPr lang="fi-FI" i="1" dirty="0" smtClean="0"/>
          </a:p>
          <a:p>
            <a:r>
              <a:rPr lang="fi-FI" b="1" dirty="0" smtClean="0">
                <a:solidFill>
                  <a:srgbClr val="FFC000"/>
                </a:solidFill>
              </a:rPr>
              <a:t>EPÄSÄÄNNÖLLISET VERBIT</a:t>
            </a:r>
          </a:p>
          <a:p>
            <a:pPr lvl="1"/>
            <a:r>
              <a:rPr lang="fi-FI" dirty="0" smtClean="0"/>
              <a:t>Opeteltava imperfekti ulkoa, esim.</a:t>
            </a:r>
          </a:p>
          <a:p>
            <a:pPr lvl="1"/>
            <a:r>
              <a:rPr lang="fi-FI" dirty="0" smtClean="0"/>
              <a:t> (erilainen </a:t>
            </a:r>
            <a:r>
              <a:rPr lang="fi-FI" dirty="0" err="1" smtClean="0"/>
              <a:t>imp</a:t>
            </a:r>
            <a:r>
              <a:rPr lang="fi-FI" dirty="0" smtClean="0"/>
              <a:t>.) </a:t>
            </a:r>
            <a:r>
              <a:rPr lang="fi-FI" dirty="0" err="1" smtClean="0"/>
              <a:t>buy-bought</a:t>
            </a:r>
            <a:r>
              <a:rPr lang="fi-FI" dirty="0" smtClean="0"/>
              <a:t>, </a:t>
            </a:r>
            <a:r>
              <a:rPr lang="fi-FI" dirty="0" err="1" smtClean="0"/>
              <a:t>begin-began</a:t>
            </a:r>
            <a:endParaRPr lang="fi-FI" dirty="0" smtClean="0"/>
          </a:p>
          <a:p>
            <a:pPr lvl="1"/>
            <a:r>
              <a:rPr lang="fi-FI" dirty="0" smtClean="0"/>
              <a:t> (samanlainen </a:t>
            </a:r>
            <a:r>
              <a:rPr lang="fi-FI" dirty="0" err="1" smtClean="0"/>
              <a:t>imp</a:t>
            </a:r>
            <a:r>
              <a:rPr lang="fi-FI" dirty="0" smtClean="0"/>
              <a:t>.) </a:t>
            </a:r>
            <a:r>
              <a:rPr lang="fi-FI" dirty="0" err="1" smtClean="0"/>
              <a:t>cost-cost</a:t>
            </a:r>
            <a:r>
              <a:rPr lang="fi-FI" dirty="0" smtClean="0"/>
              <a:t>, </a:t>
            </a:r>
            <a:r>
              <a:rPr lang="fi-FI" dirty="0" err="1" smtClean="0"/>
              <a:t>hit-hit</a:t>
            </a:r>
            <a:endParaRPr lang="fi-FI" dirty="0" smtClean="0"/>
          </a:p>
          <a:p>
            <a:pPr lvl="1"/>
            <a:endParaRPr lang="fi-FI" dirty="0" smtClean="0"/>
          </a:p>
          <a:p>
            <a:pPr lvl="2"/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Oikeinkirjoitus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Infinitiivin (perusmuodon) loppu -e katoaa –</a:t>
            </a:r>
            <a:r>
              <a:rPr lang="fi-FI" dirty="0" err="1" smtClean="0"/>
              <a:t>ed</a:t>
            </a:r>
            <a:r>
              <a:rPr lang="fi-FI" dirty="0" smtClean="0"/>
              <a:t> –päätteen edellä</a:t>
            </a:r>
          </a:p>
          <a:p>
            <a:pPr lvl="1"/>
            <a:r>
              <a:rPr lang="fi-FI" dirty="0" err="1" smtClean="0"/>
              <a:t>hop</a:t>
            </a:r>
            <a:r>
              <a:rPr lang="fi-FI" dirty="0" err="1" smtClean="0">
                <a:solidFill>
                  <a:srgbClr val="FFC000"/>
                </a:solidFill>
              </a:rPr>
              <a:t>e</a:t>
            </a:r>
            <a:r>
              <a:rPr lang="fi-FI" dirty="0" err="1" smtClean="0"/>
              <a:t>-hop</a:t>
            </a:r>
            <a:r>
              <a:rPr lang="fi-FI" dirty="0" err="1" smtClean="0">
                <a:solidFill>
                  <a:srgbClr val="FFC000"/>
                </a:solidFill>
              </a:rPr>
              <a:t>ed</a:t>
            </a:r>
            <a:endParaRPr lang="fi-FI" dirty="0" smtClean="0">
              <a:solidFill>
                <a:srgbClr val="FFC000"/>
              </a:solidFill>
            </a:endParaRPr>
          </a:p>
          <a:p>
            <a:pPr lvl="1"/>
            <a:r>
              <a:rPr lang="fi-FI" dirty="0" err="1" smtClean="0"/>
              <a:t>lov</a:t>
            </a:r>
            <a:r>
              <a:rPr lang="fi-FI" dirty="0" err="1" smtClean="0">
                <a:solidFill>
                  <a:srgbClr val="FFC000"/>
                </a:solidFill>
              </a:rPr>
              <a:t>e</a:t>
            </a:r>
            <a:r>
              <a:rPr lang="fi-FI" dirty="0" err="1" smtClean="0"/>
              <a:t>-lov</a:t>
            </a:r>
            <a:r>
              <a:rPr lang="fi-FI" dirty="0" err="1" smtClean="0">
                <a:solidFill>
                  <a:srgbClr val="FFC000"/>
                </a:solidFill>
              </a:rPr>
              <a:t>ed</a:t>
            </a:r>
            <a:endParaRPr lang="fi-FI" dirty="0" smtClean="0">
              <a:solidFill>
                <a:srgbClr val="FFC000"/>
              </a:solidFill>
            </a:endParaRPr>
          </a:p>
          <a:p>
            <a:pPr lvl="1"/>
            <a:endParaRPr lang="fi-FI" dirty="0" smtClean="0"/>
          </a:p>
          <a:p>
            <a:r>
              <a:rPr lang="fi-FI" dirty="0" smtClean="0"/>
              <a:t>Konsonantin jälkeinen –y muuttuu i:ksi</a:t>
            </a:r>
          </a:p>
          <a:p>
            <a:pPr lvl="1"/>
            <a:r>
              <a:rPr lang="fi-FI" dirty="0" err="1" smtClean="0"/>
              <a:t>stu</a:t>
            </a:r>
            <a:r>
              <a:rPr lang="fi-FI" dirty="0" err="1" smtClean="0">
                <a:solidFill>
                  <a:srgbClr val="FFC000"/>
                </a:solidFill>
              </a:rPr>
              <a:t>dy</a:t>
            </a:r>
            <a:r>
              <a:rPr lang="fi-FI" dirty="0" err="1" smtClean="0"/>
              <a:t>-</a:t>
            </a:r>
            <a:r>
              <a:rPr lang="fi-FI" dirty="0" smtClean="0"/>
              <a:t> </a:t>
            </a:r>
            <a:r>
              <a:rPr lang="fi-FI" dirty="0" err="1" smtClean="0"/>
              <a:t>stud</a:t>
            </a:r>
            <a:r>
              <a:rPr lang="fi-FI" dirty="0" err="1" smtClean="0">
                <a:solidFill>
                  <a:srgbClr val="FFC000"/>
                </a:solidFill>
              </a:rPr>
              <a:t>ied</a:t>
            </a:r>
            <a:endParaRPr lang="fi-FI" dirty="0" smtClean="0">
              <a:solidFill>
                <a:srgbClr val="FFC000"/>
              </a:solidFill>
            </a:endParaRPr>
          </a:p>
          <a:p>
            <a:pPr lvl="1"/>
            <a:endParaRPr lang="fi-FI" dirty="0" smtClean="0"/>
          </a:p>
          <a:p>
            <a:r>
              <a:rPr lang="fi-FI" dirty="0" smtClean="0"/>
              <a:t>Lyhyiden verbien konsonantti kahdentuu</a:t>
            </a:r>
          </a:p>
          <a:p>
            <a:pPr lvl="1"/>
            <a:r>
              <a:rPr lang="fi-FI" dirty="0" smtClean="0"/>
              <a:t>sto</a:t>
            </a:r>
            <a:r>
              <a:rPr lang="fi-FI" dirty="0" smtClean="0">
                <a:solidFill>
                  <a:srgbClr val="FFC000"/>
                </a:solidFill>
              </a:rPr>
              <a:t>p</a:t>
            </a:r>
            <a:r>
              <a:rPr lang="fi-FI" dirty="0" smtClean="0"/>
              <a:t> –</a:t>
            </a:r>
            <a:r>
              <a:rPr lang="fi-FI" dirty="0" err="1" smtClean="0"/>
              <a:t>sto</a:t>
            </a:r>
            <a:r>
              <a:rPr lang="fi-FI" dirty="0" err="1" smtClean="0">
                <a:solidFill>
                  <a:srgbClr val="FFC000"/>
                </a:solidFill>
              </a:rPr>
              <a:t>pp</a:t>
            </a:r>
            <a:r>
              <a:rPr lang="fi-FI" dirty="0" err="1" smtClean="0"/>
              <a:t>ed</a:t>
            </a:r>
            <a:endParaRPr lang="fi-FI" dirty="0" smtClean="0"/>
          </a:p>
          <a:p>
            <a:pPr lvl="1"/>
            <a:r>
              <a:rPr lang="fi-FI" dirty="0" err="1" smtClean="0"/>
              <a:t>dro</a:t>
            </a:r>
            <a:r>
              <a:rPr lang="fi-FI" dirty="0" err="1" smtClean="0">
                <a:solidFill>
                  <a:srgbClr val="FFC000"/>
                </a:solidFill>
              </a:rPr>
              <a:t>p</a:t>
            </a:r>
            <a:r>
              <a:rPr lang="fi-FI" dirty="0" err="1" smtClean="0"/>
              <a:t>-dro</a:t>
            </a:r>
            <a:r>
              <a:rPr lang="fi-FI" dirty="0" err="1" smtClean="0">
                <a:solidFill>
                  <a:srgbClr val="FFC000"/>
                </a:solidFill>
              </a:rPr>
              <a:t>pp</a:t>
            </a:r>
            <a:r>
              <a:rPr lang="fi-FI" dirty="0" err="1" smtClean="0"/>
              <a:t>ed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Myönteinen:</a:t>
            </a:r>
          </a:p>
          <a:p>
            <a:pPr lvl="2"/>
            <a:r>
              <a:rPr lang="fi-FI" i="1" dirty="0" err="1" smtClean="0"/>
              <a:t>We</a:t>
            </a:r>
            <a:r>
              <a:rPr lang="fi-FI" i="1" dirty="0" smtClean="0"/>
              <a:t> </a:t>
            </a:r>
            <a:r>
              <a:rPr lang="fi-FI" i="1" dirty="0" err="1" smtClean="0"/>
              <a:t>worked</a:t>
            </a:r>
            <a:r>
              <a:rPr lang="fi-FI" i="1" dirty="0" smtClean="0"/>
              <a:t> 10 </a:t>
            </a:r>
            <a:r>
              <a:rPr lang="fi-FI" i="1" dirty="0" err="1" smtClean="0"/>
              <a:t>hours</a:t>
            </a:r>
            <a:r>
              <a:rPr lang="fi-FI" i="1" dirty="0" smtClean="0"/>
              <a:t> </a:t>
            </a:r>
            <a:r>
              <a:rPr lang="fi-FI" i="1" dirty="0" err="1" smtClean="0"/>
              <a:t>yesterday</a:t>
            </a:r>
            <a:endParaRPr lang="fi-FI" i="1" dirty="0" smtClean="0"/>
          </a:p>
          <a:p>
            <a:pPr lvl="3"/>
            <a:r>
              <a:rPr lang="fi-FI" i="1" dirty="0" smtClean="0"/>
              <a:t>Työskentelimme eilen 10 tuntia.</a:t>
            </a:r>
          </a:p>
          <a:p>
            <a:pPr lvl="3"/>
            <a:endParaRPr lang="fi-FI" i="1" dirty="0" smtClean="0"/>
          </a:p>
          <a:p>
            <a:pPr lvl="3">
              <a:buNone/>
            </a:pPr>
            <a:r>
              <a:rPr lang="fi-FI" dirty="0" smtClean="0">
                <a:solidFill>
                  <a:srgbClr val="FFC000"/>
                </a:solidFill>
                <a:sym typeface="Wingdings" pitchFamily="2" charset="2"/>
              </a:rPr>
              <a:t> Subjekti + verbi imperfektissä</a:t>
            </a:r>
            <a:endParaRPr lang="fi-FI" dirty="0" smtClean="0">
              <a:solidFill>
                <a:srgbClr val="FFC000"/>
              </a:solidFill>
            </a:endParaRPr>
          </a:p>
          <a:p>
            <a:pPr lvl="3"/>
            <a:endParaRPr lang="fi-FI" i="1" dirty="0" smtClean="0"/>
          </a:p>
          <a:p>
            <a:r>
              <a:rPr lang="fi-FI" dirty="0" smtClean="0"/>
              <a:t>Kielteinen:</a:t>
            </a:r>
          </a:p>
          <a:p>
            <a:pPr lvl="1"/>
            <a:r>
              <a:rPr lang="fi-FI" i="1" dirty="0" err="1" smtClean="0"/>
              <a:t>We</a:t>
            </a:r>
            <a:r>
              <a:rPr lang="fi-FI" i="1" dirty="0" smtClean="0"/>
              <a:t> </a:t>
            </a:r>
            <a:r>
              <a:rPr lang="fi-FI" i="1" dirty="0" err="1" smtClean="0"/>
              <a:t>did</a:t>
            </a:r>
            <a:r>
              <a:rPr lang="fi-FI" i="1" dirty="0" smtClean="0"/>
              <a:t> </a:t>
            </a:r>
            <a:r>
              <a:rPr lang="fi-FI" i="1" dirty="0" err="1" smtClean="0"/>
              <a:t>not</a:t>
            </a:r>
            <a:r>
              <a:rPr lang="fi-FI" i="1" dirty="0" smtClean="0"/>
              <a:t> / </a:t>
            </a:r>
            <a:r>
              <a:rPr lang="fi-FI" i="1" dirty="0" err="1" smtClean="0"/>
              <a:t>didn’t</a:t>
            </a:r>
            <a:r>
              <a:rPr lang="fi-FI" i="1" dirty="0" smtClean="0"/>
              <a:t> </a:t>
            </a:r>
            <a:r>
              <a:rPr lang="fi-FI" i="1" dirty="0" err="1" smtClean="0"/>
              <a:t>work</a:t>
            </a:r>
            <a:r>
              <a:rPr lang="fi-FI" i="1" dirty="0" smtClean="0"/>
              <a:t> </a:t>
            </a:r>
            <a:r>
              <a:rPr lang="fi-FI" i="1" dirty="0" err="1" smtClean="0"/>
              <a:t>late</a:t>
            </a:r>
            <a:r>
              <a:rPr lang="fi-FI" i="1" dirty="0" smtClean="0"/>
              <a:t> </a:t>
            </a:r>
            <a:r>
              <a:rPr lang="fi-FI" i="1" dirty="0" err="1" smtClean="0"/>
              <a:t>last</a:t>
            </a:r>
            <a:r>
              <a:rPr lang="fi-FI" i="1" dirty="0" smtClean="0"/>
              <a:t> </a:t>
            </a:r>
            <a:r>
              <a:rPr lang="fi-FI" i="1" dirty="0" err="1" smtClean="0"/>
              <a:t>week</a:t>
            </a:r>
            <a:endParaRPr lang="fi-FI" i="1" dirty="0" smtClean="0"/>
          </a:p>
          <a:p>
            <a:pPr lvl="3"/>
            <a:r>
              <a:rPr lang="fi-FI" i="1" dirty="0" smtClean="0"/>
              <a:t>Me emme työskennelleet myöhään viime viikolla</a:t>
            </a:r>
          </a:p>
          <a:p>
            <a:pPr lvl="3">
              <a:buNone/>
            </a:pPr>
            <a:endParaRPr lang="fi-FI" dirty="0" smtClean="0">
              <a:sym typeface="Wingdings" pitchFamily="2" charset="2"/>
            </a:endParaRPr>
          </a:p>
          <a:p>
            <a:pPr lvl="3">
              <a:buNone/>
            </a:pPr>
            <a:r>
              <a:rPr lang="fi-FI" dirty="0" smtClean="0">
                <a:solidFill>
                  <a:srgbClr val="FFC000"/>
                </a:solidFill>
                <a:sym typeface="Wingdings" pitchFamily="2" charset="2"/>
              </a:rPr>
              <a:t> Subjekti + </a:t>
            </a:r>
            <a:r>
              <a:rPr lang="fi-FI" dirty="0" err="1" smtClean="0">
                <a:solidFill>
                  <a:srgbClr val="FFC000"/>
                </a:solidFill>
                <a:sym typeface="Wingdings" pitchFamily="2" charset="2"/>
              </a:rPr>
              <a:t>did</a:t>
            </a:r>
            <a:r>
              <a:rPr lang="fi-FI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fi-FI" dirty="0" err="1" smtClean="0">
                <a:solidFill>
                  <a:srgbClr val="FFC000"/>
                </a:solidFill>
                <a:sym typeface="Wingdings" pitchFamily="2" charset="2"/>
              </a:rPr>
              <a:t>not</a:t>
            </a:r>
            <a:r>
              <a:rPr lang="fi-FI" dirty="0" smtClean="0">
                <a:solidFill>
                  <a:srgbClr val="FFC000"/>
                </a:solidFill>
                <a:sym typeface="Wingdings" pitchFamily="2" charset="2"/>
              </a:rPr>
              <a:t> / </a:t>
            </a:r>
            <a:r>
              <a:rPr lang="fi-FI" dirty="0" err="1" smtClean="0">
                <a:solidFill>
                  <a:srgbClr val="FFC000"/>
                </a:solidFill>
                <a:sym typeface="Wingdings" pitchFamily="2" charset="2"/>
              </a:rPr>
              <a:t>didn’t</a:t>
            </a:r>
            <a:r>
              <a:rPr lang="fi-FI" dirty="0" smtClean="0">
                <a:solidFill>
                  <a:srgbClr val="FFC000"/>
                </a:solidFill>
                <a:sym typeface="Wingdings" pitchFamily="2" charset="2"/>
              </a:rPr>
              <a:t> + pääverbin perusmuoto</a:t>
            </a:r>
            <a:endParaRPr lang="fi-FI" dirty="0" smtClean="0">
              <a:solidFill>
                <a:srgbClr val="FFC000"/>
              </a:solidFill>
            </a:endParaRPr>
          </a:p>
        </p:txBody>
      </p:sp>
      <p:pic>
        <p:nvPicPr>
          <p:cNvPr id="30722" name="Picture 2" descr="http://www.acuteaday.com/blog/wp-content/uploads/2011/03/baby-squireel-ea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4957">
            <a:off x="5652120" y="1844824"/>
            <a:ext cx="3096344" cy="2062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Poikkeus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 lauseessa on jo jokin kieltosana</a:t>
            </a:r>
          </a:p>
          <a:p>
            <a:pPr>
              <a:buNone/>
            </a:pPr>
            <a:r>
              <a:rPr lang="fi-FI" dirty="0" smtClean="0"/>
              <a:t>	(esim. </a:t>
            </a:r>
            <a:r>
              <a:rPr lang="fi-FI" dirty="0" err="1" smtClean="0"/>
              <a:t>never</a:t>
            </a:r>
            <a:r>
              <a:rPr lang="fi-FI" dirty="0" smtClean="0"/>
              <a:t>,  no, </a:t>
            </a:r>
            <a:r>
              <a:rPr lang="fi-FI" dirty="0" err="1" smtClean="0"/>
              <a:t>nothing</a:t>
            </a:r>
            <a:r>
              <a:rPr lang="fi-FI" dirty="0" smtClean="0"/>
              <a:t>, </a:t>
            </a:r>
            <a:r>
              <a:rPr lang="fi-FI" dirty="0" err="1" smtClean="0"/>
              <a:t>nobody</a:t>
            </a:r>
            <a:r>
              <a:rPr lang="fi-FI" dirty="0" smtClean="0"/>
              <a:t>, no </a:t>
            </a:r>
            <a:r>
              <a:rPr lang="fi-FI" dirty="0" err="1" smtClean="0"/>
              <a:t>one</a:t>
            </a:r>
            <a:r>
              <a:rPr lang="fi-FI" dirty="0" smtClean="0"/>
              <a:t>), </a:t>
            </a:r>
            <a:r>
              <a:rPr lang="fi-FI" dirty="0" err="1" smtClean="0"/>
              <a:t>didn’t-sanaa</a:t>
            </a:r>
            <a:r>
              <a:rPr lang="fi-FI" dirty="0" smtClean="0"/>
              <a:t> ei käytetä</a:t>
            </a:r>
          </a:p>
          <a:p>
            <a:endParaRPr lang="fi-FI" dirty="0" smtClean="0"/>
          </a:p>
          <a:p>
            <a:r>
              <a:rPr lang="fi-FI" dirty="0" smtClean="0"/>
              <a:t>Esim. </a:t>
            </a:r>
          </a:p>
          <a:p>
            <a:pPr lvl="1"/>
            <a:r>
              <a:rPr lang="fi-FI" dirty="0" smtClean="0"/>
              <a:t>I </a:t>
            </a:r>
            <a:r>
              <a:rPr lang="fi-FI" dirty="0" err="1" smtClean="0"/>
              <a:t>saw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C000"/>
                </a:solidFill>
              </a:rPr>
              <a:t>nobody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(=I </a:t>
            </a:r>
            <a:r>
              <a:rPr lang="fi-FI" dirty="0" err="1" smtClean="0"/>
              <a:t>did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anybody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Alice </a:t>
            </a:r>
            <a:r>
              <a:rPr lang="fi-FI" dirty="0" err="1" smtClean="0"/>
              <a:t>knew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C000"/>
                </a:solidFill>
              </a:rPr>
              <a:t>nothing</a:t>
            </a:r>
            <a:r>
              <a:rPr lang="fi-FI" dirty="0" smtClean="0"/>
              <a:t> (= Alice </a:t>
            </a:r>
            <a:r>
              <a:rPr lang="fi-FI" dirty="0" err="1" smtClean="0"/>
              <a:t>didn’t</a:t>
            </a:r>
            <a:r>
              <a:rPr lang="fi-FI" dirty="0" smtClean="0"/>
              <a:t> </a:t>
            </a:r>
            <a:r>
              <a:rPr lang="fi-FI" dirty="0" err="1" smtClean="0"/>
              <a:t>know</a:t>
            </a:r>
            <a:r>
              <a:rPr lang="fi-FI" dirty="0" smtClean="0"/>
              <a:t> </a:t>
            </a:r>
            <a:r>
              <a:rPr lang="fi-FI" dirty="0" err="1" smtClean="0"/>
              <a:t>anything</a:t>
            </a:r>
            <a:r>
              <a:rPr lang="fi-FI" dirty="0" smtClean="0"/>
              <a:t>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Poikkeus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Did-apuverbiä</a:t>
            </a:r>
            <a:r>
              <a:rPr lang="fi-FI" dirty="0" smtClean="0"/>
              <a:t> ei käytetä kysymyslauseessa, jos lauseen kysymyssana on subjektina</a:t>
            </a:r>
          </a:p>
          <a:p>
            <a:endParaRPr lang="fi-FI" dirty="0" smtClean="0"/>
          </a:p>
          <a:p>
            <a:pPr lvl="1"/>
            <a:r>
              <a:rPr lang="fi-FI" dirty="0" smtClean="0"/>
              <a:t>Esim. </a:t>
            </a:r>
          </a:p>
          <a:p>
            <a:pPr lvl="2"/>
            <a:r>
              <a:rPr lang="fi-FI" i="1" dirty="0" err="1" smtClean="0"/>
              <a:t>What</a:t>
            </a:r>
            <a:r>
              <a:rPr lang="fi-FI" i="1" dirty="0" smtClean="0"/>
              <a:t> </a:t>
            </a:r>
            <a:r>
              <a:rPr lang="fi-FI" i="1" dirty="0" err="1" smtClean="0"/>
              <a:t>happened</a:t>
            </a:r>
            <a:r>
              <a:rPr lang="fi-FI" i="1" dirty="0" smtClean="0"/>
              <a:t>?		= Mitä tapahtui?</a:t>
            </a:r>
          </a:p>
          <a:p>
            <a:pPr lvl="2"/>
            <a:r>
              <a:rPr lang="fi-FI" i="1" dirty="0" err="1" smtClean="0"/>
              <a:t>Who</a:t>
            </a:r>
            <a:r>
              <a:rPr lang="fi-FI" i="1" dirty="0" smtClean="0"/>
              <a:t> </a:t>
            </a:r>
            <a:r>
              <a:rPr lang="fi-FI" i="1" dirty="0" err="1" smtClean="0"/>
              <a:t>called</a:t>
            </a:r>
            <a:r>
              <a:rPr lang="fi-FI" i="1" dirty="0" smtClean="0"/>
              <a:t> </a:t>
            </a:r>
            <a:r>
              <a:rPr lang="fi-FI" i="1" dirty="0" err="1" smtClean="0"/>
              <a:t>you</a:t>
            </a:r>
            <a:r>
              <a:rPr lang="fi-FI" i="1" dirty="0" smtClean="0"/>
              <a:t>?		= Kuka soitti sinulle?</a:t>
            </a:r>
          </a:p>
          <a:p>
            <a:pPr lvl="2"/>
            <a:endParaRPr lang="fi-FI" i="1" dirty="0" smtClean="0"/>
          </a:p>
          <a:p>
            <a:pPr lvl="1"/>
            <a:r>
              <a:rPr lang="fi-FI" dirty="0" smtClean="0"/>
              <a:t>Mutta:</a:t>
            </a:r>
          </a:p>
          <a:p>
            <a:pPr lvl="2"/>
            <a:r>
              <a:rPr lang="fi-FI" i="1" dirty="0" err="1" smtClean="0"/>
              <a:t>Who</a:t>
            </a:r>
            <a:r>
              <a:rPr lang="fi-FI" i="1" dirty="0" smtClean="0"/>
              <a:t> </a:t>
            </a:r>
            <a:r>
              <a:rPr lang="fi-FI" i="1" dirty="0" err="1" smtClean="0"/>
              <a:t>did</a:t>
            </a:r>
            <a:r>
              <a:rPr lang="fi-FI" i="1" dirty="0" smtClean="0"/>
              <a:t> </a:t>
            </a:r>
            <a:r>
              <a:rPr lang="fi-FI" i="1" dirty="0" err="1" smtClean="0"/>
              <a:t>you</a:t>
            </a:r>
            <a:r>
              <a:rPr lang="fi-FI" i="1" dirty="0" smtClean="0"/>
              <a:t> </a:t>
            </a:r>
            <a:r>
              <a:rPr lang="fi-FI" i="1" dirty="0" err="1" smtClean="0"/>
              <a:t>call</a:t>
            </a:r>
            <a:r>
              <a:rPr lang="fi-FI" i="1" dirty="0" smtClean="0"/>
              <a:t>?		= Kenelle sinä soitit?</a:t>
            </a:r>
            <a:endParaRPr lang="fi-FI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BE-verbin</a:t>
            </a:r>
            <a:r>
              <a:rPr lang="fi-FI" dirty="0" smtClean="0"/>
              <a:t> MYÖNTEINEN taivutus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600" u="sng" dirty="0" smtClean="0"/>
              <a:t>YKSIKKÖ</a:t>
            </a:r>
          </a:p>
          <a:p>
            <a:r>
              <a:rPr lang="fi-FI" sz="2600" dirty="0" smtClean="0"/>
              <a:t>I </a:t>
            </a:r>
            <a:r>
              <a:rPr lang="fi-FI" sz="2600" dirty="0" err="1" smtClean="0">
                <a:solidFill>
                  <a:srgbClr val="FFC000"/>
                </a:solidFill>
              </a:rPr>
              <a:t>was</a:t>
            </a:r>
            <a:r>
              <a:rPr lang="fi-FI" sz="2600" dirty="0" smtClean="0"/>
              <a:t>				</a:t>
            </a:r>
            <a:r>
              <a:rPr lang="fi-FI" sz="2600" i="1" dirty="0" smtClean="0"/>
              <a:t>minä olin</a:t>
            </a:r>
            <a:endParaRPr lang="fi-FI" sz="2600" dirty="0" smtClean="0"/>
          </a:p>
          <a:p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0070C0"/>
                </a:solidFill>
              </a:rPr>
              <a:t>were</a:t>
            </a:r>
            <a:r>
              <a:rPr lang="fi-FI" sz="2600" dirty="0" smtClean="0"/>
              <a:t>			</a:t>
            </a:r>
            <a:r>
              <a:rPr lang="fi-FI" sz="2600" i="1" dirty="0" smtClean="0"/>
              <a:t>sinä olit</a:t>
            </a:r>
            <a:endParaRPr lang="fi-FI" sz="2600" dirty="0" smtClean="0"/>
          </a:p>
          <a:p>
            <a:r>
              <a:rPr lang="fi-FI" sz="2600" dirty="0" smtClean="0"/>
              <a:t>He / </a:t>
            </a:r>
            <a:r>
              <a:rPr lang="fi-FI" sz="2600" dirty="0" err="1" smtClean="0"/>
              <a:t>She</a:t>
            </a:r>
            <a:r>
              <a:rPr lang="fi-FI" sz="2600" dirty="0" smtClean="0"/>
              <a:t> / </a:t>
            </a:r>
            <a:r>
              <a:rPr lang="fi-FI" sz="2600" dirty="0" err="1" smtClean="0"/>
              <a:t>It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was</a:t>
            </a:r>
            <a:r>
              <a:rPr lang="fi-FI" sz="2600" dirty="0" smtClean="0"/>
              <a:t>		</a:t>
            </a:r>
            <a:r>
              <a:rPr lang="fi-FI" sz="2600" i="1" dirty="0" smtClean="0"/>
              <a:t>hän oli</a:t>
            </a:r>
            <a:endParaRPr lang="fi-FI" sz="2600" dirty="0" smtClean="0"/>
          </a:p>
          <a:p>
            <a:pPr>
              <a:buNone/>
            </a:pPr>
            <a:endParaRPr lang="fi-FI" sz="2600" dirty="0" smtClean="0"/>
          </a:p>
          <a:p>
            <a:pPr>
              <a:buNone/>
            </a:pPr>
            <a:r>
              <a:rPr lang="fi-FI" sz="2600" u="sng" dirty="0" smtClean="0"/>
              <a:t>MONIKKO</a:t>
            </a:r>
          </a:p>
          <a:p>
            <a:r>
              <a:rPr lang="fi-FI" sz="2600" dirty="0" err="1" smtClean="0"/>
              <a:t>We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0070C0"/>
                </a:solidFill>
              </a:rPr>
              <a:t>were</a:t>
            </a:r>
            <a:r>
              <a:rPr lang="fi-FI" sz="2600" dirty="0" smtClean="0"/>
              <a:t>			</a:t>
            </a:r>
            <a:r>
              <a:rPr lang="fi-FI" sz="2600" i="1" dirty="0" smtClean="0"/>
              <a:t>me olimme</a:t>
            </a:r>
            <a:endParaRPr lang="fi-FI" sz="2600" dirty="0" smtClean="0"/>
          </a:p>
          <a:p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0070C0"/>
                </a:solidFill>
              </a:rPr>
              <a:t>were</a:t>
            </a:r>
            <a:r>
              <a:rPr lang="fi-FI" sz="2600" dirty="0" smtClean="0"/>
              <a:t>			</a:t>
            </a:r>
            <a:r>
              <a:rPr lang="fi-FI" sz="2600" i="1" dirty="0" smtClean="0"/>
              <a:t>te olitte</a:t>
            </a:r>
            <a:endParaRPr lang="fi-FI" sz="2600" dirty="0" smtClean="0"/>
          </a:p>
          <a:p>
            <a:r>
              <a:rPr lang="fi-FI" sz="2600" dirty="0" err="1" smtClean="0"/>
              <a:t>They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0070C0"/>
                </a:solidFill>
              </a:rPr>
              <a:t>were</a:t>
            </a:r>
            <a:r>
              <a:rPr lang="fi-FI" sz="2600" dirty="0" smtClean="0"/>
              <a:t>			</a:t>
            </a:r>
            <a:r>
              <a:rPr lang="fi-FI" sz="2600" i="1" dirty="0" smtClean="0"/>
              <a:t>he olivat</a:t>
            </a:r>
          </a:p>
          <a:p>
            <a:endParaRPr lang="fi-FI" sz="2600" i="1" dirty="0" smtClean="0"/>
          </a:p>
          <a:p>
            <a:endParaRPr lang="fi-FI" sz="2600" i="1" dirty="0" smtClean="0"/>
          </a:p>
          <a:p>
            <a:pPr>
              <a:buNone/>
            </a:pPr>
            <a:r>
              <a:rPr lang="fi-FI" sz="2600" dirty="0" smtClean="0">
                <a:sym typeface="Wingdings" pitchFamily="2" charset="2"/>
              </a:rPr>
              <a:t> </a:t>
            </a:r>
            <a:r>
              <a:rPr lang="fi-FI" sz="2600" dirty="0" err="1" smtClean="0">
                <a:sym typeface="Wingdings" pitchFamily="2" charset="2"/>
              </a:rPr>
              <a:t>was</a:t>
            </a:r>
            <a:r>
              <a:rPr lang="fi-FI" sz="2600" dirty="0" smtClean="0">
                <a:sym typeface="Wingdings" pitchFamily="2" charset="2"/>
              </a:rPr>
              <a:t> (yks. 1. ja 3. pers.) / </a:t>
            </a:r>
            <a:r>
              <a:rPr lang="fi-FI" sz="2600" dirty="0" err="1" smtClean="0">
                <a:sym typeface="Wingdings" pitchFamily="2" charset="2"/>
              </a:rPr>
              <a:t>were</a:t>
            </a:r>
            <a:r>
              <a:rPr lang="fi-FI" sz="2600" dirty="0" smtClean="0">
                <a:sym typeface="Wingdings" pitchFamily="2" charset="2"/>
              </a:rPr>
              <a:t> (muut pers.) </a:t>
            </a:r>
            <a:endParaRPr lang="fi-FI" sz="2600" dirty="0" smtClean="0"/>
          </a:p>
          <a:p>
            <a:endParaRPr lang="fi-FI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BE-verbin</a:t>
            </a:r>
            <a:r>
              <a:rPr lang="fi-FI" dirty="0" smtClean="0"/>
              <a:t> kielteinen taivutus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u="sng" dirty="0" smtClean="0"/>
              <a:t>YKSIKKÖ</a:t>
            </a:r>
          </a:p>
          <a:p>
            <a:r>
              <a:rPr lang="fi-FI" dirty="0" smtClean="0"/>
              <a:t>I </a:t>
            </a:r>
            <a:r>
              <a:rPr lang="fi-FI" dirty="0" err="1" smtClean="0">
                <a:solidFill>
                  <a:srgbClr val="FFC000"/>
                </a:solidFill>
              </a:rPr>
              <a:t>wasn’t</a:t>
            </a:r>
            <a:r>
              <a:rPr lang="fi-FI" dirty="0" smtClean="0"/>
              <a:t>				</a:t>
            </a:r>
            <a:r>
              <a:rPr lang="fi-FI" i="1" dirty="0" smtClean="0"/>
              <a:t>minä en ollut</a:t>
            </a:r>
            <a:endParaRPr lang="fi-FI" dirty="0" smtClean="0"/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0070C0"/>
                </a:solidFill>
              </a:rPr>
              <a:t>weren’t</a:t>
            </a:r>
            <a:r>
              <a:rPr lang="fi-FI" dirty="0" smtClean="0"/>
              <a:t>			</a:t>
            </a:r>
            <a:r>
              <a:rPr lang="fi-FI" i="1" dirty="0" smtClean="0"/>
              <a:t>sinä et ollut</a:t>
            </a:r>
            <a:endParaRPr lang="fi-FI" dirty="0" smtClean="0"/>
          </a:p>
          <a:p>
            <a:r>
              <a:rPr lang="fi-FI" dirty="0" smtClean="0"/>
              <a:t>He / </a:t>
            </a:r>
            <a:r>
              <a:rPr lang="fi-FI" dirty="0" err="1" smtClean="0"/>
              <a:t>She</a:t>
            </a:r>
            <a:r>
              <a:rPr lang="fi-FI" dirty="0" smtClean="0"/>
              <a:t> /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C000"/>
                </a:solidFill>
              </a:rPr>
              <a:t>wasn’t</a:t>
            </a:r>
            <a:r>
              <a:rPr lang="fi-FI" dirty="0" smtClean="0"/>
              <a:t>		</a:t>
            </a:r>
            <a:r>
              <a:rPr lang="fi-FI" i="1" dirty="0" smtClean="0"/>
              <a:t>hän ei ollut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	</a:t>
            </a:r>
          </a:p>
          <a:p>
            <a:pPr>
              <a:buNone/>
            </a:pPr>
            <a:r>
              <a:rPr lang="fi-FI" u="sng" dirty="0" smtClean="0"/>
              <a:t>MONIKKO</a:t>
            </a:r>
          </a:p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0070C0"/>
                </a:solidFill>
              </a:rPr>
              <a:t>weren’t</a:t>
            </a:r>
            <a:r>
              <a:rPr lang="fi-FI" dirty="0" smtClean="0"/>
              <a:t>			</a:t>
            </a:r>
            <a:r>
              <a:rPr lang="fi-FI" i="1" dirty="0" smtClean="0"/>
              <a:t>me emme olleet</a:t>
            </a:r>
            <a:endParaRPr lang="fi-FI" dirty="0" smtClean="0"/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0070C0"/>
                </a:solidFill>
              </a:rPr>
              <a:t>weren’t</a:t>
            </a:r>
            <a:r>
              <a:rPr lang="fi-FI" dirty="0" smtClean="0"/>
              <a:t>			</a:t>
            </a:r>
            <a:r>
              <a:rPr lang="fi-FI" i="1" dirty="0" smtClean="0"/>
              <a:t>te ette olleet</a:t>
            </a:r>
            <a:endParaRPr lang="fi-FI" dirty="0" smtClean="0"/>
          </a:p>
          <a:p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0070C0"/>
                </a:solidFill>
              </a:rPr>
              <a:t>weren’t</a:t>
            </a:r>
            <a:r>
              <a:rPr lang="fi-FI" dirty="0" smtClean="0"/>
              <a:t>			</a:t>
            </a:r>
            <a:r>
              <a:rPr lang="fi-FI" i="1" dirty="0" smtClean="0"/>
              <a:t>he eivät olleet</a:t>
            </a:r>
          </a:p>
          <a:p>
            <a:pPr>
              <a:buNone/>
            </a:pPr>
            <a:endParaRPr lang="fi-FI" dirty="0" smtClean="0">
              <a:sym typeface="Wingdings" pitchFamily="2" charset="2"/>
            </a:endParaRPr>
          </a:p>
          <a:p>
            <a:pPr>
              <a:buNone/>
            </a:pPr>
            <a:endParaRPr lang="fi-FI" dirty="0" smtClean="0">
              <a:sym typeface="Wingdings" pitchFamily="2" charset="2"/>
            </a:endParaRPr>
          </a:p>
          <a:p>
            <a:pPr>
              <a:buNone/>
            </a:pPr>
            <a:r>
              <a:rPr lang="fi-FI" dirty="0" smtClean="0">
                <a:sym typeface="Wingdings" pitchFamily="2" charset="2"/>
              </a:rPr>
              <a:t> </a:t>
            </a:r>
            <a:r>
              <a:rPr lang="fi-FI" dirty="0" err="1" smtClean="0">
                <a:sym typeface="Wingdings" pitchFamily="2" charset="2"/>
              </a:rPr>
              <a:t>was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not</a:t>
            </a:r>
            <a:r>
              <a:rPr lang="fi-FI" dirty="0" smtClean="0">
                <a:sym typeface="Wingdings" pitchFamily="2" charset="2"/>
              </a:rPr>
              <a:t> / </a:t>
            </a:r>
            <a:r>
              <a:rPr lang="fi-FI" dirty="0" err="1" smtClean="0">
                <a:sym typeface="Wingdings" pitchFamily="2" charset="2"/>
              </a:rPr>
              <a:t>wasn’t</a:t>
            </a:r>
            <a:r>
              <a:rPr lang="fi-FI" dirty="0" smtClean="0">
                <a:sym typeface="Wingdings" pitchFamily="2" charset="2"/>
              </a:rPr>
              <a:t> (yks. 1. ja 3. pers.) </a:t>
            </a:r>
          </a:p>
          <a:p>
            <a:pPr>
              <a:buNone/>
            </a:pPr>
            <a:r>
              <a:rPr lang="fi-FI" dirty="0" smtClean="0">
                <a:sym typeface="Wingdings" pitchFamily="2" charset="2"/>
              </a:rPr>
              <a:t> </a:t>
            </a:r>
            <a:r>
              <a:rPr lang="fi-FI" dirty="0" err="1" smtClean="0">
                <a:sym typeface="Wingdings" pitchFamily="2" charset="2"/>
              </a:rPr>
              <a:t>were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not</a:t>
            </a:r>
            <a:r>
              <a:rPr lang="fi-FI" dirty="0" smtClean="0">
                <a:sym typeface="Wingdings" pitchFamily="2" charset="2"/>
              </a:rPr>
              <a:t> / </a:t>
            </a:r>
            <a:r>
              <a:rPr lang="fi-FI" dirty="0" err="1" smtClean="0">
                <a:sym typeface="Wingdings" pitchFamily="2" charset="2"/>
              </a:rPr>
              <a:t>weren’t</a:t>
            </a:r>
            <a:r>
              <a:rPr lang="fi-FI" dirty="0" smtClean="0">
                <a:sym typeface="Wingdings" pitchFamily="2" charset="2"/>
              </a:rPr>
              <a:t> (muut pers.) 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BE-verbin</a:t>
            </a:r>
            <a:r>
              <a:rPr lang="fi-FI" dirty="0" smtClean="0"/>
              <a:t> kysymyslause(myönteinen)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Miten sanot?</a:t>
            </a:r>
          </a:p>
          <a:p>
            <a:pPr marL="651510" indent="-514350">
              <a:buAutoNum type="arabicPeriod"/>
            </a:pPr>
            <a:r>
              <a:rPr lang="fi-FI" dirty="0" smtClean="0"/>
              <a:t>Olinko myöhässä?</a:t>
            </a:r>
          </a:p>
          <a:p>
            <a:pPr marL="651510" indent="-514350">
              <a:buNone/>
            </a:pPr>
            <a:r>
              <a:rPr lang="fi-FI" dirty="0" smtClean="0"/>
              <a:t>	</a:t>
            </a:r>
            <a:r>
              <a:rPr lang="fi-FI" i="1" dirty="0" smtClean="0"/>
              <a:t>	</a:t>
            </a:r>
            <a:r>
              <a:rPr lang="fi-FI" i="1" dirty="0" err="1" smtClean="0">
                <a:solidFill>
                  <a:srgbClr val="FFC000"/>
                </a:solidFill>
              </a:rPr>
              <a:t>Was</a:t>
            </a:r>
            <a:r>
              <a:rPr lang="fi-FI" i="1" dirty="0" smtClean="0">
                <a:solidFill>
                  <a:srgbClr val="FFC000"/>
                </a:solidFill>
              </a:rPr>
              <a:t> I </a:t>
            </a:r>
            <a:r>
              <a:rPr lang="fi-FI" i="1" dirty="0" err="1" smtClean="0"/>
              <a:t>late</a:t>
            </a:r>
            <a:r>
              <a:rPr lang="fi-FI" i="1" dirty="0" smtClean="0"/>
              <a:t>?</a:t>
            </a:r>
          </a:p>
          <a:p>
            <a:pPr marL="651510" indent="-514350">
              <a:buNone/>
            </a:pPr>
            <a:endParaRPr lang="fi-FI" i="1" dirty="0" smtClean="0"/>
          </a:p>
          <a:p>
            <a:pPr marL="651510" indent="-514350">
              <a:buNone/>
            </a:pPr>
            <a:r>
              <a:rPr lang="fi-FI" i="1" dirty="0" smtClean="0"/>
              <a:t>2. </a:t>
            </a:r>
            <a:r>
              <a:rPr lang="fi-FI" dirty="0" smtClean="0"/>
              <a:t>Olitko myöhässä?	</a:t>
            </a:r>
          </a:p>
          <a:p>
            <a:pPr marL="651510" indent="-514350">
              <a:buNone/>
            </a:pPr>
            <a:r>
              <a:rPr lang="fi-FI" dirty="0" smtClean="0"/>
              <a:t>		</a:t>
            </a:r>
            <a:r>
              <a:rPr lang="fi-FI" i="1" dirty="0" err="1" smtClean="0">
                <a:solidFill>
                  <a:srgbClr val="0070C0"/>
                </a:solidFill>
              </a:rPr>
              <a:t>Were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you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/>
              <a:t>late</a:t>
            </a:r>
            <a:r>
              <a:rPr lang="fi-FI" i="1" dirty="0" smtClean="0"/>
              <a:t>?</a:t>
            </a:r>
          </a:p>
          <a:p>
            <a:pPr marL="651510" indent="-514350">
              <a:buNone/>
            </a:pPr>
            <a:endParaRPr lang="fi-FI" i="1" dirty="0" smtClean="0"/>
          </a:p>
          <a:p>
            <a:pPr marL="651510" indent="-514350">
              <a:buNone/>
            </a:pPr>
            <a:r>
              <a:rPr lang="fi-FI" dirty="0" smtClean="0">
                <a:sym typeface="Wingdings" pitchFamily="2" charset="2"/>
              </a:rPr>
              <a:t> WAS / WERE + SUBJEKTI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  <p:pic>
        <p:nvPicPr>
          <p:cNvPr id="3074" name="Picture 2" descr="http://holicoffee.com/wp-content/uploads/2014/05/squirrel-nut-cute-animal-nature-grass-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388843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Kuvatekstiellipsi 4"/>
          <p:cNvSpPr/>
          <p:nvPr/>
        </p:nvSpPr>
        <p:spPr>
          <a:xfrm rot="841081">
            <a:off x="6200118" y="1371462"/>
            <a:ext cx="1584176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???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Be-verbin</a:t>
            </a:r>
            <a:r>
              <a:rPr lang="fi-FI" dirty="0" smtClean="0"/>
              <a:t> kysymyslause (kielteinen)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Miten sanot?</a:t>
            </a:r>
          </a:p>
          <a:p>
            <a:pPr marL="651510" indent="-514350">
              <a:buAutoNum type="arabicPeriod"/>
            </a:pPr>
            <a:r>
              <a:rPr lang="fi-FI" dirty="0" smtClean="0"/>
              <a:t>Enkö ollut myöhässä?</a:t>
            </a:r>
          </a:p>
          <a:p>
            <a:pPr marL="651510" indent="-514350">
              <a:buNone/>
            </a:pPr>
            <a:r>
              <a:rPr lang="fi-FI" dirty="0" smtClean="0"/>
              <a:t>	</a:t>
            </a:r>
            <a:r>
              <a:rPr lang="fi-FI" i="1" dirty="0" smtClean="0"/>
              <a:t>	</a:t>
            </a:r>
            <a:r>
              <a:rPr lang="fi-FI" i="1" dirty="0" err="1" smtClean="0">
                <a:solidFill>
                  <a:srgbClr val="FFC000"/>
                </a:solidFill>
              </a:rPr>
              <a:t>Wasn’t</a:t>
            </a:r>
            <a:r>
              <a:rPr lang="fi-FI" i="1" dirty="0" smtClean="0">
                <a:solidFill>
                  <a:srgbClr val="FFC000"/>
                </a:solidFill>
              </a:rPr>
              <a:t> I </a:t>
            </a:r>
            <a:r>
              <a:rPr lang="fi-FI" i="1" dirty="0" err="1" smtClean="0"/>
              <a:t>late</a:t>
            </a:r>
            <a:r>
              <a:rPr lang="fi-FI" i="1" dirty="0" smtClean="0"/>
              <a:t>?</a:t>
            </a:r>
          </a:p>
          <a:p>
            <a:pPr marL="651510" indent="-514350">
              <a:buNone/>
            </a:pPr>
            <a:endParaRPr lang="fi-FI" i="1" dirty="0" smtClean="0"/>
          </a:p>
          <a:p>
            <a:pPr marL="651510" indent="-514350">
              <a:buNone/>
            </a:pPr>
            <a:r>
              <a:rPr lang="fi-FI" i="1" dirty="0" smtClean="0"/>
              <a:t>2. </a:t>
            </a:r>
            <a:r>
              <a:rPr lang="fi-FI" dirty="0" smtClean="0"/>
              <a:t>Etkö ollut myöhässä?</a:t>
            </a:r>
          </a:p>
          <a:p>
            <a:pPr marL="651510" indent="-514350">
              <a:buNone/>
            </a:pPr>
            <a:r>
              <a:rPr lang="fi-FI" dirty="0" smtClean="0"/>
              <a:t>		</a:t>
            </a:r>
            <a:r>
              <a:rPr lang="fi-FI" i="1" dirty="0" err="1" smtClean="0">
                <a:solidFill>
                  <a:srgbClr val="0070C0"/>
                </a:solidFill>
              </a:rPr>
              <a:t>Weren’t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you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/>
              <a:t>late</a:t>
            </a:r>
            <a:r>
              <a:rPr lang="fi-FI" i="1" dirty="0" smtClean="0"/>
              <a:t>?</a:t>
            </a:r>
            <a:endParaRPr lang="fi-FI" dirty="0" smtClean="0"/>
          </a:p>
          <a:p>
            <a:pPr>
              <a:buNone/>
            </a:pPr>
            <a:endParaRPr lang="fi-FI" dirty="0" smtClean="0">
              <a:sym typeface="Wingdings" pitchFamily="2" charset="2"/>
            </a:endParaRPr>
          </a:p>
          <a:p>
            <a:pPr>
              <a:buNone/>
            </a:pPr>
            <a:r>
              <a:rPr lang="fi-FI" dirty="0" smtClean="0">
                <a:sym typeface="Wingdings" pitchFamily="2" charset="2"/>
              </a:rPr>
              <a:t> WAS / WERE + SUBJEKTI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11266" name="Picture 2" descr="https://squirrelsciuridae.files.wordpress.com/2012/05/4053123799_2a3bae078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2997604" cy="249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HAVE-verbin</a:t>
            </a:r>
            <a:r>
              <a:rPr lang="fi-FI" dirty="0" smtClean="0"/>
              <a:t> MYÖNTEINEN taivutus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600" u="sng" dirty="0" smtClean="0"/>
              <a:t>YKSIKKÖ</a:t>
            </a:r>
          </a:p>
          <a:p>
            <a:r>
              <a:rPr lang="fi-FI" sz="2600" dirty="0" smtClean="0"/>
              <a:t>I </a:t>
            </a:r>
            <a:r>
              <a:rPr lang="fi-FI" sz="2600" dirty="0" err="1" smtClean="0">
                <a:solidFill>
                  <a:srgbClr val="FFC000"/>
                </a:solidFill>
              </a:rPr>
              <a:t>had</a:t>
            </a:r>
            <a:r>
              <a:rPr lang="fi-FI" sz="2600" dirty="0" smtClean="0">
                <a:solidFill>
                  <a:srgbClr val="0070C0"/>
                </a:solidFill>
              </a:rPr>
              <a:t>	</a:t>
            </a:r>
            <a:r>
              <a:rPr lang="fi-FI" sz="2600" dirty="0" smtClean="0"/>
              <a:t>			</a:t>
            </a:r>
            <a:r>
              <a:rPr lang="fi-FI" sz="2600" i="1" dirty="0" smtClean="0"/>
              <a:t>minulla oli</a:t>
            </a:r>
            <a:endParaRPr lang="fi-FI" sz="2600" dirty="0" smtClean="0"/>
          </a:p>
          <a:p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had</a:t>
            </a:r>
            <a:r>
              <a:rPr lang="fi-FI" sz="2600" dirty="0" smtClean="0"/>
              <a:t>				</a:t>
            </a:r>
            <a:r>
              <a:rPr lang="fi-FI" sz="2600" i="1" dirty="0" smtClean="0"/>
              <a:t>sinulla oli</a:t>
            </a:r>
            <a:endParaRPr lang="fi-FI" sz="2600" dirty="0" smtClean="0"/>
          </a:p>
          <a:p>
            <a:r>
              <a:rPr lang="fi-FI" sz="2600" dirty="0" smtClean="0"/>
              <a:t>He / </a:t>
            </a:r>
            <a:r>
              <a:rPr lang="fi-FI" sz="2600" dirty="0" err="1" smtClean="0"/>
              <a:t>She</a:t>
            </a:r>
            <a:r>
              <a:rPr lang="fi-FI" sz="2600" dirty="0" smtClean="0"/>
              <a:t> / </a:t>
            </a:r>
            <a:r>
              <a:rPr lang="fi-FI" sz="2600" dirty="0" err="1" smtClean="0"/>
              <a:t>It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had</a:t>
            </a:r>
            <a:r>
              <a:rPr lang="fi-FI" sz="2600" dirty="0" smtClean="0"/>
              <a:t>		</a:t>
            </a:r>
            <a:r>
              <a:rPr lang="fi-FI" sz="2600" i="1" dirty="0" smtClean="0"/>
              <a:t>hänellä oli</a:t>
            </a:r>
            <a:endParaRPr lang="fi-FI" sz="2600" dirty="0" smtClean="0"/>
          </a:p>
          <a:p>
            <a:pPr>
              <a:buNone/>
            </a:pPr>
            <a:endParaRPr lang="fi-FI" sz="2600" dirty="0" smtClean="0"/>
          </a:p>
          <a:p>
            <a:pPr>
              <a:buNone/>
            </a:pPr>
            <a:r>
              <a:rPr lang="fi-FI" sz="2600" u="sng" dirty="0" smtClean="0"/>
              <a:t>MONIKKO</a:t>
            </a:r>
          </a:p>
          <a:p>
            <a:r>
              <a:rPr lang="fi-FI" sz="2600" dirty="0" err="1" smtClean="0"/>
              <a:t>We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had</a:t>
            </a:r>
            <a:r>
              <a:rPr lang="fi-FI" sz="2600" dirty="0" smtClean="0"/>
              <a:t>				</a:t>
            </a:r>
            <a:r>
              <a:rPr lang="fi-FI" sz="2600" i="1" dirty="0" smtClean="0"/>
              <a:t>meillä oli</a:t>
            </a:r>
            <a:endParaRPr lang="fi-FI" sz="2600" dirty="0" smtClean="0"/>
          </a:p>
          <a:p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had</a:t>
            </a:r>
            <a:r>
              <a:rPr lang="fi-FI" sz="2600" dirty="0" smtClean="0"/>
              <a:t>				</a:t>
            </a:r>
            <a:r>
              <a:rPr lang="fi-FI" sz="2600" i="1" dirty="0" smtClean="0"/>
              <a:t>teillä oli</a:t>
            </a:r>
            <a:endParaRPr lang="fi-FI" sz="2600" dirty="0" smtClean="0"/>
          </a:p>
          <a:p>
            <a:r>
              <a:rPr lang="fi-FI" sz="2600" dirty="0" err="1" smtClean="0"/>
              <a:t>They</a:t>
            </a:r>
            <a:r>
              <a:rPr lang="fi-FI" sz="2600" dirty="0" smtClean="0"/>
              <a:t> </a:t>
            </a:r>
            <a:r>
              <a:rPr lang="fi-FI" sz="2600" dirty="0" err="1" smtClean="0">
                <a:solidFill>
                  <a:srgbClr val="FFC000"/>
                </a:solidFill>
              </a:rPr>
              <a:t>had</a:t>
            </a:r>
            <a:r>
              <a:rPr lang="fi-FI" sz="2600" dirty="0" smtClean="0"/>
              <a:t>			</a:t>
            </a:r>
            <a:r>
              <a:rPr lang="fi-FI" sz="2600" i="1" dirty="0" smtClean="0"/>
              <a:t>heillä oli</a:t>
            </a:r>
          </a:p>
          <a:p>
            <a:endParaRPr lang="fi-FI" sz="2600" i="1" dirty="0" smtClean="0"/>
          </a:p>
          <a:p>
            <a:endParaRPr lang="fi-FI" sz="2600" i="1" dirty="0" smtClean="0"/>
          </a:p>
          <a:p>
            <a:pPr>
              <a:buNone/>
            </a:pPr>
            <a:r>
              <a:rPr lang="fi-FI" sz="2600" dirty="0" smtClean="0">
                <a:sym typeface="Wingdings" pitchFamily="2" charset="2"/>
              </a:rPr>
              <a:t> Joka persoonassa ”</a:t>
            </a:r>
            <a:r>
              <a:rPr lang="fi-FI" sz="2600" dirty="0" err="1" smtClean="0">
                <a:sym typeface="Wingdings" pitchFamily="2" charset="2"/>
              </a:rPr>
              <a:t>had</a:t>
            </a:r>
            <a:r>
              <a:rPr lang="fi-FI" sz="2600" dirty="0" smtClean="0">
                <a:sym typeface="Wingdings" pitchFamily="2" charset="2"/>
              </a:rPr>
              <a:t>”</a:t>
            </a:r>
            <a:endParaRPr lang="fi-FI" sz="2600" dirty="0" smtClean="0"/>
          </a:p>
          <a:p>
            <a:endParaRPr lang="fi-FI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ippu">
  <a:themeElements>
    <a:clrScheme name="Vaellu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Huippu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uippu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260</Words>
  <Application>Microsoft Office PowerPoint</Application>
  <PresentationFormat>Näytössä katseltava diaesitys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Huippu</vt:lpstr>
      <vt:lpstr>IMPERFEKTI</vt:lpstr>
      <vt:lpstr>BE-verbin MYÖNTEINEN taivutus</vt:lpstr>
      <vt:lpstr>PowerPoint-esitys</vt:lpstr>
      <vt:lpstr>BE-verbin kielteinen taivutus</vt:lpstr>
      <vt:lpstr>PowerPoint-esitys</vt:lpstr>
      <vt:lpstr>BE-verbin kysymyslause(myönteinen)</vt:lpstr>
      <vt:lpstr>Be-verbin kysymyslause (kielteinen)</vt:lpstr>
      <vt:lpstr>HAVE-verbin MYÖNTEINEN taivutus</vt:lpstr>
      <vt:lpstr>PowerPoint-esitys</vt:lpstr>
      <vt:lpstr>HAVE-verbin KIELTEINEN taivutus</vt:lpstr>
      <vt:lpstr>PowerPoint-esitys</vt:lpstr>
      <vt:lpstr>HAVE-verbin kysymyslause imperfektissä</vt:lpstr>
      <vt:lpstr>IMPERFEKTIN MUODOSTUS</vt:lpstr>
      <vt:lpstr>IMPERFEKTIN MUIODOSTUS</vt:lpstr>
      <vt:lpstr>Oikeinkirjoitus</vt:lpstr>
      <vt:lpstr>Esimerkkejä</vt:lpstr>
      <vt:lpstr>Poikkeus</vt:lpstr>
      <vt:lpstr>Poikkeus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Järjestelmänvalvoja</dc:creator>
  <cp:lastModifiedBy>Niemelä Elina</cp:lastModifiedBy>
  <cp:revision>56</cp:revision>
  <dcterms:created xsi:type="dcterms:W3CDTF">2015-08-31T13:09:25Z</dcterms:created>
  <dcterms:modified xsi:type="dcterms:W3CDTF">2015-10-19T13:04:14Z</dcterms:modified>
</cp:coreProperties>
</file>