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7" r:id="rId4"/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embeddedFontLst>
    <p:embeddedFont>
      <p:font typeface="Source Sans Pr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font" Target="fonts/SourceSansPro-bold.fntdata"/><Relationship Id="rId14" Type="http://schemas.openxmlformats.org/officeDocument/2006/relationships/font" Target="fonts/SourceSansPro-regular.fntdata"/><Relationship Id="rId17" Type="http://schemas.openxmlformats.org/officeDocument/2006/relationships/font" Target="fonts/SourceSansPro-boldItalic.fntdata"/><Relationship Id="rId16" Type="http://schemas.openxmlformats.org/officeDocument/2006/relationships/font" Target="fonts/SourceSansPro-italic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5aa4d9a5f_0_8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g135aa4d9a5f_0_83:notes"/>
          <p:cNvSpPr/>
          <p:nvPr>
            <p:ph idx="2" type="sldImg"/>
          </p:nvPr>
        </p:nvSpPr>
        <p:spPr>
          <a:xfrm>
            <a:off x="423017" y="1143000"/>
            <a:ext cx="6012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36457124f7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36457124f7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697dea3763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697dea3763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67b75cdb9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67b75cdb9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ffc9e377e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ffc9e377e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67b75cdb9a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67b75cdb9a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697dea3763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1697dea3763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b="1" sz="36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b="1" sz="25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4" name="Google Shape;64;p15"/>
          <p:cNvSpPr/>
          <p:nvPr>
            <p:ph idx="2" type="pic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/>
          <p:nvPr>
            <p:ph idx="3" type="body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6" name="Google Shape;66;p15"/>
          <p:cNvSpPr/>
          <p:nvPr>
            <p:ph idx="4" type="pic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/>
          <p:nvPr>
            <p:ph idx="5" type="body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8" name="Google Shape;68;p15"/>
          <p:cNvSpPr/>
          <p:nvPr>
            <p:ph idx="6" type="pic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4" name="Google Shape;74;p16"/>
          <p:cNvSpPr/>
          <p:nvPr>
            <p:ph idx="2" type="pic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/>
        </p:nvSpPr>
        <p:spPr>
          <a:xfrm>
            <a:off x="361475" y="4495850"/>
            <a:ext cx="4518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8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2" type="sldNum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/>
          <p:nvPr>
            <p:ph idx="2" type="pic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/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3" name="Google Shape;103;p20"/>
          <p:cNvSpPr/>
          <p:nvPr>
            <p:ph idx="2" type="pic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/>
          <p:nvPr>
            <p:ph idx="3" type="body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5" name="Google Shape;105;p20"/>
          <p:cNvSpPr/>
          <p:nvPr>
            <p:ph idx="4" type="pic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/>
          <p:nvPr>
            <p:ph idx="5" type="body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7" name="Google Shape;107;p20"/>
          <p:cNvSpPr/>
          <p:nvPr>
            <p:ph idx="6" type="pic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/>
          <p:nvPr>
            <p:ph idx="7" type="body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9" name="Google Shape;109;p20"/>
          <p:cNvSpPr/>
          <p:nvPr>
            <p:ph idx="8" type="pic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/>
          <p:nvPr>
            <p:ph idx="11" type="ftr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6" name="Google Shape;116;p21"/>
          <p:cNvSpPr txBox="1"/>
          <p:nvPr>
            <p:ph idx="2" type="body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7" name="Google Shape;117;p21"/>
          <p:cNvSpPr txBox="1"/>
          <p:nvPr>
            <p:ph idx="3" type="body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8" name="Google Shape;118;p21"/>
          <p:cNvSpPr txBox="1"/>
          <p:nvPr>
            <p:ph idx="4" type="body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1" name="Google Shape;121;p21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/>
          <p:nvPr>
            <p:ph idx="11" type="ftr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b="0" i="0" sz="33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FAD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 fontScale="90000"/>
          </a:bodyPr>
          <a:lstStyle/>
          <a:p>
            <a:pPr indent="-434340" lvl="0" marL="457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 startAt="8"/>
            </a:pPr>
            <a:r>
              <a:rPr lang="fi"/>
              <a:t>Keskustelua saamelaisten asemasta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fi"/>
            </a:br>
            <a:r>
              <a:rPr lang="fi"/>
              <a:t>Saamelaisten identiteetti, oikeudet ja historia</a:t>
            </a:r>
            <a:endParaRPr/>
          </a:p>
        </p:txBody>
      </p:sp>
      <p:sp>
        <p:nvSpPr>
          <p:cNvPr id="128" name="Google Shape;128;p22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Saamelaisten identiteetti</a:t>
            </a:r>
            <a:endParaRPr/>
          </a:p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619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fi" sz="2100"/>
              <a:t>Saamelaiset eivät ole yksi ja yhtenäinen kulttuuri, vaan saamelaisuuteen kuuluu monia eri kieliä, kulttuureja ja uskontoja.</a:t>
            </a:r>
            <a:endParaRPr sz="2100"/>
          </a:p>
          <a:p>
            <a:pPr indent="-3619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fi" sz="2100"/>
              <a:t>Suomen saamelaiset jakaantuvat kolmeen kieliryhmään: inarin-, koltan- ja pohjoissaameen. Pohjoissaamelaisten kieli on kaikkein käytetyin. </a:t>
            </a:r>
            <a:endParaRPr sz="2100"/>
          </a:p>
          <a:p>
            <a:pPr indent="-3619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fi" sz="2100"/>
              <a:t>Saamelaiset ovat pääosin luterilaisia tai ortodoks</a:t>
            </a:r>
            <a:r>
              <a:rPr lang="fi" sz="2100"/>
              <a:t>eja</a:t>
            </a:r>
            <a:r>
              <a:rPr lang="fi" sz="2100"/>
              <a:t> kristittyjä. Nykysaamelaisten maailmankuvaan vaikuttavat myös moderni tiede sekä perinteinen luonnonusko.</a:t>
            </a:r>
            <a:endParaRPr sz="2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Saamelaisten identiteetti</a:t>
            </a:r>
            <a:endParaRPr/>
          </a:p>
        </p:txBody>
      </p:sp>
      <p:sp>
        <p:nvSpPr>
          <p:cNvPr id="141" name="Google Shape;141;p24"/>
          <p:cNvSpPr txBox="1"/>
          <p:nvPr>
            <p:ph idx="1" type="body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fi" sz="2200"/>
              <a:t>Saamelainen kulttuuri on nykyisin monille tärkeä osa identiteettiä: he käyttävät saamenpukua eli </a:t>
            </a:r>
            <a:r>
              <a:rPr b="1" lang="fi" sz="2200"/>
              <a:t>gaktia</a:t>
            </a:r>
            <a:r>
              <a:rPr lang="fi" sz="2200"/>
              <a:t>, harjoittavat perinteisiä elinkeinoja sekä ylläpitävät ja kehittävät saamen kieliä.</a:t>
            </a:r>
            <a:endParaRPr sz="22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fi" sz="2200"/>
              <a:t>Monet saamelaiset poliitikot ja kulttuurivaikuttajat myös aktiivisesti nostavat esiin epäkohtia ja ajavat saamelaisten oikeuksia. </a:t>
            </a:r>
            <a:endParaRPr sz="2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Saamelaisten oikeudet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ja menneisyyden hallinta</a:t>
            </a:r>
            <a:endParaRPr/>
          </a:p>
        </p:txBody>
      </p:sp>
      <p:sp>
        <p:nvSpPr>
          <p:cNvPr id="147" name="Google Shape;147;p25"/>
          <p:cNvSpPr txBox="1"/>
          <p:nvPr>
            <p:ph idx="1" type="body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fontScale="85000" lnSpcReduction="10000"/>
          </a:bodyPr>
          <a:lstStyle/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 sz="1800"/>
              <a:t>Suomen perustuslain 17 § takaa, että “saamelaisilla alkuperäiskansana sekä romaneilla ja muilla ryhmillä on oikeus ylläpitää ja kehittää omaa kieltään ja kulttuuriaan.”</a:t>
            </a:r>
            <a:endParaRPr sz="1800"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 sz="1800"/>
              <a:t>Saamelaisten oikeuksia pyritään turvaamaan ja ajamaan monin tavoin, johon kuuluu</a:t>
            </a:r>
            <a:endParaRPr sz="1800"/>
          </a:p>
          <a:p>
            <a:pPr indent="-325755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Source Sans Pro"/>
              <a:buChar char="●"/>
            </a:pPr>
            <a:r>
              <a:rPr lang="fi" sz="1800"/>
              <a:t>omat </a:t>
            </a:r>
            <a:r>
              <a:rPr b="1" lang="fi" sz="1800"/>
              <a:t>saamelaiskäräjät</a:t>
            </a:r>
            <a:endParaRPr b="1" sz="1800"/>
          </a:p>
          <a:p>
            <a:pPr indent="-325755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 sz="1800"/>
              <a:t>saamenkielisen opetuksen järjestäminen</a:t>
            </a:r>
            <a:endParaRPr sz="1800"/>
          </a:p>
          <a:p>
            <a:pPr indent="-325755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 sz="1800"/>
              <a:t>kieltä ja kulttuuria koskeva itsehallinto.</a:t>
            </a:r>
            <a:endParaRPr sz="1800"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 sz="1800"/>
              <a:t>Kansallismuseo palauttaa saamelaisesineistön takaisin saamelaisten hallintaan.</a:t>
            </a:r>
            <a:endParaRPr sz="1800"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Source Sans Pro"/>
              <a:buChar char="●"/>
            </a:pPr>
            <a:r>
              <a:rPr b="1" lang="fi" sz="1800"/>
              <a:t>Menneisyyden hallinta</a:t>
            </a:r>
            <a:r>
              <a:rPr lang="fi" sz="1800"/>
              <a:t>: vääryyksien selvittämiseksi ja korjaamiseksi on perustettu vuonna 2017 </a:t>
            </a:r>
            <a:r>
              <a:rPr b="1" lang="fi" sz="1800"/>
              <a:t>Saamelaisten totuus- ja sovintokomissio</a:t>
            </a:r>
            <a:r>
              <a:rPr lang="fi" sz="1800"/>
              <a:t>.</a:t>
            </a:r>
            <a:endParaRPr sz="1800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Nykyisiä epäkohtia</a:t>
            </a:r>
            <a:endParaRPr/>
          </a:p>
        </p:txBody>
      </p:sp>
      <p:sp>
        <p:nvSpPr>
          <p:cNvPr id="153" name="Google Shape;153;p26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Oikeuksien parantumisesta</a:t>
            </a:r>
            <a:r>
              <a:rPr lang="fi" sz="1800"/>
              <a:t> huolimatta saamelaiset kokevat edelleen olevansa monin tavoin syrjitty ja aliarvostettu vähemmistö, joka haluaisi päättää enemmän omista asioistaan. </a:t>
            </a:r>
            <a:endParaRPr sz="1800"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Erityisesti seuraavien koetaan loukkaavan saamelaisten oikeuksia:</a:t>
            </a:r>
            <a:endParaRPr sz="1800"/>
          </a:p>
          <a:p>
            <a:pPr indent="-34290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saamelaisten maiden ja vesien siirtäminen valtion omaisuudeksi</a:t>
            </a:r>
            <a:endParaRPr sz="1800"/>
          </a:p>
          <a:p>
            <a:pPr indent="-34290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kalastusrajoitukset saamelaisten alueisiin kuuluvilla vesistöillä</a:t>
            </a:r>
            <a:endParaRPr sz="1800"/>
          </a:p>
          <a:p>
            <a:pPr indent="-34290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suunnitelmat poronhoitoalueita halkovasta Jäämeren radasta</a:t>
            </a:r>
            <a:endParaRPr sz="1800"/>
          </a:p>
          <a:p>
            <a:pPr indent="-34290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metsähakkuut ja kaivoshankkeet</a:t>
            </a:r>
            <a:endParaRPr sz="1800"/>
          </a:p>
          <a:p>
            <a:pPr indent="-34290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saamelaisia hyväksikäyttävä matkailubisnes, turismi ja kulttuurinen omiminen.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Miten saamelaisten historiaa on kirjoitettu?</a:t>
            </a:r>
            <a:endParaRPr/>
          </a:p>
        </p:txBody>
      </p:sp>
      <p:sp>
        <p:nvSpPr>
          <p:cNvPr id="159" name="Google Shape;159;p27"/>
          <p:cNvSpPr txBox="1"/>
          <p:nvPr>
            <p:ph idx="1" type="body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ource Sans Pro"/>
              <a:buChar char="●"/>
            </a:pPr>
            <a:r>
              <a:rPr lang="fi" sz="1800"/>
              <a:t>Saamelaisia pidettiin pitkään historiattomana kansana, jota voidaan tutkia vain </a:t>
            </a:r>
            <a:r>
              <a:rPr b="1" lang="fi" sz="1800"/>
              <a:t>etnologian </a:t>
            </a:r>
            <a:r>
              <a:rPr lang="fi" sz="1800"/>
              <a:t>eli kansantieteellisen tutkimuksen keinoin.</a:t>
            </a:r>
            <a:endParaRPr sz="1800"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Perinteisen historiakäsityksen mukaan vain paikoilleen asettuneet viljelykulttuurit kehittyvät, kun taas kiertävää elämäntapaa harjoittavat metsästäjä-keräilijät ja paimentolaiset tulisivat lopulta jäämään sivistyksen jalkoihin.</a:t>
            </a:r>
            <a:endParaRPr sz="1800"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Saamelaisten historia on  vaikea tutkimuskohde, sillä monet heistä kertovat lähteet ovat muiden kuin saamelaisten laatimia ja kokoamia. Siksi s</a:t>
            </a:r>
            <a:r>
              <a:rPr lang="fi" sz="1800"/>
              <a:t>aamelaiset kokevat, että muut ovat kirjoittaneet heidän historiansa.</a:t>
            </a:r>
            <a:endParaRPr b="1" sz="1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8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Miten saamelaisten historiaa on kirjoitettu?</a:t>
            </a:r>
            <a:endParaRPr/>
          </a:p>
        </p:txBody>
      </p:sp>
      <p:sp>
        <p:nvSpPr>
          <p:cNvPr id="165" name="Google Shape;165;p28"/>
          <p:cNvSpPr txBox="1"/>
          <p:nvPr>
            <p:ph idx="1" type="body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ource Sans Pro"/>
              <a:buChar char="●"/>
            </a:pPr>
            <a:r>
              <a:rPr lang="fi" sz="1800"/>
              <a:t>Ongelma koskee myös muita alkuperäiskansoja, joita on tarkasteltu pääasiassa eurooppalaisen katseen ja etnosentrismin kautta. Alkuperäisväestön näkökulman sivuuttavasta, siirtomaaisäntien kokoamista tiedoista ja tutkimuksesta käytetään nimitystä </a:t>
            </a:r>
            <a:r>
              <a:rPr b="1" lang="fi" sz="1800"/>
              <a:t>kolonialistinen arkisto</a:t>
            </a:r>
            <a:r>
              <a:rPr lang="fi" sz="1800"/>
              <a:t>.</a:t>
            </a:r>
            <a:endParaRPr sz="1800"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ource Sans Pro"/>
              <a:buChar char="●"/>
            </a:pPr>
            <a:r>
              <a:rPr b="1" lang="fi" sz="1800"/>
              <a:t>Postkoloniaalista historiantutkimuksen näkökulmaa</a:t>
            </a:r>
            <a:r>
              <a:rPr lang="fi" sz="1800"/>
              <a:t> on sovellettu myös saamelaisten historian ja aseman tutkimiseen. Sen avulla pyritään selvittämään, miten kolonialismi vaikutti ja vaikuttaa edelleen saamelaisiin.</a:t>
            </a:r>
            <a:endParaRPr b="1"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