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6" r:id="rId7"/>
  </p:sldIdLst>
  <p:sldSz cx="9144000" cy="5143500" type="screen16x9"/>
  <p:notesSz cx="6794500" cy="9931400"/>
  <p:embeddedFontLst>
    <p:embeddedFont>
      <p:font typeface="Merriweather Sans" panose="020F0502020204030204" pitchFamily="2" charset="0"/>
      <p:regular r:id="rId9"/>
      <p:bold r:id="rId10"/>
      <p:italic r:id="rId11"/>
      <p:boldItalic r:id="rId12"/>
    </p:embeddedFont>
    <p:embeddedFont>
      <p:font typeface="Verdana" panose="020B060403050404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905"/>
    <p:restoredTop sz="94648"/>
  </p:normalViewPr>
  <p:slideViewPr>
    <p:cSldViewPr snapToGrid="0" snapToObjects="1">
      <p:cViewPr varScale="1">
        <p:scale>
          <a:sx n="84" d="100"/>
          <a:sy n="84" d="100"/>
        </p:scale>
        <p:origin x="7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maps/d/viewer?ll=62.18448967255472,24.490552999999977&amp;spn=5.785368,12.524414&amp;msa=0&amp;z=6&amp;source=embed&amp;ie=UTF8&amp;mid=1tWWVKr8spyUDaxF-dMdvA12Ya64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27080aa366_0_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g127080aa366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26fcfd7265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g126fcfd72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2829e65472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g12829e6547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81443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2829e65472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i-FI" dirty="0"/>
              <a:t>Google </a:t>
            </a:r>
            <a:r>
              <a:rPr lang="fi-FI" dirty="0" err="1"/>
              <a:t>Maps</a:t>
            </a:r>
            <a:r>
              <a:rPr lang="fi-FI" dirty="0"/>
              <a:t>, keskiaikaiset linnat kartalla: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https://www.google.com/maps/d/viewer?ll=62.18448967255472%2C24.490552999999977&amp;spn=5.785368%2C12.524414&amp;msa=0&amp;z=6&amp;source=embed&amp;ie=UTF8&amp;mid=1tWWVKr8spyUDaxF-dMdvA12Ya64</a:t>
            </a:r>
            <a:endParaRPr lang="fi-FI" dirty="0"/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lang="fi-FI" dirty="0"/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i-FI" dirty="0"/>
              <a:t>Arkeologisen kulttuuriperinnön opas: Keskiaikainen linna</a:t>
            </a: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lang="fi-FI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6" name="Google Shape;116;g12829e6547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46487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2475" b="1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2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00"/>
              <a:buFont typeface="Verdana"/>
              <a:buNone/>
              <a:defRPr sz="25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650"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t" anchorCtr="0">
            <a:normAutofit/>
          </a:bodyPr>
          <a:lstStyle>
            <a:lvl1pPr marL="171450" marR="0" lvl="0" indent="-202406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Arial"/>
              <a:buChar char="•"/>
              <a:defRPr sz="1838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-226219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Arial"/>
              <a:buChar char="•"/>
              <a:defRPr sz="2213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514350" marR="0" lvl="2" indent="-202406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Arial"/>
              <a:buChar char="•"/>
              <a:defRPr sz="1838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685800" marR="0" lvl="3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857250" marR="0" lvl="4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028700" marR="0" lvl="5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1200150" marR="0" lvl="6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543050" marR="0" lvl="8" indent="-1905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16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dt" idx="10"/>
          </p:nvPr>
        </p:nvSpPr>
        <p:spPr>
          <a:xfrm>
            <a:off x="628650" y="476726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ftr" idx="11"/>
          </p:nvPr>
        </p:nvSpPr>
        <p:spPr>
          <a:xfrm>
            <a:off x="3028950" y="476726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r>
              <a:rPr lang="en-GB"/>
              <a:t>Forum Historia 5, Luku 5</a:t>
            </a:r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6457950" y="476726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6282927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6283098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312284" y="460997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573" cy="314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3994" cy="79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628650" y="1398943"/>
            <a:ext cx="7886700" cy="3054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618446" y="273844"/>
            <a:ext cx="8048952" cy="607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3151764" y="1530032"/>
            <a:ext cx="1478058" cy="261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113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628650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4890431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17" cy="818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18" cy="3259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4723347" y="1673733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228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619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288221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4721703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312284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>
            <a:spLocks noGrp="1"/>
          </p:cNvSpPr>
          <p:nvPr>
            <p:ph type="dt" idx="10"/>
          </p:nvPr>
        </p:nvSpPr>
        <p:spPr>
          <a:xfrm>
            <a:off x="628650" y="476726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ftr" idx="11"/>
          </p:nvPr>
        </p:nvSpPr>
        <p:spPr>
          <a:xfrm>
            <a:off x="3028950" y="476726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 sz="2213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r>
              <a:rPr lang="en-GB"/>
              <a:t>Forum Historia 5, Luku 5</a:t>
            </a:r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sldNum" idx="12"/>
          </p:nvPr>
        </p:nvSpPr>
        <p:spPr>
          <a:xfrm>
            <a:off x="6457950" y="476726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3475" tIns="111700" rIns="223475" bIns="111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  <a:defRPr sz="1088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Forum Historia 5, Luku 5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maps/d/viewer?ll=62.18448967255472%2C24.490552999999977&amp;spn=5.785368%2C12.524414&amp;msa=0&amp;z=6&amp;source=embed&amp;ie=UTF8&amp;mid=1tWWVKr8spyUDaxF-dMdvA12Ya64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akp.nba.fi/wiki;keskiaikainen-linn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1229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lvl="0">
              <a:buSzPct val="100000"/>
            </a:pPr>
            <a:r>
              <a:rPr lang="fi-FI" sz="3200" dirty="0"/>
              <a:t>5. Keskiajan suomalainen yhteiskunta ja talous </a:t>
            </a:r>
            <a:br>
              <a:rPr lang="fi-FI" sz="3200" dirty="0"/>
            </a:br>
            <a:br>
              <a:rPr lang="fi-FI" sz="3200" dirty="0"/>
            </a:br>
            <a:r>
              <a:rPr lang="fi-FI" sz="3200" dirty="0"/>
              <a:t>Taitotehtävä: Suomen keskiaikaiset linnat</a:t>
            </a:r>
            <a:endParaRPr sz="3300" dirty="0"/>
          </a:p>
        </p:txBody>
      </p:sp>
      <p:sp>
        <p:nvSpPr>
          <p:cNvPr id="96" name="Google Shape;96;p1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5</a:t>
            </a:r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Tehtävässä harjoiteltavat taidot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3" name="Google Shape;103;p13"/>
          <p:cNvSpPr txBox="1">
            <a:spLocks noGrp="1"/>
          </p:cNvSpPr>
          <p:nvPr>
            <p:ph type="body" idx="1"/>
          </p:nvPr>
        </p:nvSpPr>
        <p:spPr>
          <a:xfrm>
            <a:off x="608231" y="1268006"/>
            <a:ext cx="7886700" cy="3693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tiedonhaku</a:t>
            </a:r>
            <a:endParaRPr sz="2400" dirty="0"/>
          </a:p>
          <a:p>
            <a:pPr marL="457200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eläytyminen</a:t>
            </a:r>
            <a:endParaRPr sz="2400" dirty="0"/>
          </a:p>
        </p:txBody>
      </p:sp>
      <p:sp>
        <p:nvSpPr>
          <p:cNvPr id="104" name="Google Shape;104;p13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2</a:t>
            </a:fld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r>
              <a:rPr lang="fi-FI" dirty="0">
                <a:extLst>
                  <a:ext uri="http://customooxmlschemas.google.com/">
                    <go:slidesCustomData xmlns:lc="http://schemas.openxmlformats.org/drawingml/2006/lockedCanvas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Suomen </a:t>
            </a:r>
            <a:r>
              <a:rPr lang="fi-FI" dirty="0"/>
              <a:t>keskiaikaiset linnat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1" name="Google Shape;111;p14"/>
          <p:cNvSpPr txBox="1">
            <a:spLocks noGrp="1"/>
          </p:cNvSpPr>
          <p:nvPr>
            <p:ph type="body" idx="1"/>
          </p:nvPr>
        </p:nvSpPr>
        <p:spPr>
          <a:xfrm>
            <a:off x="608231" y="1268006"/>
            <a:ext cx="4230469" cy="332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lvl="0" indent="-355600">
              <a:lnSpc>
                <a:spcPct val="100000"/>
              </a:lnSpc>
              <a:spcBef>
                <a:spcPts val="0"/>
              </a:spcBef>
              <a:buSzPts val="2000"/>
              <a:buAutoNum type="arabicPeriod"/>
            </a:pPr>
            <a:r>
              <a:rPr lang="fi-FI" sz="2400" dirty="0"/>
              <a:t>Valitse seuraavista keskiaikaisista linnoista yksi:</a:t>
            </a:r>
          </a:p>
          <a:p>
            <a:pPr marL="457200" lvl="0" indent="-355600">
              <a:lnSpc>
                <a:spcPct val="100000"/>
              </a:lnSpc>
              <a:spcBef>
                <a:spcPts val="0"/>
              </a:spcBef>
              <a:buSzPts val="2000"/>
              <a:buAutoNum type="arabicPeriod"/>
            </a:pPr>
            <a:endParaRPr lang="fi-FI" sz="2400" dirty="0"/>
          </a:p>
          <a:p>
            <a:pPr marL="800100" lvl="0" indent="-342900">
              <a:lnSpc>
                <a:spcPct val="10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fi-FI" sz="2400" dirty="0"/>
              <a:t>Hämeen linna</a:t>
            </a:r>
          </a:p>
          <a:p>
            <a:pPr marL="800100" lvl="0" indent="-342900">
              <a:lnSpc>
                <a:spcPct val="10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fi-FI" sz="2400" dirty="0"/>
              <a:t>Kajaanin linna</a:t>
            </a:r>
          </a:p>
          <a:p>
            <a:pPr marL="800100" lvl="0" indent="-342900">
              <a:lnSpc>
                <a:spcPct val="10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fi-FI" sz="2400" dirty="0"/>
              <a:t>Kastelholman linna</a:t>
            </a:r>
          </a:p>
          <a:p>
            <a:pPr marL="800100" lvl="0" indent="-342900">
              <a:lnSpc>
                <a:spcPct val="10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fi-FI" sz="2400" dirty="0" err="1"/>
              <a:t>Kuitian</a:t>
            </a:r>
            <a:r>
              <a:rPr lang="fi-FI" sz="2400" dirty="0"/>
              <a:t> linna</a:t>
            </a:r>
          </a:p>
          <a:p>
            <a:pPr marL="800100" lvl="0" indent="-342900">
              <a:lnSpc>
                <a:spcPct val="10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fi-FI" sz="2400" dirty="0"/>
              <a:t>Kuusiston linna</a:t>
            </a:r>
          </a:p>
          <a:p>
            <a:pPr marL="457200" lvl="0" indent="-330200">
              <a:spcBef>
                <a:spcPts val="1000"/>
              </a:spcBef>
              <a:buSzPts val="2000"/>
            </a:pPr>
            <a:endParaRPr lang="fi-FI" sz="2400" dirty="0"/>
          </a:p>
        </p:txBody>
      </p:sp>
      <p:sp>
        <p:nvSpPr>
          <p:cNvPr id="112" name="Google Shape;112;p14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3</a:t>
            </a:fld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5</a:t>
            </a:r>
            <a:endParaRPr/>
          </a:p>
        </p:txBody>
      </p:sp>
      <p:sp>
        <p:nvSpPr>
          <p:cNvPr id="7" name="Google Shape;111;p14">
            <a:extLst>
              <a:ext uri="{FF2B5EF4-FFF2-40B4-BE49-F238E27FC236}">
                <a16:creationId xmlns:a16="http://schemas.microsoft.com/office/drawing/2014/main" id="{3758E089-DBEB-EEE1-6EB2-AD6EDECD219A}"/>
              </a:ext>
            </a:extLst>
          </p:cNvPr>
          <p:cNvSpPr txBox="1">
            <a:spLocks/>
          </p:cNvSpPr>
          <p:nvPr/>
        </p:nvSpPr>
        <p:spPr>
          <a:xfrm>
            <a:off x="4476065" y="2397791"/>
            <a:ext cx="3963769" cy="332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71450" marR="0" lvl="0" indent="-8572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-21431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350" marR="0" lvl="2" indent="-2000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85800" marR="0" lvl="3" indent="-1285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57250" marR="0" lvl="4" indent="-1285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700" marR="0" lvl="5" indent="-1285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00150" marR="0" lvl="6" indent="-1285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-1285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543050" marR="0" lvl="8" indent="-1285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800100" indent="-342900">
              <a:lnSpc>
                <a:spcPct val="10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fi-FI" sz="2400" dirty="0"/>
              <a:t>Liedon Vanhalinna</a:t>
            </a:r>
          </a:p>
          <a:p>
            <a:pPr marL="800100" indent="-342900">
              <a:lnSpc>
                <a:spcPct val="10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fi-FI" sz="2400" dirty="0"/>
              <a:t>Olavinlinna </a:t>
            </a:r>
          </a:p>
          <a:p>
            <a:pPr marL="800100" indent="-342900">
              <a:lnSpc>
                <a:spcPct val="10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fi-FI" sz="2400" dirty="0"/>
              <a:t>Raaseporin linna</a:t>
            </a:r>
          </a:p>
          <a:p>
            <a:pPr marL="800100" indent="-342900">
              <a:lnSpc>
                <a:spcPct val="10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fi-FI" sz="2400" dirty="0"/>
              <a:t>Turun linna</a:t>
            </a:r>
          </a:p>
          <a:p>
            <a:pPr marL="800100" indent="-342900">
              <a:lnSpc>
                <a:spcPct val="10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fi-FI" sz="2400" dirty="0"/>
              <a:t>Viipurin linna</a:t>
            </a:r>
          </a:p>
          <a:p>
            <a:pPr marL="469900" indent="-342900">
              <a:spcBef>
                <a:spcPts val="1000"/>
              </a:spcBef>
              <a:buSzPts val="2000"/>
              <a:buFont typeface="Arial" panose="020B0604020202020204" pitchFamily="34" charset="0"/>
              <a:buChar char="•"/>
            </a:pPr>
            <a:endParaRPr lang="fi-FI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Suomen keskiaikaiset linnat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9" name="Google Shape;119;p15"/>
          <p:cNvSpPr txBox="1">
            <a:spLocks noGrp="1"/>
          </p:cNvSpPr>
          <p:nvPr>
            <p:ph type="body" idx="1"/>
          </p:nvPr>
        </p:nvSpPr>
        <p:spPr>
          <a:xfrm>
            <a:off x="608229" y="1129186"/>
            <a:ext cx="7886700" cy="3693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lvl="0" indent="-355600">
              <a:lnSpc>
                <a:spcPct val="100000"/>
              </a:lnSpc>
              <a:spcBef>
                <a:spcPts val="0"/>
              </a:spcBef>
              <a:buSzPts val="2000"/>
              <a:buAutoNum type="arabicPeriod" startAt="2"/>
            </a:pPr>
            <a:r>
              <a:rPr lang="fi-FI" sz="2400" dirty="0"/>
              <a:t>Selvitä linnasta seuraavat asiat.</a:t>
            </a:r>
          </a:p>
          <a:p>
            <a:pPr marL="914400" lvl="0" indent="-355600">
              <a:lnSpc>
                <a:spcPct val="100000"/>
              </a:lnSpc>
              <a:spcBef>
                <a:spcPts val="0"/>
              </a:spcBef>
              <a:buSzPts val="2000"/>
              <a:buAutoNum type="alphaLcParenR"/>
            </a:pPr>
            <a:r>
              <a:rPr lang="fi-FI" sz="2400" dirty="0"/>
              <a:t>Milloin linna rakennettiin?</a:t>
            </a:r>
          </a:p>
          <a:p>
            <a:pPr marL="914400" lvl="0" indent="-355600">
              <a:lnSpc>
                <a:spcPct val="100000"/>
              </a:lnSpc>
              <a:spcBef>
                <a:spcPts val="0"/>
              </a:spcBef>
              <a:buSzPts val="2000"/>
              <a:buAutoNum type="alphaLcParenR"/>
            </a:pPr>
            <a:r>
              <a:rPr lang="fi-FI" sz="2400" dirty="0"/>
              <a:t>Mihin tapahtumaan tai millaiseen yhteyteen linnan rakentaminen liittyi? </a:t>
            </a:r>
          </a:p>
          <a:p>
            <a:pPr marL="914400" lvl="0" indent="-355600">
              <a:lnSpc>
                <a:spcPct val="100000"/>
              </a:lnSpc>
              <a:spcBef>
                <a:spcPts val="0"/>
              </a:spcBef>
              <a:buSzPts val="2000"/>
              <a:buAutoNum type="alphaLcParenR"/>
            </a:pPr>
            <a:r>
              <a:rPr lang="fi-FI" sz="2400" dirty="0"/>
              <a:t>Mikä käyttötarkoitus linnalla oli keskiajalla?</a:t>
            </a:r>
          </a:p>
          <a:p>
            <a:pPr marL="457200" lvl="0" indent="-355600">
              <a:lnSpc>
                <a:spcPct val="100000"/>
              </a:lnSpc>
              <a:spcBef>
                <a:spcPts val="1000"/>
              </a:spcBef>
              <a:buSzPts val="2000"/>
              <a:buAutoNum type="arabicPeriod" startAt="3"/>
            </a:pPr>
            <a:r>
              <a:rPr lang="fi-FI" sz="2400" dirty="0"/>
              <a:t>Etsi linnasta kolme erilaista kuvaa.</a:t>
            </a:r>
          </a:p>
          <a:p>
            <a:pPr marL="457200" lvl="0" indent="-355600">
              <a:lnSpc>
                <a:spcPct val="100000"/>
              </a:lnSpc>
              <a:spcBef>
                <a:spcPts val="1000"/>
              </a:spcBef>
              <a:buSzPts val="2000"/>
              <a:buAutoNum type="arabicPeriod" startAt="3"/>
            </a:pPr>
            <a:r>
              <a:rPr lang="fi-FI" sz="2400" dirty="0"/>
              <a:t>Olet linnan asukas (linnanherra, linnanrouva, sotilas, narri, palvelija tms.) keskiajalla. Kuvaile, minkälaista elämää vietät linnassa.</a:t>
            </a:r>
          </a:p>
        </p:txBody>
      </p:sp>
      <p:sp>
        <p:nvSpPr>
          <p:cNvPr id="120" name="Google Shape;120;p1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4</a:t>
            </a:fld>
            <a:endParaRPr/>
          </a:p>
        </p:txBody>
      </p:sp>
      <p:sp>
        <p:nvSpPr>
          <p:cNvPr id="121" name="Google Shape;121;p1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1229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>
              <a:buSzPts val="3600"/>
            </a:pPr>
            <a:r>
              <a:rPr lang="fi-FI" sz="3300" dirty="0"/>
              <a:t>Opettajalle</a:t>
            </a:r>
            <a:endParaRPr sz="3300" dirty="0"/>
          </a:p>
        </p:txBody>
      </p:sp>
      <p:sp>
        <p:nvSpPr>
          <p:cNvPr id="96" name="Google Shape;96;p1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5</a:t>
            </a:r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Forum Historia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6613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Suomen keskiaikaiset linnat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9" name="Google Shape;119;p15"/>
          <p:cNvSpPr txBox="1">
            <a:spLocks noGrp="1"/>
          </p:cNvSpPr>
          <p:nvPr>
            <p:ph type="body" idx="1"/>
          </p:nvPr>
        </p:nvSpPr>
        <p:spPr>
          <a:xfrm>
            <a:off x="608229" y="1129186"/>
            <a:ext cx="7886700" cy="3693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buSzPts val="2000"/>
              <a:buChar char="•"/>
            </a:pPr>
            <a:r>
              <a:rPr lang="fi-FI" sz="2400" dirty="0"/>
              <a:t>Vihje: Google </a:t>
            </a:r>
            <a:r>
              <a:rPr lang="fi-FI" sz="2400" dirty="0" err="1"/>
              <a:t>Mapsilla</a:t>
            </a:r>
            <a:r>
              <a:rPr lang="fi-FI" sz="2400" dirty="0"/>
              <a:t> saa Suomen keskiaikaiset linnat esiin </a:t>
            </a:r>
            <a:r>
              <a:rPr lang="fi-FI" sz="2400" u="sng" dirty="0">
                <a:solidFill>
                  <a:schemeClr val="hlink"/>
                </a:solidFill>
                <a:hlinkClick r:id="rId3"/>
              </a:rPr>
              <a:t>kartalla</a:t>
            </a:r>
            <a:r>
              <a:rPr lang="fi-FI" sz="2400" dirty="0"/>
              <a:t>.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SzPts val="2000"/>
              <a:buChar char="•"/>
            </a:pPr>
            <a:r>
              <a:rPr lang="fi-FI" sz="2400" u="sng" dirty="0">
                <a:solidFill>
                  <a:schemeClr val="hlink"/>
                </a:solidFill>
                <a:hlinkClick r:id="rId4"/>
              </a:rPr>
              <a:t>Arkeologisen kulttuuriperinnön opas: Keskiaikainen linna</a:t>
            </a:r>
            <a:endParaRPr lang="fi-FI" sz="2400" dirty="0"/>
          </a:p>
        </p:txBody>
      </p:sp>
      <p:sp>
        <p:nvSpPr>
          <p:cNvPr id="120" name="Google Shape;120;p1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6</a:t>
            </a:fld>
            <a:endParaRPr/>
          </a:p>
        </p:txBody>
      </p:sp>
      <p:sp>
        <p:nvSpPr>
          <p:cNvPr id="121" name="Google Shape;121;p1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5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8449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213</Words>
  <Application>Microsoft Office PowerPoint</Application>
  <PresentationFormat>Näytössä katseltava esitys (16:9)</PresentationFormat>
  <Paragraphs>43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Calibri</vt:lpstr>
      <vt:lpstr>Arial</vt:lpstr>
      <vt:lpstr>Verdana</vt:lpstr>
      <vt:lpstr>Merriweather Sans</vt:lpstr>
      <vt:lpstr>Office-teema</vt:lpstr>
      <vt:lpstr>5. Keskiajan suomalainen yhteiskunta ja talous   Taitotehtävä: Suomen keskiaikaiset linnat</vt:lpstr>
      <vt:lpstr>Tehtävässä harjoiteltavat taidot</vt:lpstr>
      <vt:lpstr>Suomen keskiaikaiset linnat</vt:lpstr>
      <vt:lpstr>Suomen keskiaikaiset linnat</vt:lpstr>
      <vt:lpstr>Opettajalle</vt:lpstr>
      <vt:lpstr>Suomen keskiaikaiset linnat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Rautakautinen Suomi  Taitotehtävä: Tiivistämisharjoitus rautakaudesta</dc:title>
  <cp:lastModifiedBy>Kaartinen Minna</cp:lastModifiedBy>
  <cp:revision>6</cp:revision>
  <dcterms:modified xsi:type="dcterms:W3CDTF">2025-08-17T13:09:39Z</dcterms:modified>
</cp:coreProperties>
</file>