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sto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sto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sto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sto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sto M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sto M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sto M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sto M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sto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CED2"/>
          </a:solidFill>
        </a:fill>
      </a:tcStyle>
    </a:wholeTbl>
    <a:band2H>
      <a:tcTxStyle b="def" i="def"/>
      <a:tcStyle>
        <a:tcBdr/>
        <a:fill>
          <a:solidFill>
            <a:srgbClr val="EBE8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2D7"/>
          </a:solidFill>
        </a:fill>
      </a:tcStyle>
    </a:wholeTbl>
    <a:band2H>
      <a:tcTxStyle b="def" i="def"/>
      <a:tcStyle>
        <a:tcBdr/>
        <a:fill>
          <a:solidFill>
            <a:srgbClr val="E9EA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9DDE4"/>
          </a:solidFill>
        </a:fill>
      </a:tcStyle>
    </a:wholeTbl>
    <a:band2H>
      <a:tcTxStyle b="def" i="def"/>
      <a:tcStyle>
        <a:tcBdr/>
        <a:fill>
          <a:solidFill>
            <a:srgbClr val="F4EFF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2" name="Shape 14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sto MT"/>
      </a:defRPr>
    </a:lvl1pPr>
    <a:lvl2pPr indent="228600" latinLnBrk="0">
      <a:defRPr sz="1200">
        <a:latin typeface="+mn-lt"/>
        <a:ea typeface="+mn-ea"/>
        <a:cs typeface="+mn-cs"/>
        <a:sym typeface="Calisto MT"/>
      </a:defRPr>
    </a:lvl2pPr>
    <a:lvl3pPr indent="457200" latinLnBrk="0">
      <a:defRPr sz="1200">
        <a:latin typeface="+mn-lt"/>
        <a:ea typeface="+mn-ea"/>
        <a:cs typeface="+mn-cs"/>
        <a:sym typeface="Calisto MT"/>
      </a:defRPr>
    </a:lvl3pPr>
    <a:lvl4pPr indent="685800" latinLnBrk="0">
      <a:defRPr sz="1200">
        <a:latin typeface="+mn-lt"/>
        <a:ea typeface="+mn-ea"/>
        <a:cs typeface="+mn-cs"/>
        <a:sym typeface="Calisto MT"/>
      </a:defRPr>
    </a:lvl4pPr>
    <a:lvl5pPr indent="914400" latinLnBrk="0">
      <a:defRPr sz="1200">
        <a:latin typeface="+mn-lt"/>
        <a:ea typeface="+mn-ea"/>
        <a:cs typeface="+mn-cs"/>
        <a:sym typeface="Calisto MT"/>
      </a:defRPr>
    </a:lvl5pPr>
    <a:lvl6pPr indent="1143000" latinLnBrk="0">
      <a:defRPr sz="1200">
        <a:latin typeface="+mn-lt"/>
        <a:ea typeface="+mn-ea"/>
        <a:cs typeface="+mn-cs"/>
        <a:sym typeface="Calisto MT"/>
      </a:defRPr>
    </a:lvl6pPr>
    <a:lvl7pPr indent="1371600" latinLnBrk="0">
      <a:defRPr sz="1200">
        <a:latin typeface="+mn-lt"/>
        <a:ea typeface="+mn-ea"/>
        <a:cs typeface="+mn-cs"/>
        <a:sym typeface="Calisto MT"/>
      </a:defRPr>
    </a:lvl7pPr>
    <a:lvl8pPr indent="1600200" latinLnBrk="0">
      <a:defRPr sz="1200">
        <a:latin typeface="+mn-lt"/>
        <a:ea typeface="+mn-ea"/>
        <a:cs typeface="+mn-cs"/>
        <a:sym typeface="Calisto MT"/>
      </a:defRPr>
    </a:lvl8pPr>
    <a:lvl9pPr indent="1828800" latinLnBrk="0">
      <a:defRPr sz="1200">
        <a:latin typeface="+mn-lt"/>
        <a:ea typeface="+mn-ea"/>
        <a:cs typeface="+mn-cs"/>
        <a:sym typeface="Calisto MT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678425" y="889820"/>
            <a:ext cx="9989575" cy="3598606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4" name="Shape 14"/>
          <p:cNvSpPr/>
          <p:nvPr>
            <p:ph type="body" sz="quarter" idx="1"/>
          </p:nvPr>
        </p:nvSpPr>
        <p:spPr>
          <a:xfrm>
            <a:off x="678425" y="4488426"/>
            <a:ext cx="6991778" cy="13027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 marL="0" indent="0">
              <a:buSzTx/>
              <a:buFontTx/>
              <a:buNone/>
            </a:lvl1pPr>
          </a:lstStyle>
          <a:p>
            <a:pPr/>
            <a:r>
              <a:t>Click to edit Master subtitle style</a:t>
            </a:r>
          </a:p>
        </p:txBody>
      </p:sp>
      <p:sp>
        <p:nvSpPr>
          <p:cNvPr id="15" name="Shape 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xfrm>
            <a:off x="700634" y="2293125"/>
            <a:ext cx="10691267" cy="363609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title"/>
          </p:nvPr>
        </p:nvSpPr>
        <p:spPr>
          <a:xfrm>
            <a:off x="9242321" y="997973"/>
            <a:ext cx="2349044" cy="4984958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104" name="Shape 104"/>
          <p:cNvSpPr/>
          <p:nvPr>
            <p:ph type="body" idx="1"/>
          </p:nvPr>
        </p:nvSpPr>
        <p:spPr>
          <a:xfrm>
            <a:off x="838200" y="997972"/>
            <a:ext cx="8404122" cy="49849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5" name="Shape 10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cap="none" spc="0"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Muokkaa ots. perustyyl. napsautt.</a:t>
            </a:r>
          </a:p>
        </p:txBody>
      </p:sp>
      <p:sp>
        <p:nvSpPr>
          <p:cNvPr id="113" name="Shape 113"/>
          <p:cNvSpPr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90000"/>
              </a:lnSpc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lnSpc>
                <a:spcPct val="90000"/>
              </a:lnSpc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Muokkaa tekstin perustyylejä napsauttamalla</a:t>
            </a:r>
          </a:p>
          <a:p>
            <a:pPr lvl="1"/>
            <a:r>
              <a:t>toinen taso</a:t>
            </a:r>
          </a:p>
          <a:p>
            <a:pPr lvl="2"/>
            <a:r>
              <a:t>kolmas taso</a:t>
            </a:r>
          </a:p>
          <a:p>
            <a:pPr lvl="3"/>
            <a:r>
              <a:t>neljäs taso</a:t>
            </a:r>
          </a:p>
          <a:p>
            <a:pPr lvl="4"/>
            <a:r>
              <a:t>viides taso</a:t>
            </a:r>
          </a:p>
        </p:txBody>
      </p:sp>
      <p:sp>
        <p:nvSpPr>
          <p:cNvPr id="114" name="Shape 114"/>
          <p:cNvSpPr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4F4F4">
              <a:alpha val="3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Dante"/>
                <a:ea typeface="Dante"/>
                <a:cs typeface="Dante"/>
                <a:sym typeface="Dante"/>
              </a:defRPr>
            </a:pPr>
          </a:p>
        </p:txBody>
      </p:sp>
      <p:sp>
        <p:nvSpPr>
          <p:cNvPr id="122" name="Shape 122"/>
          <p:cNvSpPr/>
          <p:nvPr/>
        </p:nvSpPr>
        <p:spPr>
          <a:xfrm>
            <a:off x="1478321" y="709375"/>
            <a:ext cx="10713677" cy="5419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Dante"/>
                <a:ea typeface="Dante"/>
                <a:cs typeface="Dante"/>
                <a:sym typeface="Dante"/>
              </a:defRPr>
            </a:pPr>
          </a:p>
        </p:txBody>
      </p:sp>
      <p:sp>
        <p:nvSpPr>
          <p:cNvPr id="123" name="Shape 123"/>
          <p:cNvSpPr/>
          <p:nvPr>
            <p:ph type="title"/>
          </p:nvPr>
        </p:nvSpPr>
        <p:spPr>
          <a:xfrm>
            <a:off x="420623" y="365125"/>
            <a:ext cx="10543033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cap="none" spc="0" sz="5200">
                <a:solidFill>
                  <a:srgbClr val="2C3948"/>
                </a:solidFill>
                <a:latin typeface="Dante"/>
                <a:ea typeface="Dante"/>
                <a:cs typeface="Dante"/>
                <a:sym typeface="Dante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24" name="Shape 124"/>
          <p:cNvSpPr/>
          <p:nvPr>
            <p:ph type="body" sz="half" idx="1"/>
          </p:nvPr>
        </p:nvSpPr>
        <p:spPr>
          <a:xfrm>
            <a:off x="420623" y="1825625"/>
            <a:ext cx="5599178" cy="420638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457200" indent="-457200">
              <a:lnSpc>
                <a:spcPct val="100000"/>
              </a:lnSpc>
              <a:buClr>
                <a:srgbClr val="D6947C"/>
              </a:buClr>
              <a:buFont typeface="Wingdings 2"/>
              <a:buChar char="⬩"/>
              <a:defRPr sz="2400">
                <a:solidFill>
                  <a:srgbClr val="2C3948"/>
                </a:solidFill>
                <a:latin typeface="Dante"/>
                <a:ea typeface="Dante"/>
                <a:cs typeface="Dante"/>
                <a:sym typeface="Dante"/>
              </a:defRPr>
            </a:lvl1pPr>
            <a:lvl2pPr marL="868680" indent="-411480">
              <a:lnSpc>
                <a:spcPct val="100000"/>
              </a:lnSpc>
              <a:buClr>
                <a:srgbClr val="D6947C"/>
              </a:buClr>
              <a:buFont typeface="Wingdings 2"/>
              <a:buChar char="⬩"/>
              <a:defRPr sz="2400">
                <a:solidFill>
                  <a:srgbClr val="2C3948"/>
                </a:solidFill>
                <a:latin typeface="Dante"/>
                <a:ea typeface="Dante"/>
                <a:cs typeface="Dante"/>
                <a:sym typeface="Dante"/>
              </a:defRPr>
            </a:lvl2pPr>
            <a:lvl3pPr marL="1371600" indent="-457200">
              <a:lnSpc>
                <a:spcPct val="100000"/>
              </a:lnSpc>
              <a:buClr>
                <a:srgbClr val="D6947C"/>
              </a:buClr>
              <a:buFont typeface="Wingdings 2"/>
              <a:buChar char="⬩"/>
              <a:defRPr sz="2400">
                <a:solidFill>
                  <a:srgbClr val="2C3948"/>
                </a:solidFill>
                <a:latin typeface="Dante"/>
                <a:ea typeface="Dante"/>
                <a:cs typeface="Dante"/>
                <a:sym typeface="Dante"/>
              </a:defRPr>
            </a:lvl3pPr>
            <a:lvl4pPr marL="1800225" indent="-428625">
              <a:lnSpc>
                <a:spcPct val="100000"/>
              </a:lnSpc>
              <a:buClr>
                <a:srgbClr val="D6947C"/>
              </a:buClr>
              <a:buFont typeface="Wingdings 2"/>
              <a:buChar char="⬩"/>
              <a:defRPr sz="2400">
                <a:solidFill>
                  <a:srgbClr val="2C3948"/>
                </a:solidFill>
                <a:latin typeface="Dante"/>
                <a:ea typeface="Dante"/>
                <a:cs typeface="Dante"/>
                <a:sym typeface="Dante"/>
              </a:defRPr>
            </a:lvl4pPr>
            <a:lvl5pPr marL="2318657" indent="-489857">
              <a:lnSpc>
                <a:spcPct val="100000"/>
              </a:lnSpc>
              <a:buClr>
                <a:srgbClr val="D6947C"/>
              </a:buClr>
              <a:buFont typeface="Wingdings 2"/>
              <a:buChar char="⬩"/>
              <a:defRPr sz="2400">
                <a:solidFill>
                  <a:srgbClr val="2C3948"/>
                </a:solidFill>
                <a:latin typeface="Dante"/>
                <a:ea typeface="Dante"/>
                <a:cs typeface="Dante"/>
                <a:sym typeface="Dante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25" name="Shape 125"/>
          <p:cNvSpPr/>
          <p:nvPr>
            <p:ph type="sldNum" sz="quarter" idx="2"/>
          </p:nvPr>
        </p:nvSpPr>
        <p:spPr>
          <a:xfrm>
            <a:off x="11709224" y="208280"/>
            <a:ext cx="273656" cy="269240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2C3948"/>
                </a:solidFill>
                <a:latin typeface="Dante"/>
                <a:ea typeface="Dante"/>
                <a:cs typeface="Dante"/>
                <a:sym typeface="Dan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4F4F4">
              <a:alpha val="3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Dante"/>
                <a:ea typeface="Dante"/>
                <a:cs typeface="Dante"/>
                <a:sym typeface="Dante"/>
              </a:defRPr>
            </a:pPr>
          </a:p>
        </p:txBody>
      </p:sp>
      <p:sp>
        <p:nvSpPr>
          <p:cNvPr id="133" name="Shape 133"/>
          <p:cNvSpPr/>
          <p:nvPr/>
        </p:nvSpPr>
        <p:spPr>
          <a:xfrm>
            <a:off x="1478321" y="709375"/>
            <a:ext cx="10713677" cy="5419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Dante"/>
                <a:ea typeface="Dante"/>
                <a:cs typeface="Dante"/>
                <a:sym typeface="Dante"/>
              </a:defRPr>
            </a:pPr>
          </a:p>
        </p:txBody>
      </p:sp>
      <p:sp>
        <p:nvSpPr>
          <p:cNvPr id="134" name="Shape 134"/>
          <p:cNvSpPr/>
          <p:nvPr>
            <p:ph type="title"/>
          </p:nvPr>
        </p:nvSpPr>
        <p:spPr>
          <a:xfrm>
            <a:off x="420623" y="938306"/>
            <a:ext cx="10543033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cap="none" spc="0" sz="5200">
                <a:solidFill>
                  <a:srgbClr val="2C3948"/>
                </a:solidFill>
                <a:latin typeface="Dante"/>
                <a:ea typeface="Dante"/>
                <a:cs typeface="Dante"/>
                <a:sym typeface="Dante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35" name="Shape 135"/>
          <p:cNvSpPr/>
          <p:nvPr>
            <p:ph type="sldNum" sz="quarter" idx="2"/>
          </p:nvPr>
        </p:nvSpPr>
        <p:spPr>
          <a:xfrm>
            <a:off x="11709224" y="208280"/>
            <a:ext cx="273656" cy="269240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2C3948"/>
                </a:solidFill>
                <a:latin typeface="Dante"/>
                <a:ea typeface="Dante"/>
                <a:cs typeface="Dante"/>
                <a:sym typeface="Dan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700634" y="2293125"/>
            <a:ext cx="10691267" cy="363609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715382" y="1709738"/>
            <a:ext cx="10632069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2" name="Shape 32"/>
          <p:cNvSpPr/>
          <p:nvPr>
            <p:ph type="body" sz="quarter" idx="1"/>
          </p:nvPr>
        </p:nvSpPr>
        <p:spPr>
          <a:xfrm>
            <a:off x="715382" y="4589462"/>
            <a:ext cx="10632069" cy="15001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700634" y="922096"/>
            <a:ext cx="10691267" cy="1127931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41" name="Shape 41"/>
          <p:cNvSpPr/>
          <p:nvPr>
            <p:ph type="body" sz="half" idx="1"/>
          </p:nvPr>
        </p:nvSpPr>
        <p:spPr>
          <a:xfrm>
            <a:off x="715382" y="2128684"/>
            <a:ext cx="5304418" cy="384441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685887" y="929148"/>
            <a:ext cx="10640005" cy="761541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50" name="Shape 50"/>
          <p:cNvSpPr/>
          <p:nvPr>
            <p:ph type="body" sz="quarter" idx="1"/>
          </p:nvPr>
        </p:nvSpPr>
        <p:spPr>
          <a:xfrm>
            <a:off x="715383" y="1681163"/>
            <a:ext cx="5282193" cy="6572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 marL="0" indent="0">
              <a:buSzTx/>
              <a:buFontTx/>
              <a:buNone/>
              <a:defRPr b="1" sz="1600">
                <a:latin typeface="Univers Condensed"/>
                <a:ea typeface="Univers Condensed"/>
                <a:cs typeface="Univers Condensed"/>
                <a:sym typeface="Univers Condensed"/>
              </a:defRPr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51" name="Shape 51"/>
          <p:cNvSpPr/>
          <p:nvPr>
            <p:ph type="body" sz="quarter" idx="13"/>
          </p:nvPr>
        </p:nvSpPr>
        <p:spPr>
          <a:xfrm>
            <a:off x="6172200" y="1681163"/>
            <a:ext cx="5183188" cy="657226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1600">
                <a:latin typeface="Univers Condensed"/>
                <a:ea typeface="Univers Condensed"/>
                <a:cs typeface="Univers Condensed"/>
                <a:sym typeface="Univers Condensed"/>
              </a:defRPr>
            </a:pPr>
          </a:p>
        </p:txBody>
      </p:sp>
      <p:sp>
        <p:nvSpPr>
          <p:cNvPr id="52" name="Shape 5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/>
          </p:nvPr>
        </p:nvSpPr>
        <p:spPr>
          <a:xfrm>
            <a:off x="678425" y="781664"/>
            <a:ext cx="4093600" cy="122345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75" name="Shape 75"/>
          <p:cNvSpPr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6" name="Shape 76"/>
          <p:cNvSpPr/>
          <p:nvPr>
            <p:ph type="body" sz="quarter" idx="13"/>
          </p:nvPr>
        </p:nvSpPr>
        <p:spPr>
          <a:xfrm>
            <a:off x="688258" y="2315496"/>
            <a:ext cx="4093599" cy="355349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7" name="Shape 7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xfrm>
            <a:off x="683342" y="1066800"/>
            <a:ext cx="4103431" cy="131752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85" name="Shape 85"/>
          <p:cNvSpPr/>
          <p:nvPr>
            <p:ph type="pic" sz="half" idx="13"/>
          </p:nvPr>
        </p:nvSpPr>
        <p:spPr>
          <a:xfrm>
            <a:off x="5183187" y="1066800"/>
            <a:ext cx="6172201" cy="47942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body" sz="quarter" idx="1"/>
          </p:nvPr>
        </p:nvSpPr>
        <p:spPr>
          <a:xfrm>
            <a:off x="683342" y="2552700"/>
            <a:ext cx="4103431" cy="33162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87" name="Shape 8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800100" y="723900"/>
            <a:ext cx="10591801" cy="0"/>
          </a:xfrm>
          <a:prstGeom prst="line">
            <a:avLst/>
          </a:prstGeom>
          <a:ln w="444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" name="Shape 3"/>
          <p:cNvSpPr/>
          <p:nvPr/>
        </p:nvSpPr>
        <p:spPr>
          <a:xfrm>
            <a:off x="800100" y="6142780"/>
            <a:ext cx="10591801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700634" y="922096"/>
            <a:ext cx="10691267" cy="1371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 fontScale="100000" lnSpcReduction="0"/>
          </a:bodyPr>
          <a:lstStyle/>
          <a:p>
            <a:pPr/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11258625" y="6347142"/>
            <a:ext cx="332741" cy="3835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0" strike="noStrike" sz="4000" u="none">
          <a:ln>
            <a:noFill/>
          </a:ln>
          <a:solidFill>
            <a:srgbClr val="000000"/>
          </a:solidFill>
          <a:uFillTx/>
          <a:latin typeface="Univers Condensed"/>
          <a:ea typeface="Univers Condensed"/>
          <a:cs typeface="Univers Condensed"/>
          <a:sym typeface="Univers Condensed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0" strike="noStrike" sz="4000" u="none">
          <a:ln>
            <a:noFill/>
          </a:ln>
          <a:solidFill>
            <a:srgbClr val="000000"/>
          </a:solidFill>
          <a:uFillTx/>
          <a:latin typeface="Univers Condensed"/>
          <a:ea typeface="Univers Condensed"/>
          <a:cs typeface="Univers Condensed"/>
          <a:sym typeface="Univers Condensed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0" strike="noStrike" sz="4000" u="none">
          <a:ln>
            <a:noFill/>
          </a:ln>
          <a:solidFill>
            <a:srgbClr val="000000"/>
          </a:solidFill>
          <a:uFillTx/>
          <a:latin typeface="Univers Condensed"/>
          <a:ea typeface="Univers Condensed"/>
          <a:cs typeface="Univers Condensed"/>
          <a:sym typeface="Univers Condensed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0" strike="noStrike" sz="4000" u="none">
          <a:ln>
            <a:noFill/>
          </a:ln>
          <a:solidFill>
            <a:srgbClr val="000000"/>
          </a:solidFill>
          <a:uFillTx/>
          <a:latin typeface="Univers Condensed"/>
          <a:ea typeface="Univers Condensed"/>
          <a:cs typeface="Univers Condensed"/>
          <a:sym typeface="Univers Condensed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0" strike="noStrike" sz="4000" u="none">
          <a:ln>
            <a:noFill/>
          </a:ln>
          <a:solidFill>
            <a:srgbClr val="000000"/>
          </a:solidFill>
          <a:uFillTx/>
          <a:latin typeface="Univers Condensed"/>
          <a:ea typeface="Univers Condensed"/>
          <a:cs typeface="Univers Condensed"/>
          <a:sym typeface="Univers Condensed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0" strike="noStrike" sz="4000" u="none">
          <a:ln>
            <a:noFill/>
          </a:ln>
          <a:solidFill>
            <a:srgbClr val="000000"/>
          </a:solidFill>
          <a:uFillTx/>
          <a:latin typeface="Univers Condensed"/>
          <a:ea typeface="Univers Condensed"/>
          <a:cs typeface="Univers Condensed"/>
          <a:sym typeface="Univers Condensed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0" strike="noStrike" sz="4000" u="none">
          <a:ln>
            <a:noFill/>
          </a:ln>
          <a:solidFill>
            <a:srgbClr val="000000"/>
          </a:solidFill>
          <a:uFillTx/>
          <a:latin typeface="Univers Condensed"/>
          <a:ea typeface="Univers Condensed"/>
          <a:cs typeface="Univers Condensed"/>
          <a:sym typeface="Univers Condensed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0" strike="noStrike" sz="4000" u="none">
          <a:ln>
            <a:noFill/>
          </a:ln>
          <a:solidFill>
            <a:srgbClr val="000000"/>
          </a:solidFill>
          <a:uFillTx/>
          <a:latin typeface="Univers Condensed"/>
          <a:ea typeface="Univers Condensed"/>
          <a:cs typeface="Univers Condensed"/>
          <a:sym typeface="Univers Condensed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0" strike="noStrike" sz="4000" u="none">
          <a:ln>
            <a:noFill/>
          </a:ln>
          <a:solidFill>
            <a:srgbClr val="000000"/>
          </a:solidFill>
          <a:uFillTx/>
          <a:latin typeface="Univers Condensed"/>
          <a:ea typeface="Univers Condensed"/>
          <a:cs typeface="Univers Condensed"/>
          <a:sym typeface="Univers Condensed"/>
        </a:defRPr>
      </a:lvl9pPr>
    </p:titleStyle>
    <p:bodyStyle>
      <a:lvl1pPr marL="228600" marR="0" indent="-2286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sto MT"/>
        </a:defRPr>
      </a:lvl1pPr>
      <a:lvl2pPr marL="711200" marR="0" indent="-254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sto MT"/>
        </a:defRPr>
      </a:lvl2pPr>
      <a:lvl3pPr marL="1200150" marR="0" indent="-28575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sto MT"/>
        </a:defRPr>
      </a:lvl3pPr>
      <a:lvl4pPr marL="16981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sto MT"/>
        </a:defRPr>
      </a:lvl4pPr>
      <a:lvl5pPr marL="21553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sto MT"/>
        </a:defRPr>
      </a:lvl5pPr>
      <a:lvl6pPr marL="2540000" marR="0" indent="-254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sto MT"/>
        </a:defRPr>
      </a:lvl6pPr>
      <a:lvl7pPr marL="2997200" marR="0" indent="-254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sto MT"/>
        </a:defRPr>
      </a:lvl7pPr>
      <a:lvl8pPr marL="3454400" marR="0" indent="-254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sto MT"/>
        </a:defRPr>
      </a:lvl8pPr>
      <a:lvl9pPr marL="3911600" marR="0" indent="-254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sto M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5" name="Shape 145"/>
          <p:cNvSpPr/>
          <p:nvPr>
            <p:ph type="ctrTitle"/>
          </p:nvPr>
        </p:nvSpPr>
        <p:spPr>
          <a:xfrm>
            <a:off x="647698" y="871757"/>
            <a:ext cx="5227173" cy="3871145"/>
          </a:xfrm>
          <a:prstGeom prst="rect">
            <a:avLst/>
          </a:prstGeom>
        </p:spPr>
        <p:txBody>
          <a:bodyPr/>
          <a:lstStyle>
            <a:lvl1pPr>
              <a:defRPr spc="0"/>
            </a:lvl1pPr>
          </a:lstStyle>
          <a:p>
            <a:pPr/>
            <a:r>
              <a:t>Luotettavaa tietoa terveydestä</a:t>
            </a:r>
          </a:p>
        </p:txBody>
      </p:sp>
      <p:sp>
        <p:nvSpPr>
          <p:cNvPr id="146" name="Shape 146"/>
          <p:cNvSpPr/>
          <p:nvPr>
            <p:ph type="subTitle" sz="quarter" idx="1"/>
          </p:nvPr>
        </p:nvSpPr>
        <p:spPr>
          <a:xfrm>
            <a:off x="1036320" y="6200123"/>
            <a:ext cx="3840480" cy="282793"/>
          </a:xfrm>
          <a:prstGeom prst="rect">
            <a:avLst/>
          </a:prstGeom>
        </p:spPr>
        <p:txBody>
          <a:bodyPr/>
          <a:lstStyle/>
          <a:p>
            <a:pPr lvl="1" marL="0" indent="402336" algn="ctr" defTabSz="804672">
              <a:spcBef>
                <a:spcPts val="400"/>
              </a:spcBef>
              <a:buSzTx/>
              <a:buFontTx/>
              <a:buNone/>
              <a:defRPr sz="1232">
                <a:latin typeface="Abadi Extra Light"/>
                <a:ea typeface="Abadi Extra Light"/>
                <a:cs typeface="Abadi Extra Light"/>
                <a:sym typeface="Abadi Extra Light"/>
              </a:defRPr>
            </a:pPr>
            <a:r>
              <a:t>Kuva: Unsplash.com / Gaelle Marcel</a:t>
            </a:r>
          </a:p>
        </p:txBody>
      </p:sp>
      <p:sp>
        <p:nvSpPr>
          <p:cNvPr id="147" name="Shape 147"/>
          <p:cNvSpPr/>
          <p:nvPr/>
        </p:nvSpPr>
        <p:spPr>
          <a:xfrm>
            <a:off x="800100" y="723900"/>
            <a:ext cx="4914901" cy="0"/>
          </a:xfrm>
          <a:prstGeom prst="line">
            <a:avLst/>
          </a:prstGeom>
          <a:ln w="444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48" name="Shape 148"/>
          <p:cNvSpPr/>
          <p:nvPr/>
        </p:nvSpPr>
        <p:spPr>
          <a:xfrm>
            <a:off x="800100" y="6134100"/>
            <a:ext cx="4914901" cy="0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149" name="image1.jpg" descr="Kuva, joka sisältää kohteen henkilö&#10;&#10;Kuvaus luotu automaattisesti"/>
          <p:cNvPicPr>
            <a:picLocks noChangeAspect="1"/>
          </p:cNvPicPr>
          <p:nvPr/>
        </p:nvPicPr>
        <p:blipFill>
          <a:blip r:embed="rId2">
            <a:extLst/>
          </a:blip>
          <a:srcRect l="0" t="12222" r="1" b="7141"/>
          <a:stretch>
            <a:fillRect/>
          </a:stretch>
        </p:blipFill>
        <p:spPr>
          <a:xfrm>
            <a:off x="6515099" y="0"/>
            <a:ext cx="5676902" cy="6857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2.png" descr="Kuva, joka sisältää kohteen teksti, clipart-kuva&#10;&#10;Kuvaus luotu automaattisest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93336" y="140335"/>
            <a:ext cx="1861425" cy="428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54511" y="6225740"/>
            <a:ext cx="2000251" cy="514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image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52925" y="3086100"/>
            <a:ext cx="2768368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hape 220"/>
          <p:cNvSpPr/>
          <p:nvPr>
            <p:ph type="title"/>
          </p:nvPr>
        </p:nvSpPr>
        <p:spPr>
          <a:xfrm>
            <a:off x="137238" y="15872"/>
            <a:ext cx="10826419" cy="1050929"/>
          </a:xfrm>
          <a:prstGeom prst="rect">
            <a:avLst/>
          </a:prstGeom>
        </p:spPr>
        <p:txBody>
          <a:bodyPr/>
          <a:lstStyle>
            <a:lvl1pPr>
              <a:defRPr b="1" sz="3600">
                <a:solidFill>
                  <a:srgbClr val="3F82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Yleisiä ajattelun vinoumia</a:t>
            </a:r>
          </a:p>
        </p:txBody>
      </p:sp>
      <p:grpSp>
        <p:nvGrpSpPr>
          <p:cNvPr id="227" name="Group 227"/>
          <p:cNvGrpSpPr/>
          <p:nvPr/>
        </p:nvGrpSpPr>
        <p:grpSpPr>
          <a:xfrm>
            <a:off x="134027" y="1660347"/>
            <a:ext cx="4251317" cy="2376335"/>
            <a:chOff x="0" y="0"/>
            <a:chExt cx="4251315" cy="2376333"/>
          </a:xfrm>
        </p:grpSpPr>
        <p:sp>
          <p:nvSpPr>
            <p:cNvPr id="221" name="Shape 221"/>
            <p:cNvSpPr/>
            <p:nvPr/>
          </p:nvSpPr>
          <p:spPr>
            <a:xfrm>
              <a:off x="0" y="0"/>
              <a:ext cx="3792926" cy="237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0DBB9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Dante"/>
                  <a:ea typeface="Dante"/>
                  <a:cs typeface="Dante"/>
                  <a:sym typeface="Dante"/>
                </a:defRPr>
              </a:pPr>
            </a:p>
          </p:txBody>
        </p:sp>
        <p:sp>
          <p:nvSpPr>
            <p:cNvPr id="222" name="Shape 222"/>
            <p:cNvSpPr/>
            <p:nvPr/>
          </p:nvSpPr>
          <p:spPr>
            <a:xfrm>
              <a:off x="3561446" y="1532279"/>
              <a:ext cx="395289" cy="395289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DBB9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Dante"/>
                  <a:ea typeface="Dante"/>
                  <a:cs typeface="Dante"/>
                  <a:sym typeface="Dante"/>
                </a:defRPr>
              </a:pPr>
            </a:p>
          </p:txBody>
        </p:sp>
        <p:sp>
          <p:nvSpPr>
            <p:cNvPr id="223" name="Shape 223"/>
            <p:cNvSpPr/>
            <p:nvPr/>
          </p:nvSpPr>
          <p:spPr>
            <a:xfrm>
              <a:off x="3903667" y="1680044"/>
              <a:ext cx="263525" cy="263525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DBB9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Dante"/>
                  <a:ea typeface="Dante"/>
                  <a:cs typeface="Dante"/>
                  <a:sym typeface="Dante"/>
                </a:defRPr>
              </a:pPr>
            </a:p>
          </p:txBody>
        </p:sp>
        <p:sp>
          <p:nvSpPr>
            <p:cNvPr id="224" name="Shape 224"/>
            <p:cNvSpPr/>
            <p:nvPr/>
          </p:nvSpPr>
          <p:spPr>
            <a:xfrm>
              <a:off x="4119553" y="1790374"/>
              <a:ext cx="131763" cy="13176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DBB9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Dante"/>
                  <a:ea typeface="Dante"/>
                  <a:cs typeface="Dante"/>
                  <a:sym typeface="Dante"/>
                </a:defRPr>
              </a:pPr>
            </a:p>
          </p:txBody>
        </p:sp>
        <p:sp>
          <p:nvSpPr>
            <p:cNvPr id="225" name="Shape 225"/>
            <p:cNvSpPr/>
            <p:nvPr/>
          </p:nvSpPr>
          <p:spPr>
            <a:xfrm>
              <a:off x="192596" y="120834"/>
              <a:ext cx="3475587" cy="2017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12700" cap="flat">
              <a:solidFill>
                <a:srgbClr val="0DBB9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Dante"/>
                  <a:ea typeface="Dante"/>
                  <a:cs typeface="Dante"/>
                  <a:sym typeface="Dante"/>
                </a:defRPr>
              </a:pPr>
            </a:p>
          </p:txBody>
        </p:sp>
        <p:sp>
          <p:nvSpPr>
            <p:cNvPr id="226" name="Shape 226"/>
            <p:cNvSpPr/>
            <p:nvPr/>
          </p:nvSpPr>
          <p:spPr>
            <a:xfrm>
              <a:off x="525275" y="99627"/>
              <a:ext cx="2474413" cy="2047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2400">
                  <a:latin typeface="Dante"/>
                  <a:ea typeface="Dante"/>
                  <a:cs typeface="Dante"/>
                  <a:sym typeface="Dante"/>
                </a:defRPr>
              </a:pPr>
              <a:r>
                <a:t>Vahvistusvinouma</a:t>
              </a:r>
            </a:p>
            <a:p>
              <a:pPr algn="ctr">
                <a:defRPr sz="2000">
                  <a:latin typeface="Dante"/>
                  <a:ea typeface="Dante"/>
                  <a:cs typeface="Dante"/>
                  <a:sym typeface="Dante"/>
                </a:defRPr>
              </a:pPr>
              <a:r>
                <a:t>- Taipumus etsiä ja havaita vain omia ennakkokäsityksiä tukevia tietoja</a:t>
              </a:r>
            </a:p>
          </p:txBody>
        </p:sp>
      </p:grpSp>
      <p:grpSp>
        <p:nvGrpSpPr>
          <p:cNvPr id="234" name="Group 234"/>
          <p:cNvGrpSpPr/>
          <p:nvPr/>
        </p:nvGrpSpPr>
        <p:grpSpPr>
          <a:xfrm>
            <a:off x="6761990" y="926244"/>
            <a:ext cx="4203674" cy="2371977"/>
            <a:chOff x="0" y="0"/>
            <a:chExt cx="4203673" cy="2371975"/>
          </a:xfrm>
        </p:grpSpPr>
        <p:sp>
          <p:nvSpPr>
            <p:cNvPr id="228" name="Shape 228"/>
            <p:cNvSpPr/>
            <p:nvPr/>
          </p:nvSpPr>
          <p:spPr>
            <a:xfrm>
              <a:off x="0" y="0"/>
              <a:ext cx="4203674" cy="2271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0DBB9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Dante"/>
                  <a:ea typeface="Dante"/>
                  <a:cs typeface="Dante"/>
                  <a:sym typeface="Dante"/>
                </a:defRPr>
              </a:pPr>
            </a:p>
          </p:txBody>
        </p:sp>
        <p:sp>
          <p:nvSpPr>
            <p:cNvPr id="229" name="Shape 229"/>
            <p:cNvSpPr/>
            <p:nvPr/>
          </p:nvSpPr>
          <p:spPr>
            <a:xfrm>
              <a:off x="349271" y="1870150"/>
              <a:ext cx="377827" cy="37782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DBB9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Dante"/>
                  <a:ea typeface="Dante"/>
                  <a:cs typeface="Dante"/>
                  <a:sym typeface="Dante"/>
                </a:defRPr>
              </a:pPr>
            </a:p>
          </p:txBody>
        </p:sp>
        <p:sp>
          <p:nvSpPr>
            <p:cNvPr id="230" name="Shape 230"/>
            <p:cNvSpPr/>
            <p:nvPr/>
          </p:nvSpPr>
          <p:spPr>
            <a:xfrm>
              <a:off x="148590" y="2090343"/>
              <a:ext cx="251885" cy="251885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DBB9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Dante"/>
                  <a:ea typeface="Dante"/>
                  <a:cs typeface="Dante"/>
                  <a:sym typeface="Dante"/>
                </a:defRPr>
              </a:pPr>
            </a:p>
          </p:txBody>
        </p:sp>
        <p:sp>
          <p:nvSpPr>
            <p:cNvPr id="231" name="Shape 231"/>
            <p:cNvSpPr/>
            <p:nvPr/>
          </p:nvSpPr>
          <p:spPr>
            <a:xfrm>
              <a:off x="56078" y="2246033"/>
              <a:ext cx="125943" cy="12594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DBB9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Dante"/>
                  <a:ea typeface="Dante"/>
                  <a:cs typeface="Dante"/>
                  <a:sym typeface="Dante"/>
                </a:defRPr>
              </a:pPr>
            </a:p>
          </p:txBody>
        </p:sp>
        <p:sp>
          <p:nvSpPr>
            <p:cNvPr id="232" name="Shape 232"/>
            <p:cNvSpPr/>
            <p:nvPr/>
          </p:nvSpPr>
          <p:spPr>
            <a:xfrm>
              <a:off x="213453" y="115496"/>
              <a:ext cx="3851969" cy="1928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12700" cap="flat">
              <a:solidFill>
                <a:srgbClr val="0DBB9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Dante"/>
                  <a:ea typeface="Dante"/>
                  <a:cs typeface="Dante"/>
                  <a:sym typeface="Dante"/>
                </a:defRPr>
              </a:pPr>
            </a:p>
          </p:txBody>
        </p:sp>
        <p:sp>
          <p:nvSpPr>
            <p:cNvPr id="233" name="Shape 233"/>
            <p:cNvSpPr/>
            <p:nvPr/>
          </p:nvSpPr>
          <p:spPr>
            <a:xfrm>
              <a:off x="582159" y="202407"/>
              <a:ext cx="2742375" cy="174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2400">
                  <a:latin typeface="Dante"/>
                  <a:ea typeface="Dante"/>
                  <a:cs typeface="Dante"/>
                  <a:sym typeface="Dante"/>
                </a:defRPr>
              </a:pPr>
              <a:r>
                <a:t>Ankkurointivinouma</a:t>
              </a:r>
            </a:p>
            <a:p>
              <a:pPr algn="ctr">
                <a:defRPr sz="2000">
                  <a:latin typeface="Dante"/>
                  <a:ea typeface="Dante"/>
                  <a:cs typeface="Dante"/>
                  <a:sym typeface="Dante"/>
                </a:defRPr>
              </a:pPr>
              <a:r>
                <a:t>- Taipumus painottaa ensimmäistä havaintoa tai tietoa</a:t>
              </a:r>
            </a:p>
          </p:txBody>
        </p:sp>
      </p:grpSp>
      <p:grpSp>
        <p:nvGrpSpPr>
          <p:cNvPr id="241" name="Group 241"/>
          <p:cNvGrpSpPr/>
          <p:nvPr/>
        </p:nvGrpSpPr>
        <p:grpSpPr>
          <a:xfrm>
            <a:off x="7283127" y="2558476"/>
            <a:ext cx="4688583" cy="1842059"/>
            <a:chOff x="0" y="0"/>
            <a:chExt cx="4688581" cy="1842058"/>
          </a:xfrm>
        </p:grpSpPr>
        <p:sp>
          <p:nvSpPr>
            <p:cNvPr id="235" name="Shape 235"/>
            <p:cNvSpPr/>
            <p:nvPr/>
          </p:nvSpPr>
          <p:spPr>
            <a:xfrm>
              <a:off x="1128414" y="0"/>
              <a:ext cx="3560168" cy="1842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0DBB9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Dante"/>
                  <a:ea typeface="Dante"/>
                  <a:cs typeface="Dante"/>
                  <a:sym typeface="Dante"/>
                </a:defRPr>
              </a:pPr>
            </a:p>
          </p:txBody>
        </p:sp>
        <p:sp>
          <p:nvSpPr>
            <p:cNvPr id="236" name="Shape 236"/>
            <p:cNvSpPr/>
            <p:nvPr/>
          </p:nvSpPr>
          <p:spPr>
            <a:xfrm>
              <a:off x="728249" y="1156942"/>
              <a:ext cx="306415" cy="306415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DBB9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Dante"/>
                  <a:ea typeface="Dante"/>
                  <a:cs typeface="Dante"/>
                  <a:sym typeface="Dante"/>
                </a:defRPr>
              </a:pPr>
            </a:p>
          </p:txBody>
        </p:sp>
        <p:sp>
          <p:nvSpPr>
            <p:cNvPr id="237" name="Shape 237"/>
            <p:cNvSpPr/>
            <p:nvPr/>
          </p:nvSpPr>
          <p:spPr>
            <a:xfrm>
              <a:off x="314007" y="1299077"/>
              <a:ext cx="204277" cy="20427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DBB9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Dante"/>
                  <a:ea typeface="Dante"/>
                  <a:cs typeface="Dante"/>
                  <a:sym typeface="Dante"/>
                </a:defRPr>
              </a:pPr>
            </a:p>
          </p:txBody>
        </p:sp>
        <p:sp>
          <p:nvSpPr>
            <p:cNvPr id="238" name="Shape 238"/>
            <p:cNvSpPr/>
            <p:nvPr/>
          </p:nvSpPr>
          <p:spPr>
            <a:xfrm>
              <a:off x="0" y="1421596"/>
              <a:ext cx="102139" cy="102139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DBB9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Dante"/>
                  <a:ea typeface="Dante"/>
                  <a:cs typeface="Dante"/>
                  <a:sym typeface="Dante"/>
                </a:defRPr>
              </a:pPr>
            </a:p>
          </p:txBody>
        </p:sp>
        <p:sp>
          <p:nvSpPr>
            <p:cNvPr id="239" name="Shape 239"/>
            <p:cNvSpPr/>
            <p:nvPr/>
          </p:nvSpPr>
          <p:spPr>
            <a:xfrm>
              <a:off x="1309192" y="93667"/>
              <a:ext cx="3262302" cy="1563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12700" cap="flat">
              <a:solidFill>
                <a:srgbClr val="0DBB9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Dante"/>
                  <a:ea typeface="Dante"/>
                  <a:cs typeface="Dante"/>
                  <a:sym typeface="Dante"/>
                </a:defRPr>
              </a:pPr>
            </a:p>
          </p:txBody>
        </p:sp>
        <p:sp>
          <p:nvSpPr>
            <p:cNvPr id="240" name="Shape 240"/>
            <p:cNvSpPr/>
            <p:nvPr/>
          </p:nvSpPr>
          <p:spPr>
            <a:xfrm>
              <a:off x="1621456" y="336035"/>
              <a:ext cx="2322567" cy="1069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2400">
                  <a:latin typeface="Dante"/>
                  <a:ea typeface="Dante"/>
                  <a:cs typeface="Dante"/>
                  <a:sym typeface="Dante"/>
                </a:defRPr>
              </a:pPr>
              <a:r>
                <a:t>Strutsi-ilmiö</a:t>
              </a:r>
            </a:p>
            <a:p>
              <a:pPr algn="ctr">
                <a:defRPr sz="2000">
                  <a:latin typeface="Dante"/>
                  <a:ea typeface="Dante"/>
                  <a:cs typeface="Dante"/>
                  <a:sym typeface="Dante"/>
                </a:defRPr>
              </a:pPr>
              <a:r>
                <a:t>- Taipumus vältellä negatiivisia tietoja</a:t>
              </a:r>
            </a:p>
          </p:txBody>
        </p:sp>
      </p:grpSp>
      <p:grpSp>
        <p:nvGrpSpPr>
          <p:cNvPr id="248" name="Group 248"/>
          <p:cNvGrpSpPr/>
          <p:nvPr/>
        </p:nvGrpSpPr>
        <p:grpSpPr>
          <a:xfrm>
            <a:off x="3129692" y="997440"/>
            <a:ext cx="4280557" cy="2473682"/>
            <a:chOff x="0" y="0"/>
            <a:chExt cx="4280556" cy="2473680"/>
          </a:xfrm>
        </p:grpSpPr>
        <p:sp>
          <p:nvSpPr>
            <p:cNvPr id="242" name="Shape 242"/>
            <p:cNvSpPr/>
            <p:nvPr/>
          </p:nvSpPr>
          <p:spPr>
            <a:xfrm>
              <a:off x="0" y="0"/>
              <a:ext cx="4280557" cy="2023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0DBB9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Dante"/>
                  <a:ea typeface="Dante"/>
                  <a:cs typeface="Dante"/>
                  <a:sym typeface="Dante"/>
                </a:defRPr>
              </a:pPr>
            </a:p>
          </p:txBody>
        </p:sp>
        <p:sp>
          <p:nvSpPr>
            <p:cNvPr id="243" name="Shape 243"/>
            <p:cNvSpPr/>
            <p:nvPr/>
          </p:nvSpPr>
          <p:spPr>
            <a:xfrm>
              <a:off x="2088374" y="1941430"/>
              <a:ext cx="336551" cy="33655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DBB9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Dante"/>
                  <a:ea typeface="Dante"/>
                  <a:cs typeface="Dante"/>
                  <a:sym typeface="Dante"/>
                </a:defRPr>
              </a:pPr>
            </a:p>
          </p:txBody>
        </p:sp>
        <p:sp>
          <p:nvSpPr>
            <p:cNvPr id="244" name="Shape 244"/>
            <p:cNvSpPr/>
            <p:nvPr/>
          </p:nvSpPr>
          <p:spPr>
            <a:xfrm>
              <a:off x="2166373" y="2207252"/>
              <a:ext cx="224367" cy="22436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DBB9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Dante"/>
                  <a:ea typeface="Dante"/>
                  <a:cs typeface="Dante"/>
                  <a:sym typeface="Dante"/>
                </a:defRPr>
              </a:pPr>
            </a:p>
          </p:txBody>
        </p:sp>
        <p:sp>
          <p:nvSpPr>
            <p:cNvPr id="245" name="Shape 245"/>
            <p:cNvSpPr/>
            <p:nvPr/>
          </p:nvSpPr>
          <p:spPr>
            <a:xfrm>
              <a:off x="2232715" y="2361496"/>
              <a:ext cx="112185" cy="112185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DBB9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Dante"/>
                  <a:ea typeface="Dante"/>
                  <a:cs typeface="Dante"/>
                  <a:sym typeface="Dante"/>
                </a:defRPr>
              </a:pPr>
            </a:p>
          </p:txBody>
        </p:sp>
        <p:sp>
          <p:nvSpPr>
            <p:cNvPr id="246" name="Shape 246"/>
            <p:cNvSpPr/>
            <p:nvPr/>
          </p:nvSpPr>
          <p:spPr>
            <a:xfrm>
              <a:off x="217357" y="102879"/>
              <a:ext cx="3922419" cy="1717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12700" cap="flat">
              <a:solidFill>
                <a:srgbClr val="0DBB9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Dante"/>
                  <a:ea typeface="Dante"/>
                  <a:cs typeface="Dante"/>
                  <a:sym typeface="Dante"/>
                </a:defRPr>
              </a:pPr>
            </a:p>
          </p:txBody>
        </p:sp>
        <p:sp>
          <p:nvSpPr>
            <p:cNvPr id="247" name="Shape 247"/>
            <p:cNvSpPr/>
            <p:nvPr/>
          </p:nvSpPr>
          <p:spPr>
            <a:xfrm>
              <a:off x="592806" y="85119"/>
              <a:ext cx="2792532" cy="174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2400">
                  <a:latin typeface="Dante"/>
                  <a:ea typeface="Dante"/>
                  <a:cs typeface="Dante"/>
                  <a:sym typeface="Dante"/>
                </a:defRPr>
              </a:pPr>
              <a:r>
                <a:t>Ylivertaisuusvinouma</a:t>
              </a:r>
            </a:p>
            <a:p>
              <a:pPr algn="ctr">
                <a:defRPr sz="2000">
                  <a:latin typeface="Dante"/>
                  <a:ea typeface="Dante"/>
                  <a:cs typeface="Dante"/>
                  <a:sym typeface="Dante"/>
                </a:defRPr>
              </a:pPr>
              <a:r>
                <a:t>- Taipumus yliarvioida omat kykynsä, tietonsa ja taitonsa</a:t>
              </a:r>
            </a:p>
          </p:txBody>
        </p:sp>
      </p:grpSp>
      <p:pic>
        <p:nvPicPr>
          <p:cNvPr id="249" name="image2.png" descr="Kuva, joka sisältää kohteen teksti, clipart-kuva&#10;&#10;Kuvaus luotu automaattisest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93336" y="168510"/>
            <a:ext cx="1861425" cy="514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54511" y="6225740"/>
            <a:ext cx="2000251" cy="514351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hape 251"/>
          <p:cNvSpPr/>
          <p:nvPr/>
        </p:nvSpPr>
        <p:spPr>
          <a:xfrm>
            <a:off x="6703314" y="6534349"/>
            <a:ext cx="609600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>
              <a:defRPr sz="1400">
                <a:latin typeface="Abadi Extra Light"/>
                <a:ea typeface="Abadi Extra Light"/>
                <a:cs typeface="Abadi Extra Light"/>
                <a:sym typeface="Abadi Extra Light"/>
              </a:defRPr>
            </a:pPr>
            <a:r>
              <a:t>Kuva: Unsplash.com/Alex Iby </a:t>
            </a:r>
          </a:p>
        </p:txBody>
      </p:sp>
      <p:grpSp>
        <p:nvGrpSpPr>
          <p:cNvPr id="258" name="Group 258"/>
          <p:cNvGrpSpPr/>
          <p:nvPr/>
        </p:nvGrpSpPr>
        <p:grpSpPr>
          <a:xfrm>
            <a:off x="-3505" y="3708280"/>
            <a:ext cx="4535747" cy="2659024"/>
            <a:chOff x="0" y="0"/>
            <a:chExt cx="4535745" cy="2659022"/>
          </a:xfrm>
        </p:grpSpPr>
        <p:sp>
          <p:nvSpPr>
            <p:cNvPr id="252" name="Shape 252"/>
            <p:cNvSpPr/>
            <p:nvPr/>
          </p:nvSpPr>
          <p:spPr>
            <a:xfrm>
              <a:off x="0" y="0"/>
              <a:ext cx="4139333" cy="2659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0DBB9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Dante"/>
                  <a:ea typeface="Dante"/>
                  <a:cs typeface="Dante"/>
                  <a:sym typeface="Dante"/>
                </a:defRPr>
              </a:pPr>
            </a:p>
          </p:txBody>
        </p:sp>
        <p:sp>
          <p:nvSpPr>
            <p:cNvPr id="253" name="Shape 253"/>
            <p:cNvSpPr/>
            <p:nvPr/>
          </p:nvSpPr>
          <p:spPr>
            <a:xfrm>
              <a:off x="3840961" y="481319"/>
              <a:ext cx="442311" cy="44231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DBB9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Dante"/>
                  <a:ea typeface="Dante"/>
                  <a:cs typeface="Dante"/>
                  <a:sym typeface="Dante"/>
                </a:defRPr>
              </a:pPr>
            </a:p>
          </p:txBody>
        </p:sp>
        <p:sp>
          <p:nvSpPr>
            <p:cNvPr id="254" name="Shape 254"/>
            <p:cNvSpPr/>
            <p:nvPr/>
          </p:nvSpPr>
          <p:spPr>
            <a:xfrm>
              <a:off x="4185062" y="471427"/>
              <a:ext cx="294875" cy="294875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DBB9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Dante"/>
                  <a:ea typeface="Dante"/>
                  <a:cs typeface="Dante"/>
                  <a:sym typeface="Dante"/>
                </a:defRPr>
              </a:pPr>
            </a:p>
          </p:txBody>
        </p:sp>
        <p:sp>
          <p:nvSpPr>
            <p:cNvPr id="255" name="Shape 255"/>
            <p:cNvSpPr/>
            <p:nvPr/>
          </p:nvSpPr>
          <p:spPr>
            <a:xfrm>
              <a:off x="4388309" y="505092"/>
              <a:ext cx="147437" cy="14743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DBB9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Dante"/>
                  <a:ea typeface="Dante"/>
                  <a:cs typeface="Dante"/>
                  <a:sym typeface="Dante"/>
                </a:defRPr>
              </a:pPr>
            </a:p>
          </p:txBody>
        </p:sp>
        <p:sp>
          <p:nvSpPr>
            <p:cNvPr id="256" name="Shape 256"/>
            <p:cNvSpPr/>
            <p:nvPr/>
          </p:nvSpPr>
          <p:spPr>
            <a:xfrm>
              <a:off x="210186" y="135208"/>
              <a:ext cx="3793011" cy="225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12700" cap="flat">
              <a:solidFill>
                <a:srgbClr val="0DBB9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Dante"/>
                  <a:ea typeface="Dante"/>
                  <a:cs typeface="Dante"/>
                  <a:sym typeface="Dante"/>
                </a:defRPr>
              </a:pPr>
            </a:p>
          </p:txBody>
        </p:sp>
        <p:sp>
          <p:nvSpPr>
            <p:cNvPr id="257" name="Shape 257"/>
            <p:cNvSpPr/>
            <p:nvPr/>
          </p:nvSpPr>
          <p:spPr>
            <a:xfrm>
              <a:off x="573248" y="264999"/>
              <a:ext cx="2700400" cy="1983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2400">
                  <a:latin typeface="Dante"/>
                  <a:ea typeface="Dante"/>
                  <a:cs typeface="Dante"/>
                  <a:sym typeface="Dante"/>
                </a:defRPr>
              </a:pPr>
              <a:r>
                <a:t>Optimismiharha</a:t>
              </a:r>
            </a:p>
            <a:p>
              <a:pPr algn="ctr">
                <a:defRPr sz="2000">
                  <a:latin typeface="Dante"/>
                  <a:ea typeface="Dante"/>
                  <a:cs typeface="Dante"/>
                  <a:sym typeface="Dante"/>
                </a:defRPr>
              </a:pPr>
              <a:r>
                <a:t>- Taipumus ajatella, että itsellä on pienempi riski kokea negatiivinen tapahtuma kuin muilla</a:t>
              </a:r>
            </a:p>
          </p:txBody>
        </p:sp>
      </p:grpSp>
      <p:grpSp>
        <p:nvGrpSpPr>
          <p:cNvPr id="265" name="Group 265"/>
          <p:cNvGrpSpPr/>
          <p:nvPr/>
        </p:nvGrpSpPr>
        <p:grpSpPr>
          <a:xfrm>
            <a:off x="7104610" y="4032189"/>
            <a:ext cx="4867316" cy="2412581"/>
            <a:chOff x="0" y="0"/>
            <a:chExt cx="4867314" cy="2412579"/>
          </a:xfrm>
        </p:grpSpPr>
        <p:sp>
          <p:nvSpPr>
            <p:cNvPr id="259" name="Shape 259"/>
            <p:cNvSpPr/>
            <p:nvPr/>
          </p:nvSpPr>
          <p:spPr>
            <a:xfrm>
              <a:off x="854892" y="0"/>
              <a:ext cx="4012423" cy="2412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0DBB9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Dante"/>
                  <a:ea typeface="Dante"/>
                  <a:cs typeface="Dante"/>
                  <a:sym typeface="Dante"/>
                </a:defRPr>
              </a:pPr>
            </a:p>
          </p:txBody>
        </p:sp>
        <p:sp>
          <p:nvSpPr>
            <p:cNvPr id="260" name="Shape 260"/>
            <p:cNvSpPr/>
            <p:nvPr/>
          </p:nvSpPr>
          <p:spPr>
            <a:xfrm>
              <a:off x="527355" y="499094"/>
              <a:ext cx="401317" cy="40131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DBB9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Dante"/>
                  <a:ea typeface="Dante"/>
                  <a:cs typeface="Dante"/>
                  <a:sym typeface="Dante"/>
                </a:defRPr>
              </a:pPr>
            </a:p>
          </p:txBody>
        </p:sp>
        <p:sp>
          <p:nvSpPr>
            <p:cNvPr id="261" name="Shape 261"/>
            <p:cNvSpPr/>
            <p:nvPr/>
          </p:nvSpPr>
          <p:spPr>
            <a:xfrm>
              <a:off x="198531" y="473920"/>
              <a:ext cx="267545" cy="267545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DBB9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Dante"/>
                  <a:ea typeface="Dante"/>
                  <a:cs typeface="Dante"/>
                  <a:sym typeface="Dante"/>
                </a:defRPr>
              </a:pPr>
            </a:p>
          </p:txBody>
        </p:sp>
        <p:sp>
          <p:nvSpPr>
            <p:cNvPr id="262" name="Shape 262"/>
            <p:cNvSpPr/>
            <p:nvPr/>
          </p:nvSpPr>
          <p:spPr>
            <a:xfrm>
              <a:off x="0" y="479059"/>
              <a:ext cx="133773" cy="13377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DBB9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Dante"/>
                  <a:ea typeface="Dante"/>
                  <a:cs typeface="Dante"/>
                  <a:sym typeface="Dante"/>
                </a:defRPr>
              </a:pPr>
            </a:p>
          </p:txBody>
        </p:sp>
        <p:sp>
          <p:nvSpPr>
            <p:cNvPr id="263" name="Shape 263"/>
            <p:cNvSpPr/>
            <p:nvPr/>
          </p:nvSpPr>
          <p:spPr>
            <a:xfrm>
              <a:off x="1058634" y="122677"/>
              <a:ext cx="3676719" cy="2048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12700" cap="flat">
              <a:solidFill>
                <a:srgbClr val="0DBB9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Dante"/>
                  <a:ea typeface="Dante"/>
                  <a:cs typeface="Dante"/>
                  <a:sym typeface="Dante"/>
                </a:defRPr>
              </a:pPr>
            </a:p>
          </p:txBody>
        </p:sp>
        <p:sp>
          <p:nvSpPr>
            <p:cNvPr id="264" name="Shape 264"/>
            <p:cNvSpPr/>
            <p:nvPr/>
          </p:nvSpPr>
          <p:spPr>
            <a:xfrm>
              <a:off x="1410565" y="148509"/>
              <a:ext cx="2617608" cy="1983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2400">
                  <a:latin typeface="Dante"/>
                  <a:ea typeface="Dante"/>
                  <a:cs typeface="Dante"/>
                  <a:sym typeface="Dante"/>
                </a:defRPr>
              </a:pPr>
              <a:r>
                <a:t>Nykyisyysharha</a:t>
              </a:r>
            </a:p>
            <a:p>
              <a:pPr algn="ctr">
                <a:defRPr sz="2000">
                  <a:latin typeface="Dante"/>
                  <a:ea typeface="Dante"/>
                  <a:cs typeface="Dante"/>
                  <a:sym typeface="Dante"/>
                </a:defRPr>
              </a:pPr>
              <a:r>
                <a:t>- Taipumus painottaa kahdesta tulevaisuuden näkymästä sitä, joka on lähempänä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54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440" y="2020200"/>
            <a:ext cx="11277600" cy="4508286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>
            <p:ph type="title"/>
          </p:nvPr>
        </p:nvSpPr>
        <p:spPr>
          <a:xfrm>
            <a:off x="243840" y="0"/>
            <a:ext cx="11109961" cy="8987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8289"/>
                </a:solidFill>
              </a:defRPr>
            </a:lvl1pPr>
          </a:lstStyle>
          <a:p>
            <a:pPr/>
            <a:r>
              <a:t>Terveyden lukutaidon osa-alueet</a:t>
            </a:r>
          </a:p>
        </p:txBody>
      </p:sp>
      <p:pic>
        <p:nvPicPr>
          <p:cNvPr id="156" name="image2.png" descr="Kuva, joka sisältää kohteen teksti, clipart-kuva&#10;&#10;Kuvaus luotu automaattisest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93336" y="140335"/>
            <a:ext cx="1861425" cy="428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54511" y="6225740"/>
            <a:ext cx="2000251" cy="514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3841" y="898786"/>
            <a:ext cx="11562081" cy="1121416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-220474" y="6500648"/>
            <a:ext cx="609600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>
              <a:defRPr sz="1400">
                <a:latin typeface="Abadi Extra Light"/>
                <a:ea typeface="Abadi Extra Light"/>
                <a:cs typeface="Abadi Extra Light"/>
                <a:sym typeface="Abadi Extra Light"/>
              </a:defRPr>
            </a:pPr>
            <a:r>
              <a:t>Kuva: Unsplash.com/ KMA .img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3048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62" name="image6.jpg" descr="Kuva, joka sisältää kohteen henkilö, sisä, katsominen, sulje&#10;&#10;Kuvaus luotu automaattisesti"/>
          <p:cNvPicPr>
            <a:picLocks noChangeAspect="1"/>
          </p:cNvPicPr>
          <p:nvPr/>
        </p:nvPicPr>
        <p:blipFill>
          <a:blip r:embed="rId2">
            <a:extLst/>
          </a:blip>
          <a:srcRect l="5884" t="0" r="0" b="0"/>
          <a:stretch>
            <a:fillRect/>
          </a:stretch>
        </p:blipFill>
        <p:spPr>
          <a:xfrm>
            <a:off x="2522355" y="10"/>
            <a:ext cx="9669541" cy="6857922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8000"/>
                </a:srgbClr>
              </a:gs>
              <a:gs pos="35000">
                <a:srgbClr val="FFFFFF">
                  <a:alpha val="77000"/>
                </a:srgbClr>
              </a:gs>
              <a:gs pos="48000">
                <a:srgbClr val="FFFFFF"/>
              </a:gs>
              <a:gs pos="100000">
                <a:srgbClr val="FFFFFF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4" name="Shape 164"/>
          <p:cNvSpPr/>
          <p:nvPr>
            <p:ph type="title"/>
          </p:nvPr>
        </p:nvSpPr>
        <p:spPr>
          <a:xfrm>
            <a:off x="196439" y="140335"/>
            <a:ext cx="5204237" cy="118872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3F8289"/>
                </a:solidFill>
              </a:defRPr>
            </a:lvl1pPr>
          </a:lstStyle>
          <a:p>
            <a:pPr/>
            <a:r>
              <a:t>Tiedon hakeminen</a:t>
            </a:r>
          </a:p>
        </p:txBody>
      </p:sp>
      <p:sp>
        <p:nvSpPr>
          <p:cNvPr id="165" name="Shape 165"/>
          <p:cNvSpPr/>
          <p:nvPr>
            <p:ph type="body" sz="half" idx="1"/>
          </p:nvPr>
        </p:nvSpPr>
        <p:spPr>
          <a:xfrm>
            <a:off x="196439" y="1329056"/>
            <a:ext cx="5730242" cy="577659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2400"/>
            </a:pPr>
            <a:r>
              <a:t>Tiedon tarve</a:t>
            </a:r>
          </a:p>
          <a:p>
            <a:pPr>
              <a:defRPr sz="2400"/>
            </a:pPr>
            <a:r>
              <a:t>Mihin kysymyksiin halutaan vastauksia?</a:t>
            </a:r>
          </a:p>
          <a:p>
            <a:pPr>
              <a:defRPr sz="2400"/>
            </a:pPr>
            <a:r>
              <a:t>Määritellään ja rajataan aihe</a:t>
            </a:r>
          </a:p>
          <a:p>
            <a:pPr marL="0" indent="0">
              <a:buSzTx/>
              <a:buNone/>
              <a:defRPr b="1" sz="2400"/>
            </a:pPr>
            <a:r>
              <a:t>Tiedonhaun suunnittelu</a:t>
            </a:r>
          </a:p>
          <a:p>
            <a:pPr>
              <a:defRPr sz="2400"/>
            </a:pPr>
            <a:r>
              <a:t>Valitaan tietolähteet, hakukoneet ja -sanat</a:t>
            </a:r>
          </a:p>
          <a:p>
            <a:pPr marL="0" indent="0">
              <a:buSzTx/>
              <a:buNone/>
              <a:defRPr b="1" sz="2400"/>
            </a:pPr>
            <a:r>
              <a:t>Tiedon etsintä</a:t>
            </a:r>
          </a:p>
          <a:p>
            <a:pPr>
              <a:defRPr sz="2400"/>
            </a:pPr>
            <a:r>
              <a:t>Internet, kirjat, haastattelut, asiantuntijat</a:t>
            </a:r>
          </a:p>
          <a:p>
            <a:pPr>
              <a:defRPr sz="2400"/>
            </a:pPr>
            <a:r>
              <a:t>Tallenetaan tietolähteet</a:t>
            </a:r>
          </a:p>
          <a:p>
            <a:pPr marL="0" indent="0">
              <a:buSzTx/>
              <a:buNone/>
              <a:defRPr b="1" sz="2400"/>
            </a:pPr>
            <a:r>
              <a:t>Hakutulosten arviointi</a:t>
            </a:r>
          </a:p>
          <a:p>
            <a:pPr>
              <a:defRPr sz="2400"/>
            </a:pPr>
            <a:r>
              <a:t>Arvioidaan tietojen luotettavuutta, ajantasaisuutta ja kattavuutta</a:t>
            </a:r>
          </a:p>
        </p:txBody>
      </p:sp>
      <p:pic>
        <p:nvPicPr>
          <p:cNvPr id="166" name="image2.png" descr="Kuva, joka sisältää kohteen teksti, clipart-kuva&#10;&#10;Kuvaus luotu automaattisest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93336" y="140335"/>
            <a:ext cx="1861425" cy="428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54511" y="6225740"/>
            <a:ext cx="2000251" cy="514351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/>
          <p:nvPr/>
        </p:nvSpPr>
        <p:spPr>
          <a:xfrm>
            <a:off x="5801566" y="6298250"/>
            <a:ext cx="615315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>
              <a:defRPr>
                <a:solidFill>
                  <a:srgbClr val="FFFFFF"/>
                </a:solidFill>
                <a:latin typeface="Abadi Extra Light"/>
                <a:ea typeface="Abadi Extra Light"/>
                <a:cs typeface="Abadi Extra Light"/>
                <a:sym typeface="Abadi Extra Light"/>
              </a:defRPr>
            </a:pPr>
            <a:r>
              <a:t>Kuva</a:t>
            </a:r>
            <a:r>
              <a:rPr sz="1400"/>
              <a:t>: Unsplash.com/ ThisisEngineering RAEng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-1" y="-1"/>
            <a:ext cx="12192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1" name="Shape 171"/>
          <p:cNvSpPr/>
          <p:nvPr>
            <p:ph type="title"/>
          </p:nvPr>
        </p:nvSpPr>
        <p:spPr>
          <a:xfrm>
            <a:off x="67426" y="123825"/>
            <a:ext cx="5533275" cy="1434390"/>
          </a:xfrm>
          <a:prstGeom prst="rect">
            <a:avLst/>
          </a:prstGeom>
        </p:spPr>
        <p:txBody>
          <a:bodyPr anchor="b"/>
          <a:lstStyle>
            <a:lvl1pPr defTabSz="896111">
              <a:defRPr sz="4704">
                <a:solidFill>
                  <a:srgbClr val="3F8289"/>
                </a:solidFill>
              </a:defRPr>
            </a:lvl1pPr>
          </a:lstStyle>
          <a:p>
            <a:pPr/>
            <a:r>
              <a:t>Tiedon vastaanottaminen</a:t>
            </a:r>
          </a:p>
        </p:txBody>
      </p:sp>
      <p:sp>
        <p:nvSpPr>
          <p:cNvPr id="172" name="Shape 172"/>
          <p:cNvSpPr/>
          <p:nvPr/>
        </p:nvSpPr>
        <p:spPr>
          <a:xfrm flipH="1">
            <a:off x="616533" y="1944913"/>
            <a:ext cx="4023360" cy="27433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Shape 173"/>
          <p:cNvSpPr/>
          <p:nvPr>
            <p:ph type="body" sz="half" idx="1"/>
          </p:nvPr>
        </p:nvSpPr>
        <p:spPr>
          <a:xfrm>
            <a:off x="67426" y="1858734"/>
            <a:ext cx="5743275" cy="4025732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None/>
              <a:defRPr b="1" sz="2000"/>
            </a:pPr>
            <a:r>
              <a:t>Rajoittunut havaintokyky ja havaintoharhat</a:t>
            </a:r>
          </a:p>
          <a:p>
            <a:pPr>
              <a:defRPr sz="2000"/>
            </a:pPr>
            <a:r>
              <a:t>Ihmisellä taipumus huomata vain muutama asia kerrallaan</a:t>
            </a:r>
          </a:p>
          <a:p>
            <a:pPr>
              <a:defRPr sz="2000"/>
            </a:pPr>
            <a:r>
              <a:t>Yksilöllisten erojen lisäksi tilanne vaikuttaa havaintokykyyn</a:t>
            </a:r>
          </a:p>
          <a:p>
            <a:pPr marL="0" indent="0">
              <a:buSzTx/>
              <a:buNone/>
              <a:defRPr sz="800"/>
            </a:pPr>
          </a:p>
          <a:p>
            <a:pPr marL="0" indent="0">
              <a:buSzTx/>
              <a:buNone/>
              <a:defRPr b="1" sz="2000"/>
            </a:pPr>
            <a:r>
              <a:t>Muistin rajoitukset – muistivirheet</a:t>
            </a:r>
          </a:p>
          <a:p>
            <a:pPr>
              <a:defRPr sz="2000"/>
            </a:pPr>
            <a:r>
              <a:t>Liian suuri tietomäärä kerralla vaikeuttaa muistiin painamista</a:t>
            </a:r>
          </a:p>
          <a:p>
            <a:pPr>
              <a:defRPr sz="2000"/>
            </a:pPr>
            <a:r>
              <a:t>Univaje, distressi, päihteet kuormittavat muistia</a:t>
            </a:r>
          </a:p>
        </p:txBody>
      </p:sp>
      <p:sp>
        <p:nvSpPr>
          <p:cNvPr id="174" name="Shape 174"/>
          <p:cNvSpPr/>
          <p:nvPr/>
        </p:nvSpPr>
        <p:spPr>
          <a:xfrm rot="5400000">
            <a:off x="-225843" y="6053359"/>
            <a:ext cx="740664" cy="154125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Shape 175"/>
          <p:cNvSpPr/>
          <p:nvPr/>
        </p:nvSpPr>
        <p:spPr>
          <a:xfrm rot="5400000">
            <a:off x="5904922" y="215201"/>
            <a:ext cx="740665" cy="11833491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Shape 176"/>
          <p:cNvSpPr/>
          <p:nvPr/>
        </p:nvSpPr>
        <p:spPr>
          <a:xfrm>
            <a:off x="5696792" y="354959"/>
            <a:ext cx="6184975" cy="59152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39700" dist="127000" dir="540000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77" name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5724" y="1237233"/>
            <a:ext cx="5820033" cy="4292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49840" y="6338584"/>
            <a:ext cx="2034876" cy="4642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2.png" descr="Kuva, joka sisältää kohteen teksti, clipart-kuva&#10;&#10;Kuvaus luotu automaattisesti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20341" y="367159"/>
            <a:ext cx="1861425" cy="428938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5647666" y="6017702"/>
            <a:ext cx="123542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Kuva: Schutterstock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50" y="722585"/>
            <a:ext cx="11580429" cy="6135415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/>
          <p:nvPr/>
        </p:nvSpPr>
        <p:spPr>
          <a:xfrm>
            <a:off x="2518279" y="722585"/>
            <a:ext cx="2690649" cy="357352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Dante"/>
                <a:ea typeface="Dante"/>
                <a:cs typeface="Dante"/>
                <a:sym typeface="Dante"/>
              </a:defRPr>
            </a:pPr>
          </a:p>
        </p:txBody>
      </p:sp>
      <p:sp>
        <p:nvSpPr>
          <p:cNvPr id="184" name="Shape 184"/>
          <p:cNvSpPr/>
          <p:nvPr>
            <p:ph type="title"/>
          </p:nvPr>
        </p:nvSpPr>
        <p:spPr>
          <a:xfrm>
            <a:off x="420624" y="0"/>
            <a:ext cx="10543032" cy="105103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Muistin toiminta</a:t>
            </a:r>
          </a:p>
        </p:txBody>
      </p:sp>
      <p:pic>
        <p:nvPicPr>
          <p:cNvPr id="185" name="image2.png" descr="Kuva, joka sisältää kohteen teksti, clipart-kuva&#10;&#10;Kuvaus luotu automaattisest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20341" y="367159"/>
            <a:ext cx="1861425" cy="428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54511" y="6225740"/>
            <a:ext cx="2000251" cy="514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9" name="Shape 189"/>
          <p:cNvSpPr/>
          <p:nvPr>
            <p:ph type="title"/>
          </p:nvPr>
        </p:nvSpPr>
        <p:spPr>
          <a:xfrm>
            <a:off x="6095999" y="709609"/>
            <a:ext cx="4711433" cy="829309"/>
          </a:xfrm>
          <a:prstGeom prst="rect">
            <a:avLst/>
          </a:prstGeom>
        </p:spPr>
        <p:txBody>
          <a:bodyPr anchor="b"/>
          <a:lstStyle>
            <a:lvl1pPr defTabSz="886968">
              <a:defRPr sz="4850">
                <a:solidFill>
                  <a:srgbClr val="3F8289"/>
                </a:solidFill>
              </a:defRPr>
            </a:lvl1pPr>
          </a:lstStyle>
          <a:p>
            <a:pPr/>
            <a:r>
              <a:t>Tiedon arviointi</a:t>
            </a:r>
          </a:p>
        </p:txBody>
      </p:sp>
      <p:sp>
        <p:nvSpPr>
          <p:cNvPr id="190" name="Shape 190"/>
          <p:cNvSpPr/>
          <p:nvPr/>
        </p:nvSpPr>
        <p:spPr>
          <a:xfrm>
            <a:off x="-1" y="0"/>
            <a:ext cx="5779913" cy="6858000"/>
          </a:xfrm>
          <a:prstGeom prst="rect">
            <a:avLst/>
          </a:prstGeom>
          <a:gradFill>
            <a:gsLst>
              <a:gs pos="0">
                <a:srgbClr val="4472C4"/>
              </a:gs>
              <a:gs pos="100000">
                <a:srgbClr val="ED7D31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91" name="image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653" y="299508"/>
            <a:ext cx="5210604" cy="6258985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>
            <p:ph type="body" sz="half" idx="1"/>
          </p:nvPr>
        </p:nvSpPr>
        <p:spPr>
          <a:xfrm>
            <a:off x="6095999" y="1895475"/>
            <a:ext cx="5490159" cy="496252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2400">
                <a:solidFill>
                  <a:srgbClr val="000000">
                    <a:alpha val="80000"/>
                  </a:srgbClr>
                </a:solidFill>
              </a:defRPr>
            </a:pPr>
            <a:r>
              <a:t>Kirjoittajan asiantuntemus</a:t>
            </a:r>
          </a:p>
          <a:p>
            <a:pPr marL="0">
              <a:defRPr sz="2000">
                <a:solidFill>
                  <a:srgbClr val="000000">
                    <a:alpha val="80000"/>
                  </a:srgbClr>
                </a:solidFill>
              </a:defRPr>
            </a:pPr>
            <a:r>
              <a:t>Mikä on kirjoittajan koulutus ja asiantuntemus aiheesta?</a:t>
            </a:r>
          </a:p>
          <a:p>
            <a:pPr marL="0" indent="0">
              <a:buSzTx/>
              <a:buNone/>
              <a:defRPr b="1" sz="2400">
                <a:solidFill>
                  <a:srgbClr val="000000">
                    <a:alpha val="80000"/>
                  </a:srgbClr>
                </a:solidFill>
              </a:defRPr>
            </a:pPr>
            <a:r>
              <a:t>Kirjoittajan tarkoitusperä</a:t>
            </a:r>
          </a:p>
          <a:p>
            <a:pPr marL="0">
              <a:defRPr sz="2000">
                <a:solidFill>
                  <a:srgbClr val="000000">
                    <a:alpha val="80000"/>
                  </a:srgbClr>
                </a:solidFill>
              </a:defRPr>
            </a:pPr>
            <a:r>
              <a:t>Sisältyykö julkaisuun kaupallisia, ideologisia tai poliittisia tavoitteita?</a:t>
            </a:r>
          </a:p>
          <a:p>
            <a:pPr marL="0" indent="0">
              <a:buSzTx/>
              <a:buNone/>
              <a:defRPr b="1" sz="2400">
                <a:solidFill>
                  <a:srgbClr val="000000">
                    <a:alpha val="80000"/>
                  </a:srgbClr>
                </a:solidFill>
              </a:defRPr>
            </a:pPr>
            <a:r>
              <a:t>Tiedon tueksi esitetyt perustelut</a:t>
            </a:r>
          </a:p>
          <a:p>
            <a:pPr marL="0">
              <a:defRPr sz="2000">
                <a:solidFill>
                  <a:srgbClr val="000000">
                    <a:alpha val="80000"/>
                  </a:srgbClr>
                </a:solidFill>
              </a:defRPr>
            </a:pPr>
            <a:r>
              <a:t>Perustellaanko väitteet selkeästi? Pohjautuvatko perustelut tieteelliseen tietoon?</a:t>
            </a:r>
          </a:p>
          <a:p>
            <a:pPr marL="0" indent="0">
              <a:buSzTx/>
              <a:buNone/>
              <a:defRPr b="1" sz="2400">
                <a:solidFill>
                  <a:srgbClr val="000000">
                    <a:alpha val="80000"/>
                  </a:srgbClr>
                </a:solidFill>
              </a:defRPr>
            </a:pPr>
            <a:r>
              <a:t>Vertailu muihin tietolähteisiin</a:t>
            </a:r>
          </a:p>
          <a:p>
            <a:pPr marL="0">
              <a:defRPr sz="2000">
                <a:solidFill>
                  <a:srgbClr val="000000">
                    <a:alpha val="80000"/>
                  </a:srgbClr>
                </a:solidFill>
              </a:defRPr>
            </a:pPr>
            <a:r>
              <a:t>Onko eri lähteiden välillä ristiriitoja?</a:t>
            </a:r>
          </a:p>
        </p:txBody>
      </p:sp>
      <p:sp>
        <p:nvSpPr>
          <p:cNvPr id="193" name="Shape 193"/>
          <p:cNvSpPr/>
          <p:nvPr/>
        </p:nvSpPr>
        <p:spPr>
          <a:xfrm>
            <a:off x="11586161" y="3610393"/>
            <a:ext cx="1" cy="3238729"/>
          </a:xfrm>
          <a:prstGeom prst="line">
            <a:avLst/>
          </a:prstGeom>
          <a:ln w="25400" cap="sq">
            <a:solidFill>
              <a:srgbClr val="99787B"/>
            </a:solidFill>
            <a:bevel/>
          </a:ln>
        </p:spPr>
        <p:txBody>
          <a:bodyPr lIns="45719" rIns="45719"/>
          <a:lstStyle/>
          <a:p>
            <a:pPr/>
          </a:p>
        </p:txBody>
      </p:sp>
      <p:pic>
        <p:nvPicPr>
          <p:cNvPr id="194" name="image2.png" descr="Kuva, joka sisältää kohteen teksti, clipart-kuva&#10;&#10;Kuvaus luotu automaattisest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93336" y="140335"/>
            <a:ext cx="1861425" cy="428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54511" y="6225740"/>
            <a:ext cx="2000251" cy="514351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hape 196"/>
          <p:cNvSpPr/>
          <p:nvPr/>
        </p:nvSpPr>
        <p:spPr>
          <a:xfrm>
            <a:off x="894467" y="6071851"/>
            <a:ext cx="3990976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>
              <a:defRPr sz="1400">
                <a:solidFill>
                  <a:srgbClr val="FFFFFF"/>
                </a:solidFill>
                <a:latin typeface="Abadi Extra Light"/>
                <a:ea typeface="Abadi Extra Light"/>
                <a:cs typeface="Abadi Extra Light"/>
                <a:sym typeface="Abadi Extra Light"/>
              </a:defRPr>
            </a:pPr>
            <a:r>
              <a:t>Kuva: Unsplash.com / Lorenz Lippert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9" name="Shape 199"/>
          <p:cNvSpPr/>
          <p:nvPr>
            <p:ph type="title"/>
          </p:nvPr>
        </p:nvSpPr>
        <p:spPr>
          <a:xfrm>
            <a:off x="137238" y="140336"/>
            <a:ext cx="11046577" cy="1078865"/>
          </a:xfrm>
          <a:prstGeom prst="rect">
            <a:avLst/>
          </a:prstGeom>
        </p:spPr>
        <p:txBody>
          <a:bodyPr/>
          <a:lstStyle/>
          <a:p>
            <a:pPr>
              <a:defRPr sz="3300"/>
            </a:pPr>
            <a:r>
              <a:t>Opiskelijoiden selkäkivun erilaisia asiantuntijoita </a:t>
            </a:r>
            <a:b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137237" y="1359536"/>
            <a:ext cx="11046577" cy="459103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None/>
              <a:defRPr b="1" sz="2000"/>
            </a:pPr>
          </a:p>
        </p:txBody>
      </p:sp>
      <p:pic>
        <p:nvPicPr>
          <p:cNvPr id="201" name="image2.png" descr="Kuva, joka sisältää kohteen teksti, clipart-kuva&#10;&#10;Kuvaus luotu automaattisest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93336" y="140335"/>
            <a:ext cx="1861425" cy="428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997" y="784055"/>
            <a:ext cx="11962765" cy="58143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54511" y="6370318"/>
            <a:ext cx="2000251" cy="4876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title"/>
          </p:nvPr>
        </p:nvSpPr>
        <p:spPr>
          <a:xfrm>
            <a:off x="428625" y="365125"/>
            <a:ext cx="10925175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6" name="Shape 206"/>
          <p:cNvSpPr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7" name="image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41101"/>
            <a:ext cx="12192000" cy="6474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2.png" descr="Kuva, joka sisältää kohteen teksti, clipart-kuva&#10;&#10;Kuvaus luotu automaattisest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93336" y="140335"/>
            <a:ext cx="1861425" cy="428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54511" y="6225740"/>
            <a:ext cx="2000251" cy="514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title"/>
          </p:nvPr>
        </p:nvSpPr>
        <p:spPr>
          <a:xfrm>
            <a:off x="4965429" y="629267"/>
            <a:ext cx="6586492" cy="1286162"/>
          </a:xfrm>
          <a:prstGeom prst="rect">
            <a:avLst/>
          </a:prstGeom>
        </p:spPr>
        <p:txBody>
          <a:bodyPr anchor="b"/>
          <a:lstStyle>
            <a:lvl1pPr>
              <a:defRPr sz="3900"/>
            </a:lvl1pPr>
          </a:lstStyle>
          <a:p>
            <a:pPr/>
            <a:r>
              <a:t>Ajattelun vinoumat vaikuttavat tiedon tulkintaan</a:t>
            </a:r>
          </a:p>
        </p:txBody>
      </p:sp>
      <p:sp>
        <p:nvSpPr>
          <p:cNvPr id="212" name="Shape 212"/>
          <p:cNvSpPr/>
          <p:nvPr>
            <p:ph type="body" sz="half" idx="1"/>
          </p:nvPr>
        </p:nvSpPr>
        <p:spPr>
          <a:xfrm>
            <a:off x="5080934" y="2638429"/>
            <a:ext cx="6309360" cy="350273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200"/>
            </a:pPr>
            <a:r>
              <a:t>Ajattelun vinoumilla tarkoitetaan ihmisen taipumusta tehdä ja ymmärtää havaintoja, tulkintoja ja hankittua tietoa tietyllä tavalla.</a:t>
            </a:r>
          </a:p>
          <a:p>
            <a:pPr marL="0" indent="0">
              <a:buSzTx/>
              <a:buNone/>
              <a:defRPr sz="800"/>
            </a:pPr>
          </a:p>
          <a:p>
            <a:pPr marL="0" indent="0">
              <a:buSzTx/>
              <a:buNone/>
              <a:defRPr sz="3200"/>
            </a:pPr>
            <a:r>
              <a:t>Niitä ei voi kokonaan välttää, ja siksi niistä on hyvä olla tietoinen.</a:t>
            </a:r>
          </a:p>
        </p:txBody>
      </p:sp>
      <p:pic>
        <p:nvPicPr>
          <p:cNvPr id="213" name="image12.jpg"/>
          <p:cNvPicPr>
            <a:picLocks noChangeAspect="1"/>
          </p:cNvPicPr>
          <p:nvPr/>
        </p:nvPicPr>
        <p:blipFill>
          <a:blip r:embed="rId2">
            <a:extLst/>
          </a:blip>
          <a:srcRect l="4461" t="0" r="0" b="0"/>
          <a:stretch>
            <a:fillRect/>
          </a:stretch>
        </p:blipFill>
        <p:spPr>
          <a:xfrm>
            <a:off x="19" y="9"/>
            <a:ext cx="4635573" cy="6857991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/>
          <p:nvPr/>
        </p:nvSpPr>
        <p:spPr>
          <a:xfrm>
            <a:off x="5080933" y="2115117"/>
            <a:ext cx="6309362" cy="1"/>
          </a:xfrm>
          <a:prstGeom prst="line">
            <a:avLst/>
          </a:prstGeom>
          <a:ln w="19050">
            <a:solidFill>
              <a:srgbClr val="E4F335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215" name="image2.png" descr="Kuva, joka sisältää kohteen teksti, clipart-kuva&#10;&#10;Kuvaus luotu automaattisest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93336" y="140335"/>
            <a:ext cx="1861425" cy="428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54511" y="6225740"/>
            <a:ext cx="2000251" cy="514351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hape 217"/>
          <p:cNvSpPr/>
          <p:nvPr/>
        </p:nvSpPr>
        <p:spPr>
          <a:xfrm>
            <a:off x="4176712" y="6465644"/>
            <a:ext cx="6143626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>
              <a:defRPr sz="1400">
                <a:latin typeface="Abadi Extra Light"/>
                <a:ea typeface="Abadi Extra Light"/>
                <a:cs typeface="Abadi Extra Light"/>
                <a:sym typeface="Abadi Extra Light"/>
              </a:defRPr>
            </a:pPr>
            <a:r>
              <a:t>Kuva: Unsplash.com/ Helena Yankovska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ChronicleVTI">
  <a:themeElements>
    <a:clrScheme name="Chronicle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0000FF"/>
      </a:hlink>
      <a:folHlink>
        <a:srgbClr val="FF00FF"/>
      </a:folHlink>
    </a:clrScheme>
    <a:fontScheme name="ChronicleVTI">
      <a:majorFont>
        <a:latin typeface="Helvetica"/>
        <a:ea typeface="Helvetica"/>
        <a:cs typeface="Helvetica"/>
      </a:majorFont>
      <a:minorFont>
        <a:latin typeface="Calisto MT"/>
        <a:ea typeface="Calisto MT"/>
        <a:cs typeface="Calisto MT"/>
      </a:minorFont>
    </a:fontScheme>
    <a:fmtScheme name="Chronicle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sto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sto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ronicleVTI">
  <a:themeElements>
    <a:clrScheme name="Chronicle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0000FF"/>
      </a:hlink>
      <a:folHlink>
        <a:srgbClr val="FF00FF"/>
      </a:folHlink>
    </a:clrScheme>
    <a:fontScheme name="ChronicleVTI">
      <a:majorFont>
        <a:latin typeface="Helvetica"/>
        <a:ea typeface="Helvetica"/>
        <a:cs typeface="Helvetica"/>
      </a:majorFont>
      <a:minorFont>
        <a:latin typeface="Calisto MT"/>
        <a:ea typeface="Calisto MT"/>
        <a:cs typeface="Calisto MT"/>
      </a:minorFont>
    </a:fontScheme>
    <a:fmtScheme name="Chronicle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sto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sto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