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6"/>
  </p:notesMasterIdLst>
  <p:sldIdLst>
    <p:sldId id="260" r:id="rId2"/>
    <p:sldId id="257" r:id="rId3"/>
    <p:sldId id="264" r:id="rId4"/>
    <p:sldId id="259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Normaali tyyli 2 - Korostu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80098" autoAdjust="0"/>
  </p:normalViewPr>
  <p:slideViewPr>
    <p:cSldViewPr snapToGrid="0">
      <p:cViewPr varScale="1">
        <p:scale>
          <a:sx n="70" d="100"/>
          <a:sy n="70" d="100"/>
        </p:scale>
        <p:origin x="1166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72097FD-F43B-4487-A8A4-EAB98F129A2B}" type="datetimeFigureOut">
              <a:rPr lang="fi-FI" smtClean="0"/>
              <a:t>18.5.2022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DDA7875-1D24-41A4-80B0-D4BCF59839A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569644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indent="-228600">
              <a:buAutoNum type="arabicPeriod"/>
            </a:pPr>
            <a:r>
              <a:rPr lang="fi-FI" baseline="0" dirty="0" smtClean="0"/>
              <a:t>Molekyylit liikkuvat satunnaisesti kaikkiin suuntiin, suunnanmuutokset aiheutuvat törmäyksistä toisiin molekyyleihin tai astian seinämiin. Törmäykset ovat täysin kimmoisia eli niillä on sama vauhti ennen ja jälkeen törmäyksen. </a:t>
            </a:r>
          </a:p>
          <a:p>
            <a:pPr marL="228600" indent="-228600">
              <a:buAutoNum type="arabicPeriod"/>
            </a:pPr>
            <a:endParaRPr lang="fi-FI" baseline="0" dirty="0" smtClean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DDA7875-1D24-41A4-80B0-D4BCF59839A4}" type="slidenum">
              <a:rPr lang="fi-FI" smtClean="0"/>
              <a:t>1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1649100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indent="-228600">
              <a:buAutoNum type="arabicPeriod"/>
            </a:pPr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DDA7875-1D24-41A4-80B0-D4BCF59839A4}" type="slidenum">
              <a:rPr lang="fi-FI" smtClean="0"/>
              <a:t>2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7606889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i-FI" dirty="0" smtClean="0"/>
              <a:t>NTP: 273,15 K, p = 101,325</a:t>
            </a:r>
            <a:r>
              <a:rPr lang="fi-FI" baseline="0" dirty="0" smtClean="0"/>
              <a:t> kPa, 1,013 Bar</a:t>
            </a:r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DDA7875-1D24-41A4-80B0-D4BCF59839A4}" type="slidenum">
              <a:rPr lang="fi-FI" smtClean="0"/>
              <a:t>3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1575719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i-FI" dirty="0" smtClean="0"/>
              <a:t>Fysiikan puoli:</a:t>
            </a:r>
            <a:r>
              <a:rPr lang="fi-FI" baseline="0" dirty="0" smtClean="0"/>
              <a:t> Käyttää Pascal-muotoa, Kemian puoli </a:t>
            </a:r>
            <a:r>
              <a:rPr lang="fi-FI" baseline="0" dirty="0" err="1" smtClean="0"/>
              <a:t>bar</a:t>
            </a:r>
            <a:r>
              <a:rPr lang="fi-FI" baseline="0" dirty="0" smtClean="0"/>
              <a:t>-muotoa. </a:t>
            </a:r>
          </a:p>
          <a:p>
            <a:pPr marL="0" indent="0">
              <a:buNone/>
            </a:pPr>
            <a:r>
              <a:rPr lang="fi-FI" baseline="0" dirty="0" smtClean="0"/>
              <a:t>Kaavan pyöritys paperilla. </a:t>
            </a:r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DDA7875-1D24-41A4-80B0-D4BCF59839A4}" type="slidenum">
              <a:rPr lang="fi-FI" smtClean="0"/>
              <a:t>4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557821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amakuva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5/18/2022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s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ksen 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fi-FI" smtClean="0"/>
              <a:t>Muokkaa tekstin perustyylejä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osi tai epäto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fi-FI" smtClean="0"/>
              <a:t>Muokkaa tekstin perustyylejä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5/18/2022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5/18/2022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5/18/2022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5/18/2022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5/18/2022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5/18/2022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dirty="0"/>
              <a:pPr/>
              <a:t>5/18/2022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68" r:id="rId10"/>
    <p:sldLayoutId id="2147483663" r:id="rId11"/>
    <p:sldLayoutId id="2147483664" r:id="rId12"/>
    <p:sldLayoutId id="2147483665" r:id="rId13"/>
    <p:sldLayoutId id="2147483666" r:id="rId14"/>
    <p:sldLayoutId id="2147483667" r:id="rId15"/>
    <p:sldLayoutId id="2147483658" r:id="rId16"/>
    <p:sldLayoutId id="214748365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72886" y="98154"/>
            <a:ext cx="10266817" cy="1507067"/>
          </a:xfrm>
        </p:spPr>
        <p:txBody>
          <a:bodyPr/>
          <a:lstStyle/>
          <a:p>
            <a:r>
              <a:rPr lang="fi-FI" dirty="0" smtClean="0"/>
              <a:t>Ideaalikaasut 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269185" y="1095978"/>
            <a:ext cx="11050590" cy="2247075"/>
          </a:xfrm>
        </p:spPr>
        <p:txBody>
          <a:bodyPr>
            <a:noAutofit/>
          </a:bodyPr>
          <a:lstStyle/>
          <a:p>
            <a:endParaRPr lang="fi-FI" sz="2200" dirty="0" smtClean="0"/>
          </a:p>
          <a:p>
            <a:r>
              <a:rPr lang="fi-FI" sz="2200" dirty="0" smtClean="0"/>
              <a:t>Kaasuja mallinnetaan useimmiten ns. ”ideaalikaasuina”</a:t>
            </a:r>
            <a:r>
              <a:rPr lang="fi-FI" dirty="0" smtClean="0"/>
              <a:t>.</a:t>
            </a:r>
          </a:p>
          <a:p>
            <a:r>
              <a:rPr lang="fi-FI" sz="2200" dirty="0" smtClean="0"/>
              <a:t>Ideaalikaasuina mallintaminen olettaa että kaasun molekyylit ovat samanlaisia sekä pistemäisiä ja ette niillä ole törmäyksien lisäksi muita vuorovaikutuksia.</a:t>
            </a:r>
            <a:endParaRPr lang="fi-FI" sz="2000" dirty="0" smtClean="0"/>
          </a:p>
          <a:p>
            <a:endParaRPr lang="fi-FI" sz="2200" dirty="0" smtClean="0"/>
          </a:p>
        </p:txBody>
      </p:sp>
      <p:sp>
        <p:nvSpPr>
          <p:cNvPr id="7" name="Suorakulmio 6"/>
          <p:cNvSpPr/>
          <p:nvPr/>
        </p:nvSpPr>
        <p:spPr>
          <a:xfrm>
            <a:off x="772886" y="1850184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fi-FI" altLang="fi-FI" dirty="0"/>
          </a:p>
        </p:txBody>
      </p:sp>
      <p:pic>
        <p:nvPicPr>
          <p:cNvPr id="8" name="Kuva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5172" y="3092971"/>
            <a:ext cx="11220450" cy="3386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0948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95098" y="-188199"/>
            <a:ext cx="8534400" cy="1507067"/>
          </a:xfrm>
        </p:spPr>
        <p:txBody>
          <a:bodyPr/>
          <a:lstStyle/>
          <a:p>
            <a:r>
              <a:rPr lang="fi-FI" dirty="0" smtClean="0"/>
              <a:t>Kaasun yleinen tilanyhtälö</a:t>
            </a:r>
            <a:endParaRPr lang="fi-FI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Sisällön paikkamerkki 2"/>
              <p:cNvSpPr>
                <a:spLocks noGrp="1"/>
              </p:cNvSpPr>
              <p:nvPr>
                <p:ph idx="1"/>
              </p:nvPr>
            </p:nvSpPr>
            <p:spPr>
              <a:xfrm>
                <a:off x="0" y="1524000"/>
                <a:ext cx="11952514" cy="2186864"/>
              </a:xfrm>
            </p:spPr>
            <p:txBody>
              <a:bodyPr>
                <a:noAutofit/>
              </a:bodyPr>
              <a:lstStyle/>
              <a:p>
                <a:r>
                  <a:rPr lang="fi-FI" sz="2200" dirty="0" smtClean="0"/>
                  <a:t>Kaasun tilaa voidaan kuvata lämpötilan (K), paineen (</a:t>
                </a:r>
                <a:r>
                  <a:rPr lang="fi-FI" sz="2200" dirty="0" err="1" smtClean="0"/>
                  <a:t>Pa</a:t>
                </a:r>
                <a:r>
                  <a:rPr lang="fi-FI" sz="2200" dirty="0" smtClean="0"/>
                  <a:t>) ja tilavuuden (m</a:t>
                </a:r>
                <a:r>
                  <a:rPr lang="fi-FI" sz="2200" baseline="30000" dirty="0" smtClean="0"/>
                  <a:t>3</a:t>
                </a:r>
                <a:r>
                  <a:rPr lang="fi-FI" sz="2200" dirty="0" smtClean="0"/>
                  <a:t>) avulla silloin kun kaasun määrä ei muutu.</a:t>
                </a:r>
              </a:p>
              <a:p>
                <a:pPr lvl="1"/>
                <a:r>
                  <a:rPr lang="fi-FI" sz="2200" dirty="0" smtClean="0"/>
                  <a:t>Tästä saadaan kaasujen yleinen tilanyhtälö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fi-FI" sz="22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fi-FI" sz="2200" b="0" i="0" smtClean="0">
                            <a:latin typeface="Cambria Math" panose="02040503050406030204" pitchFamily="18" charset="0"/>
                          </a:rPr>
                          <m:t>pV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fi-FI" sz="2200" b="0" i="0" smtClean="0">
                            <a:latin typeface="Cambria Math" panose="02040503050406030204" pitchFamily="18" charset="0"/>
                          </a:rPr>
                          <m:t>T</m:t>
                        </m:r>
                      </m:den>
                    </m:f>
                    <m:r>
                      <a:rPr lang="fi-FI" sz="2200" b="0" i="0" smtClean="0">
                        <a:latin typeface="Cambria Math" panose="02040503050406030204" pitchFamily="18" charset="0"/>
                      </a:rPr>
                      <m:t>=</m:t>
                    </m:r>
                    <m:r>
                      <m:rPr>
                        <m:sty m:val="p"/>
                      </m:rPr>
                      <a:rPr lang="fi-FI" sz="2200" b="0" i="0" smtClean="0">
                        <a:latin typeface="Cambria Math" panose="02040503050406030204" pitchFamily="18" charset="0"/>
                      </a:rPr>
                      <m:t>vakio</m:t>
                    </m:r>
                  </m:oMath>
                </a14:m>
                <a:endParaRPr lang="fi-FI" sz="2200" dirty="0"/>
              </a:p>
              <a:p>
                <a:endParaRPr lang="fi-FI" sz="2200" dirty="0" smtClean="0"/>
              </a:p>
              <a:p>
                <a:pPr lvl="1"/>
                <a:endParaRPr lang="fi-FI" sz="2000" dirty="0" smtClean="0"/>
              </a:p>
            </p:txBody>
          </p:sp>
        </mc:Choice>
        <mc:Fallback xmlns="">
          <p:sp>
            <p:nvSpPr>
              <p:cNvPr id="3" name="Sisällön paikkamerkki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0" y="1524000"/>
                <a:ext cx="11952514" cy="2186864"/>
              </a:xfrm>
              <a:blipFill>
                <a:blip r:embed="rId3"/>
                <a:stretch>
                  <a:fillRect l="-306" t="-5292"/>
                </a:stretch>
              </a:blipFill>
            </p:spPr>
            <p:txBody>
              <a:bodyPr/>
              <a:lstStyle/>
              <a:p>
                <a:r>
                  <a:rPr lang="fi-FI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AutoShape 2" descr="\mathrm{\frac{kJ}{kg \cdot K}}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10" name="Suorakulmio 9"/>
          <p:cNvSpPr/>
          <p:nvPr/>
        </p:nvSpPr>
        <p:spPr>
          <a:xfrm>
            <a:off x="6694715" y="2300450"/>
            <a:ext cx="1415142" cy="633964"/>
          </a:xfrm>
          <a:prstGeom prst="rect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pic>
        <p:nvPicPr>
          <p:cNvPr id="8" name="Kuva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20498" y="2990179"/>
            <a:ext cx="4524375" cy="2209800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9" name="Suorakulmio 8"/>
              <p:cNvSpPr/>
              <p:nvPr/>
            </p:nvSpPr>
            <p:spPr>
              <a:xfrm>
                <a:off x="5965371" y="3710864"/>
                <a:ext cx="1947030" cy="65620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fi-FI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fi-FI" b="1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fi-FI" b="1" i="0" smtClean="0">
                                  <a:latin typeface="Cambria Math" panose="02040503050406030204" pitchFamily="18" charset="0"/>
                                </a:rPr>
                                <m:t>𝐩</m:t>
                              </m:r>
                            </m:e>
                            <m:sub>
                              <m:r>
                                <a:rPr lang="fi-FI" b="1" i="0" smtClean="0"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</m:sub>
                          </m:sSub>
                          <m:sSub>
                            <m:sSubPr>
                              <m:ctrlPr>
                                <a:rPr lang="fi-FI" b="1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fi-FI" b="1" i="0" smtClean="0">
                                  <a:latin typeface="Cambria Math" panose="02040503050406030204" pitchFamily="18" charset="0"/>
                                </a:rPr>
                                <m:t>𝐕</m:t>
                              </m:r>
                            </m:e>
                            <m:sub>
                              <m:r>
                                <a:rPr lang="fi-FI" b="1" i="0" smtClean="0"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fi-FI" b="1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fi-FI" b="1" i="0" smtClean="0">
                                  <a:latin typeface="Cambria Math" panose="02040503050406030204" pitchFamily="18" charset="0"/>
                                </a:rPr>
                                <m:t>𝐓</m:t>
                              </m:r>
                            </m:e>
                            <m:sub>
                              <m:r>
                                <a:rPr lang="fi-FI" b="1" i="0" smtClean="0"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</m:sub>
                          </m:sSub>
                        </m:den>
                      </m:f>
                      <m:r>
                        <a:rPr lang="fi-FI" b="1" i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fi-FI" b="1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fi-FI" b="1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fi-FI" b="1" i="0">
                                  <a:latin typeface="Cambria Math" panose="02040503050406030204" pitchFamily="18" charset="0"/>
                                </a:rPr>
                                <m:t>𝐩</m:t>
                              </m:r>
                            </m:e>
                            <m:sub>
                              <m:r>
                                <a:rPr lang="fi-FI" b="1" i="0" smtClean="0"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b>
                          </m:sSub>
                          <m:sSub>
                            <m:sSubPr>
                              <m:ctrlPr>
                                <a:rPr lang="fi-FI" b="1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fi-FI" b="1" i="0">
                                  <a:latin typeface="Cambria Math" panose="02040503050406030204" pitchFamily="18" charset="0"/>
                                </a:rPr>
                                <m:t>𝐕</m:t>
                              </m:r>
                            </m:e>
                            <m:sub>
                              <m:r>
                                <a:rPr lang="fi-FI" b="1" i="0" smtClean="0"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fi-FI" b="1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fi-FI" b="1" i="0">
                                  <a:latin typeface="Cambria Math" panose="02040503050406030204" pitchFamily="18" charset="0"/>
                                </a:rPr>
                                <m:t>𝐓</m:t>
                              </m:r>
                            </m:e>
                            <m:sub>
                              <m:r>
                                <a:rPr lang="fi-FI" b="1" i="0" smtClean="0"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fi-FI" b="1" dirty="0"/>
              </a:p>
            </p:txBody>
          </p:sp>
        </mc:Choice>
        <mc:Fallback xmlns="">
          <p:sp>
            <p:nvSpPr>
              <p:cNvPr id="9" name="Suorakulmio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65371" y="3710864"/>
                <a:ext cx="1947030" cy="656205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i-FI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Suorakulmio 10"/>
          <p:cNvSpPr/>
          <p:nvPr/>
        </p:nvSpPr>
        <p:spPr>
          <a:xfrm>
            <a:off x="6150428" y="3710864"/>
            <a:ext cx="1611085" cy="776450"/>
          </a:xfrm>
          <a:prstGeom prst="rect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158138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84212" y="41125"/>
            <a:ext cx="8534400" cy="1507067"/>
          </a:xfrm>
        </p:spPr>
        <p:txBody>
          <a:bodyPr/>
          <a:lstStyle/>
          <a:p>
            <a:r>
              <a:rPr lang="fi-FI" dirty="0" smtClean="0"/>
              <a:t>Ainemäärä</a:t>
            </a:r>
            <a:endParaRPr lang="fi-FI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Sisällön paikkamerkki 2"/>
              <p:cNvSpPr>
                <a:spLocks noGrp="1"/>
              </p:cNvSpPr>
              <p:nvPr>
                <p:ph idx="1"/>
              </p:nvPr>
            </p:nvSpPr>
            <p:spPr>
              <a:xfrm>
                <a:off x="379411" y="2157792"/>
                <a:ext cx="11028816" cy="2521346"/>
              </a:xfrm>
            </p:spPr>
            <p:txBody>
              <a:bodyPr>
                <a:noAutofit/>
              </a:bodyPr>
              <a:lstStyle/>
              <a:p>
                <a:r>
                  <a:rPr lang="fi-FI" sz="2200" dirty="0" smtClean="0"/>
                  <a:t>Ainemäärä (n) ilmoitetaan mooleina (1 mol). </a:t>
                </a:r>
                <a:endParaRPr lang="fi-FI" sz="2200" dirty="0"/>
              </a:p>
              <a:p>
                <a:pPr lvl="1"/>
                <a:r>
                  <a:rPr lang="fi-FI" sz="2200" dirty="0" smtClean="0"/>
                  <a:t>1 moolissa ainetta on 6,022 * 10</a:t>
                </a:r>
                <a:r>
                  <a:rPr lang="fi-FI" sz="2200" baseline="30000" dirty="0" smtClean="0"/>
                  <a:t>23</a:t>
                </a:r>
                <a:r>
                  <a:rPr lang="fi-FI" sz="2200" dirty="0" smtClean="0"/>
                  <a:t> rakenneosasta = </a:t>
                </a:r>
                <a:r>
                  <a:rPr lang="fi-FI" sz="2200" dirty="0" err="1" smtClean="0"/>
                  <a:t>Avogadron</a:t>
                </a:r>
                <a:r>
                  <a:rPr lang="fi-FI" sz="2200" dirty="0" smtClean="0"/>
                  <a:t> vakio.</a:t>
                </a:r>
              </a:p>
              <a:p>
                <a:r>
                  <a:rPr lang="fi-FI" sz="2200" dirty="0" err="1" smtClean="0"/>
                  <a:t>Avogadron</a:t>
                </a:r>
                <a:r>
                  <a:rPr lang="fi-FI" sz="2200" dirty="0" smtClean="0"/>
                  <a:t> laki: Samassa lämpötilassa ja paineessa yhtä suuret tilavuudet </a:t>
                </a:r>
                <a:r>
                  <a:rPr lang="fi-FI" sz="2200" u="sng" dirty="0" smtClean="0"/>
                  <a:t>eri kaasuja</a:t>
                </a:r>
                <a:r>
                  <a:rPr lang="fi-FI" sz="2200" dirty="0" smtClean="0"/>
                  <a:t> sisältävät yhtä monta molekyyliä. </a:t>
                </a:r>
                <a:endParaRPr lang="fi-FI" sz="2200" dirty="0"/>
              </a:p>
              <a:p>
                <a:pPr lvl="1"/>
                <a:r>
                  <a:rPr lang="fi-FI" sz="2200" dirty="0" smtClean="0"/>
                  <a:t>NTP-olosuhteissa normaalitilavuus ideaalikaasuille on 22,42 l/mol, </a:t>
                </a:r>
                <a:r>
                  <a:rPr lang="fi-FI" sz="2200" dirty="0"/>
                  <a:t>l</a:t>
                </a:r>
                <a:r>
                  <a:rPr lang="fi-FI" sz="2200" dirty="0" smtClean="0"/>
                  <a:t>ämpötila 273,15 K (=0</a:t>
                </a:r>
                <a:r>
                  <a:rPr lang="fi-FI" sz="2200" baseline="30000" dirty="0" smtClean="0"/>
                  <a:t>o</a:t>
                </a:r>
                <a:r>
                  <a:rPr lang="fi-FI" sz="2200" dirty="0" smtClean="0"/>
                  <a:t>C) ja  paine 101 325 </a:t>
                </a:r>
                <a:r>
                  <a:rPr lang="fi-FI" sz="2200" dirty="0" err="1" smtClean="0"/>
                  <a:t>Pa</a:t>
                </a:r>
                <a:r>
                  <a:rPr lang="fi-FI" sz="2200" dirty="0" smtClean="0"/>
                  <a:t> (=1,013 </a:t>
                </a:r>
                <a:r>
                  <a:rPr lang="fi-FI" sz="2200" dirty="0" err="1" smtClean="0"/>
                  <a:t>bar</a:t>
                </a:r>
                <a:r>
                  <a:rPr lang="fi-FI" sz="2200" dirty="0" smtClean="0"/>
                  <a:t>).</a:t>
                </a:r>
              </a:p>
              <a:p>
                <a:r>
                  <a:rPr lang="fi-FI" sz="2200" dirty="0" smtClean="0"/>
                  <a:t>Yhdessä moolissa ainetta on sen moolimassan M ilmoittama grammamäärä ainetta.</a:t>
                </a:r>
              </a:p>
              <a:p>
                <a:pPr lvl="1"/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fi-FI" sz="2200" b="0" i="0" smtClean="0">
                        <a:latin typeface="Cambria Math" panose="02040503050406030204" pitchFamily="18" charset="0"/>
                      </a:rPr>
                      <m:t>n</m:t>
                    </m:r>
                    <m:r>
                      <a:rPr lang="fi-FI" sz="2200" b="0" i="0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fi-FI" sz="22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fi-FI" sz="2200" b="0" i="0" smtClean="0">
                            <a:latin typeface="Cambria Math" panose="02040503050406030204" pitchFamily="18" charset="0"/>
                          </a:rPr>
                          <m:t>m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fi-FI" sz="2200" b="0" i="0" smtClean="0">
                            <a:latin typeface="Cambria Math" panose="02040503050406030204" pitchFamily="18" charset="0"/>
                          </a:rPr>
                          <m:t>M</m:t>
                        </m:r>
                      </m:den>
                    </m:f>
                  </m:oMath>
                </a14:m>
                <a:endParaRPr lang="fi-FI" sz="2200" dirty="0"/>
              </a:p>
            </p:txBody>
          </p:sp>
        </mc:Choice>
        <mc:Fallback xmlns="">
          <p:sp>
            <p:nvSpPr>
              <p:cNvPr id="3" name="Sisällön paikkamerkki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79411" y="2157792"/>
                <a:ext cx="11028816" cy="2521346"/>
              </a:xfrm>
              <a:blipFill>
                <a:blip r:embed="rId3"/>
                <a:stretch>
                  <a:fillRect l="-332" t="-30193" r="-498" b="-26570"/>
                </a:stretch>
              </a:blipFill>
            </p:spPr>
            <p:txBody>
              <a:bodyPr/>
              <a:lstStyle/>
              <a:p>
                <a:r>
                  <a:rPr lang="fi-FI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1501741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84212" y="41125"/>
            <a:ext cx="8534400" cy="1507067"/>
          </a:xfrm>
        </p:spPr>
        <p:txBody>
          <a:bodyPr/>
          <a:lstStyle/>
          <a:p>
            <a:r>
              <a:rPr lang="fi-FI" dirty="0"/>
              <a:t>Ideaalikaasun tilanyhtälö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Sisällön paikkamerkki 2"/>
              <p:cNvSpPr>
                <a:spLocks noGrp="1"/>
              </p:cNvSpPr>
              <p:nvPr>
                <p:ph idx="1"/>
              </p:nvPr>
            </p:nvSpPr>
            <p:spPr>
              <a:xfrm>
                <a:off x="401183" y="2016278"/>
                <a:ext cx="11028816" cy="2521346"/>
              </a:xfrm>
            </p:spPr>
            <p:txBody>
              <a:bodyPr>
                <a:noAutofit/>
              </a:bodyPr>
              <a:lstStyle/>
              <a:p>
                <a:r>
                  <a:rPr lang="fi-FI" sz="2200" dirty="0" smtClean="0"/>
                  <a:t>Ideaalikaasun tilanyhtälö huomioi kaasun määrän muutoksen toisin kuin kaasujen yleinen tilanyhtälö. </a:t>
                </a:r>
              </a:p>
              <a:p>
                <a:r>
                  <a:rPr lang="fi-FI" sz="2200" dirty="0" smtClean="0"/>
                  <a:t>Reaalikaasut käyttäytyvät likimain ideaalikaasun tavoin -&gt; yhtälöä voidaan soveltaa niihin.</a:t>
                </a:r>
              </a:p>
              <a:p>
                <a:pPr lvl="1"/>
                <a:r>
                  <a:rPr lang="fi-FI" sz="2000" dirty="0" smtClean="0"/>
                  <a:t>Kaava:  </a:t>
                </a:r>
                <a:r>
                  <a:rPr lang="fi-FI" sz="2000" dirty="0" err="1" smtClean="0"/>
                  <a:t>pV</a:t>
                </a:r>
                <a:r>
                  <a:rPr lang="fi-FI" sz="2000" dirty="0" smtClean="0"/>
                  <a:t>=</a:t>
                </a:r>
                <a:r>
                  <a:rPr lang="fi-FI" sz="2000" dirty="0" err="1" smtClean="0"/>
                  <a:t>nRT</a:t>
                </a:r>
                <a:endParaRPr lang="fi-FI" sz="2000" dirty="0" smtClean="0"/>
              </a:p>
              <a:p>
                <a:pPr lvl="1"/>
                <a:r>
                  <a:rPr lang="fi-FI" sz="2000" dirty="0" smtClean="0"/>
                  <a:t>R on moolinen kaasuvakio. R = 0,08314510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fi-FI" sz="20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fi-FI" sz="2000" b="0" i="0" smtClean="0">
                            <a:latin typeface="Cambria Math" panose="02040503050406030204" pitchFamily="18" charset="0"/>
                          </a:rPr>
                          <m:t>bar</m:t>
                        </m:r>
                        <m:r>
                          <a:rPr lang="fi-FI" sz="2000" b="0" i="0" smtClean="0">
                            <a:latin typeface="Cambria Math" panose="02040503050406030204" pitchFamily="18" charset="0"/>
                          </a:rPr>
                          <m:t> ∗</m:t>
                        </m:r>
                        <m:sSup>
                          <m:sSupPr>
                            <m:ctrlPr>
                              <a:rPr lang="fi-FI" sz="2000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fi-FI" sz="2000" b="0" i="0" smtClean="0"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m:rPr>
                                <m:sty m:val="p"/>
                              </m:rPr>
                              <a:rPr lang="fi-FI" sz="2000" b="0" i="0" smtClean="0">
                                <a:latin typeface="Cambria Math" panose="02040503050406030204" pitchFamily="18" charset="0"/>
                              </a:rPr>
                              <m:t>dm</m:t>
                            </m:r>
                          </m:e>
                          <m:sup>
                            <m:r>
                              <a:rPr lang="fi-FI" sz="2000" b="0" i="0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sup>
                        </m:sSup>
                      </m:num>
                      <m:den>
                        <m:r>
                          <m:rPr>
                            <m:sty m:val="p"/>
                          </m:rPr>
                          <a:rPr lang="fi-FI" sz="2000" b="0" i="0" smtClean="0">
                            <a:latin typeface="Cambria Math" panose="02040503050406030204" pitchFamily="18" charset="0"/>
                          </a:rPr>
                          <m:t>mol</m:t>
                        </m:r>
                        <m:r>
                          <a:rPr lang="fi-FI" sz="2000" b="0" i="0" smtClean="0">
                            <a:latin typeface="Cambria Math" panose="02040503050406030204" pitchFamily="18" charset="0"/>
                          </a:rPr>
                          <m:t> ∗</m:t>
                        </m:r>
                        <m:r>
                          <m:rPr>
                            <m:sty m:val="p"/>
                          </m:rPr>
                          <a:rPr lang="fi-FI" sz="2000" b="0" i="0" smtClean="0">
                            <a:latin typeface="Cambria Math" panose="02040503050406030204" pitchFamily="18" charset="0"/>
                          </a:rPr>
                          <m:t>K</m:t>
                        </m:r>
                      </m:den>
                    </m:f>
                  </m:oMath>
                </a14:m>
                <a:r>
                  <a:rPr lang="fi-FI" sz="2000" dirty="0" smtClean="0"/>
                  <a:t> </a:t>
                </a:r>
                <a:endParaRPr lang="fi-FI" sz="2000" dirty="0"/>
              </a:p>
            </p:txBody>
          </p:sp>
        </mc:Choice>
        <mc:Fallback xmlns="">
          <p:sp>
            <p:nvSpPr>
              <p:cNvPr id="3" name="Sisällön paikkamerkki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01183" y="2016278"/>
                <a:ext cx="11028816" cy="2521346"/>
              </a:xfrm>
              <a:blipFill>
                <a:blip r:embed="rId3"/>
                <a:stretch>
                  <a:fillRect l="-387" t="-4600" b="-4358"/>
                </a:stretch>
              </a:blipFill>
            </p:spPr>
            <p:txBody>
              <a:bodyPr/>
              <a:lstStyle/>
              <a:p>
                <a:r>
                  <a:rPr lang="fi-FI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Suorakulmio 4"/>
          <p:cNvSpPr/>
          <p:nvPr/>
        </p:nvSpPr>
        <p:spPr>
          <a:xfrm>
            <a:off x="2198916" y="3563756"/>
            <a:ext cx="1132113" cy="486293"/>
          </a:xfrm>
          <a:prstGeom prst="rect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6" name="AutoShape 2" descr="8{,}3144598 \ \mathrm{\frac{Pa \cdot m^3}{mol \cdot K} }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pic>
        <p:nvPicPr>
          <p:cNvPr id="8" name="Kuva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623401" y="4050049"/>
            <a:ext cx="2055143" cy="6198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5361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theme/theme1.xml><?xml version="1.0" encoding="utf-8"?>
<a:theme xmlns:a="http://schemas.openxmlformats.org/drawingml/2006/main" name="Sektori">
  <a:themeElements>
    <a:clrScheme name="Slice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11782</TotalTime>
  <Words>295</Words>
  <Application>Microsoft Office PowerPoint</Application>
  <PresentationFormat>Laajakuva</PresentationFormat>
  <Paragraphs>28</Paragraphs>
  <Slides>4</Slides>
  <Notes>4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4</vt:i4>
      </vt:variant>
    </vt:vector>
  </HeadingPairs>
  <TitlesOfParts>
    <vt:vector size="9" baseType="lpstr">
      <vt:lpstr>Calibri</vt:lpstr>
      <vt:lpstr>Cambria Math</vt:lpstr>
      <vt:lpstr>Century Gothic</vt:lpstr>
      <vt:lpstr>Wingdings 3</vt:lpstr>
      <vt:lpstr>Sektori</vt:lpstr>
      <vt:lpstr>Ideaalikaasut </vt:lpstr>
      <vt:lpstr>Kaasun yleinen tilanyhtälö</vt:lpstr>
      <vt:lpstr>Ainemäärä</vt:lpstr>
      <vt:lpstr>Ideaalikaasun tilanyhtälö</vt:lpstr>
    </vt:vector>
  </TitlesOfParts>
  <Company>Keuruun kaupunki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Fysiikan kertaus</dc:title>
  <dc:creator>Salminen Teppo</dc:creator>
  <cp:lastModifiedBy>Mäkeläinen,Markku</cp:lastModifiedBy>
  <cp:revision>62</cp:revision>
  <dcterms:created xsi:type="dcterms:W3CDTF">2021-04-14T08:32:54Z</dcterms:created>
  <dcterms:modified xsi:type="dcterms:W3CDTF">2022-05-18T11:00:41Z</dcterms:modified>
</cp:coreProperties>
</file>