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Tikkakosken yhtenäiskoulu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Yhtenäisen opinpolun rakentaminen keväästä 2015 alkaen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582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73616"/>
          </a:xfrm>
        </p:spPr>
        <p:txBody>
          <a:bodyPr>
            <a:normAutofit/>
          </a:bodyPr>
          <a:lstStyle/>
          <a:p>
            <a:r>
              <a:rPr lang="fi-FI" sz="2800" dirty="0" smtClean="0"/>
              <a:t>Yhtenäiskoulun rakentaminen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92925" y="1227910"/>
            <a:ext cx="8915400" cy="5290456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Rehtorit lähtivät välittömästi miettimään rakenteita keväällä 2015, kun tieto yhtenäiskoulun perustamisesta tuli.</a:t>
            </a:r>
          </a:p>
          <a:p>
            <a:r>
              <a:rPr lang="fi-FI" dirty="0" smtClean="0"/>
              <a:t>Strategiaportaat seuraavalle kolmelle vuodelle</a:t>
            </a:r>
          </a:p>
          <a:p>
            <a:r>
              <a:rPr lang="fi-FI" dirty="0" smtClean="0"/>
              <a:t>Rehtorin, apulaisrehtorin, vararehtorin ja koulunjohtajan tehtävänkuvaukset uudessa organisaatiossa</a:t>
            </a:r>
          </a:p>
          <a:p>
            <a:r>
              <a:rPr lang="fi-FI" dirty="0" smtClean="0"/>
              <a:t>Arjen rakenteiden miettimistä (kolme eri fyysistä kiinteistöä)</a:t>
            </a:r>
          </a:p>
          <a:p>
            <a:r>
              <a:rPr lang="fi-FI" dirty="0" smtClean="0"/>
              <a:t>Koko koulun yhteisille kokouksille tilan raivaaminen. Selkeä etukäteen tiedossa oleva YS-aikataulutus</a:t>
            </a:r>
          </a:p>
          <a:p>
            <a:r>
              <a:rPr lang="fi-FI" dirty="0" smtClean="0"/>
              <a:t>Johtoryhmän tehtävä koulun kehittäminen (Johtoryhmä osallistui ulkopuolisen järjestämään pitempikestoiseen johtoryhmäkoulutukseen.)</a:t>
            </a:r>
          </a:p>
          <a:p>
            <a:r>
              <a:rPr lang="fi-FI" dirty="0" smtClean="0"/>
              <a:t>Luotiin koko koulun yhteiset kehittämisryhmät. </a:t>
            </a:r>
          </a:p>
          <a:p>
            <a:r>
              <a:rPr lang="fi-FI" dirty="0" smtClean="0"/>
              <a:t>Yhtenäisen toimintakulttuurin luominen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Rehtori ja apulaisrehtori vaihtoi puoleksi vuodeksi työpisteitään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Yhtenäiskoulun arvot.  Koko henkilökunta osallistui arvotyöskentelyyn.</a:t>
            </a:r>
          </a:p>
          <a:p>
            <a:pPr marL="0" indent="0">
              <a:buNone/>
            </a:pPr>
            <a:r>
              <a:rPr lang="fi-FI" dirty="0" smtClean="0"/>
              <a:t>	- Tiedottamiseen strategia ja malli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Henkilöstön uudelleen sijoittelua yhtenäiskoulun sisällä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Rekrytoinneissa keskeistä löytää yhtenäiskoulun kehittämisen kannalta hyviä työntekijöitä</a:t>
            </a:r>
          </a:p>
          <a:p>
            <a:pPr marL="0" indent="0">
              <a:buNone/>
            </a:pPr>
            <a:r>
              <a:rPr lang="fi-FI" dirty="0" smtClean="0"/>
              <a:t>Matkaan kuulunut tietysti välillä vahvaakin muutosvastarintaa, mutta sille ei ole annettu periksi, vaan menty asetettujen tavoitteiden suuntaan.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415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Yhtenäistä opinpolkua tukevia käytänteitä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Yhteisiä opettajia paljon, jotka opettavat ala- ja yläkoulun tunteja. </a:t>
            </a:r>
          </a:p>
          <a:p>
            <a:r>
              <a:rPr lang="fi-FI" dirty="0" smtClean="0"/>
              <a:t>Nivelvaiheessa (6-7 luokat) yhteisiä erityisopettajia </a:t>
            </a:r>
          </a:p>
          <a:p>
            <a:r>
              <a:rPr lang="fi-FI" dirty="0" smtClean="0"/>
              <a:t>Koko koulun erityisopetuksen kehittämistiimi ( 7 </a:t>
            </a:r>
            <a:r>
              <a:rPr lang="fi-FI" dirty="0" err="1" smtClean="0"/>
              <a:t>erkkaa</a:t>
            </a:r>
            <a:r>
              <a:rPr lang="fi-FI" dirty="0" smtClean="0"/>
              <a:t>), joka kokoontuu säännöllisesti ja aktiivisesti kehittää erityisopetusta tarpeiden mukaan.</a:t>
            </a:r>
          </a:p>
          <a:p>
            <a:r>
              <a:rPr lang="fi-FI" dirty="0"/>
              <a:t>Koko koulun yhteinen kasvatusohjaaja (hanke)</a:t>
            </a:r>
          </a:p>
          <a:p>
            <a:r>
              <a:rPr lang="fi-FI" dirty="0"/>
              <a:t>Oppilaskunnan, </a:t>
            </a:r>
            <a:r>
              <a:rPr lang="fi-FI" dirty="0" err="1"/>
              <a:t>liikkavaksien</a:t>
            </a:r>
            <a:r>
              <a:rPr lang="fi-FI" dirty="0"/>
              <a:t> ja </a:t>
            </a:r>
            <a:r>
              <a:rPr lang="fi-FI" dirty="0" err="1"/>
              <a:t>tukareiden</a:t>
            </a:r>
            <a:r>
              <a:rPr lang="fi-FI" dirty="0"/>
              <a:t> järjestämät yhteiset tapahtumat</a:t>
            </a:r>
          </a:p>
          <a:p>
            <a:r>
              <a:rPr lang="fi-FI" dirty="0"/>
              <a:t>Yhteisöllinen oppilashuoltoryhmä pääpainona oppilashuollon kehittäminen koko koulussa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69602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8221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1332411"/>
            <a:ext cx="8915400" cy="4578811"/>
          </a:xfrm>
        </p:spPr>
        <p:txBody>
          <a:bodyPr>
            <a:normAutofit/>
          </a:bodyPr>
          <a:lstStyle/>
          <a:p>
            <a:r>
              <a:rPr lang="fi-FI" dirty="0"/>
              <a:t>Liinalampi päiväkotikoulussa ja Pikkutikan eskarissa arjen yhteistyön kehittäminen. </a:t>
            </a:r>
          </a:p>
          <a:p>
            <a:pPr marL="0" indent="0">
              <a:buNone/>
            </a:pPr>
            <a:r>
              <a:rPr lang="fi-FI" dirty="0"/>
              <a:t>	- uuden opetussuunnitelman kautta monialaiset oppimiskokonaisuudet </a:t>
            </a:r>
            <a:r>
              <a:rPr lang="fi-FI" dirty="0" smtClean="0"/>
              <a:t>	avannut </a:t>
            </a:r>
            <a:r>
              <a:rPr lang="fi-FI" dirty="0"/>
              <a:t>yhteistyötä</a:t>
            </a:r>
          </a:p>
          <a:p>
            <a:pPr marL="0" indent="0">
              <a:buNone/>
            </a:pPr>
            <a:r>
              <a:rPr lang="fi-FI" dirty="0"/>
              <a:t>	- yhteiset tapahtumat, juhlat yms. </a:t>
            </a:r>
          </a:p>
          <a:p>
            <a:pPr marL="0" indent="0">
              <a:buNone/>
            </a:pPr>
            <a:r>
              <a:rPr lang="fi-FI" dirty="0"/>
              <a:t>	- yhteiset työntekijät (erakko, hanke koulunkäynninohjaaja)</a:t>
            </a:r>
          </a:p>
          <a:p>
            <a:pPr marL="0" indent="0">
              <a:buNone/>
            </a:pPr>
            <a:r>
              <a:rPr lang="fi-FI" dirty="0"/>
              <a:t>	- </a:t>
            </a:r>
            <a:r>
              <a:rPr lang="fi-FI" dirty="0" err="1"/>
              <a:t>jälkkäri</a:t>
            </a:r>
            <a:r>
              <a:rPr lang="fi-FI" dirty="0"/>
              <a:t> ja päiväkotiyhteistyön kehittäminen (resurssien hyödyntäminen)</a:t>
            </a:r>
          </a:p>
          <a:p>
            <a:pPr marL="0" indent="0">
              <a:buNone/>
            </a:pPr>
            <a:r>
              <a:rPr lang="fi-FI" dirty="0"/>
              <a:t>	- säännölliset koulukurkistukset eskareille lukuvuoden aikana</a:t>
            </a:r>
          </a:p>
          <a:p>
            <a:pPr marL="0" indent="0">
              <a:buNone/>
            </a:pPr>
            <a:r>
              <a:rPr lang="fi-FI" dirty="0"/>
              <a:t>	- Tikkakosken alueella kaikki eskarit tulevat Tikkakosken yhtenäiskouluun, </a:t>
            </a:r>
            <a:r>
              <a:rPr lang="fi-FI" dirty="0" smtClean="0"/>
              <a:t>	joten </a:t>
            </a:r>
            <a:r>
              <a:rPr lang="fi-FI" dirty="0"/>
              <a:t>yhtenäinen </a:t>
            </a:r>
            <a:r>
              <a:rPr lang="fi-FI" dirty="0" smtClean="0"/>
              <a:t>opinpolku </a:t>
            </a:r>
            <a:r>
              <a:rPr lang="fi-FI" dirty="0"/>
              <a:t>on selkeä. Eskarivalintoja tehdessä </a:t>
            </a:r>
            <a:r>
              <a:rPr lang="fi-FI" dirty="0" smtClean="0"/>
              <a:t>	mietitään </a:t>
            </a:r>
            <a:r>
              <a:rPr lang="fi-FI" dirty="0"/>
              <a:t>jo tulevaa koulupaikkaa yhdessä koulun </a:t>
            </a:r>
            <a:r>
              <a:rPr lang="fi-FI" dirty="0" smtClean="0"/>
              <a:t>kanssa</a:t>
            </a:r>
            <a:r>
              <a:rPr lang="fi-FI" dirty="0"/>
              <a:t>, Liinalampi </a:t>
            </a:r>
            <a:r>
              <a:rPr lang="fi-FI" dirty="0" smtClean="0"/>
              <a:t>	vai 	</a:t>
            </a:r>
            <a:r>
              <a:rPr lang="fi-FI" dirty="0" err="1" smtClean="0"/>
              <a:t>Luonetti</a:t>
            </a:r>
            <a:r>
              <a:rPr lang="fi-FI" dirty="0"/>
              <a:t>?</a:t>
            </a:r>
          </a:p>
          <a:p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4799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264164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1071154"/>
            <a:ext cx="8915400" cy="4840068"/>
          </a:xfrm>
        </p:spPr>
        <p:txBody>
          <a:bodyPr>
            <a:normAutofit/>
          </a:bodyPr>
          <a:lstStyle/>
          <a:p>
            <a:r>
              <a:rPr lang="fi-FI" dirty="0"/>
              <a:t>6-luokat ja yhden vitosluokan kotiluokka sijaitsee yläkoulun kiinteistöstä. Helpottanut paljon oman koulun oppilaiden niveltä 7-luokalle.</a:t>
            </a:r>
          </a:p>
          <a:p>
            <a:r>
              <a:rPr lang="fi-FI" dirty="0"/>
              <a:t>Yläkouluun siirtyvien oppilaiden nivelvaihe</a:t>
            </a:r>
          </a:p>
          <a:p>
            <a:pPr marL="0" indent="0">
              <a:buNone/>
            </a:pPr>
            <a:r>
              <a:rPr lang="fi-FI" dirty="0"/>
              <a:t>	- 6-luokan aikana Tikkakosken </a:t>
            </a:r>
            <a:r>
              <a:rPr lang="fi-FI" dirty="0" err="1"/>
              <a:t>yk:n</a:t>
            </a:r>
            <a:r>
              <a:rPr lang="fi-FI" dirty="0"/>
              <a:t> ja </a:t>
            </a:r>
            <a:r>
              <a:rPr lang="fi-FI" dirty="0" err="1"/>
              <a:t>Puuppolan</a:t>
            </a:r>
            <a:r>
              <a:rPr lang="fi-FI" dirty="0"/>
              <a:t>  luokanopettajat ovat 	järjestäneet vierailuja ja yhteistä toiminnallista tekemistä.</a:t>
            </a:r>
          </a:p>
          <a:p>
            <a:pPr marL="0" indent="0">
              <a:buNone/>
            </a:pPr>
            <a:r>
              <a:rPr lang="fi-FI" dirty="0"/>
              <a:t>	- Keväällä toukokuussa yhteinen ilta huoltajille ja oppilaille, jossa mukana 	tukioppilaat.</a:t>
            </a:r>
          </a:p>
          <a:p>
            <a:pPr marL="0" indent="0">
              <a:buNone/>
            </a:pPr>
            <a:r>
              <a:rPr lang="fi-FI" dirty="0"/>
              <a:t>	- Toiminnallinen </a:t>
            </a:r>
            <a:r>
              <a:rPr lang="fi-FI" dirty="0" err="1"/>
              <a:t>ryhmäytyspäivä</a:t>
            </a:r>
            <a:r>
              <a:rPr lang="fi-FI" dirty="0"/>
              <a:t> toukokuussa, jossa oppilaat tutustuvat 	tulevaan luokkaansa. Päivän järjestelyissä mukana koulumme </a:t>
            </a:r>
            <a:r>
              <a:rPr lang="fi-FI" dirty="0" err="1"/>
              <a:t>tukarit</a:t>
            </a:r>
            <a:r>
              <a:rPr lang="fi-FI" dirty="0"/>
              <a:t> ja 	</a:t>
            </a:r>
            <a:r>
              <a:rPr lang="fi-FI" dirty="0" err="1"/>
              <a:t>liikkavaksit</a:t>
            </a:r>
            <a:r>
              <a:rPr lang="fi-FI" dirty="0"/>
              <a:t>. Syksyllä vielä erillinen </a:t>
            </a:r>
            <a:r>
              <a:rPr lang="fi-FI" dirty="0" err="1"/>
              <a:t>ryhmäytyspäivä</a:t>
            </a:r>
            <a:r>
              <a:rPr lang="fi-FI" dirty="0"/>
              <a:t> </a:t>
            </a:r>
            <a:r>
              <a:rPr lang="fi-FI" dirty="0" err="1"/>
              <a:t>Sarpatissa</a:t>
            </a:r>
            <a:r>
              <a:rPr lang="fi-FI" dirty="0"/>
              <a:t>, jokaiselle 	luokalle 	yhteistyössä nuorisotoimen ja seurakunnan kanssa.</a:t>
            </a:r>
          </a:p>
          <a:p>
            <a:pPr marL="0" indent="0">
              <a:buNone/>
            </a:pPr>
            <a:r>
              <a:rPr lang="fi-FI" dirty="0"/>
              <a:t>	- Tiedonsiirtopalaverit </a:t>
            </a:r>
            <a:r>
              <a:rPr lang="fi-FI" dirty="0" err="1"/>
              <a:t>erkat</a:t>
            </a:r>
            <a:r>
              <a:rPr lang="fi-FI" dirty="0"/>
              <a:t>, opot ja luokanopet. Yläkouluun opinpolku 	alueellamme hyvin selkeä. 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332393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Nivelvaihe toiselle asteelle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Keväällä yhteishaku ammatilliseen koulutukseen ja lukiokoulutukseen</a:t>
            </a:r>
          </a:p>
          <a:p>
            <a:r>
              <a:rPr lang="fi-FI" dirty="0" smtClean="0"/>
              <a:t>Opojen kesäpäivystys koululla ja jälkiohjaus (kesäkuussa)</a:t>
            </a:r>
          </a:p>
          <a:p>
            <a:r>
              <a:rPr lang="fi-FI" dirty="0" smtClean="0"/>
              <a:t>Paikan vastaanottamisen seuranta ja muistuttaminen</a:t>
            </a:r>
          </a:p>
          <a:p>
            <a:r>
              <a:rPr lang="fi-FI" dirty="0" smtClean="0"/>
              <a:t>Yhteistyö etsivän nuorisotyön kanssa</a:t>
            </a:r>
          </a:p>
          <a:p>
            <a:r>
              <a:rPr lang="fi-FI" dirty="0" smtClean="0"/>
              <a:t>Elokuussa toisen asteen niveltapaamiset </a:t>
            </a:r>
            <a:r>
              <a:rPr lang="fi-FI" dirty="0" err="1" smtClean="0"/>
              <a:t>Gradialla</a:t>
            </a:r>
            <a:r>
              <a:rPr lang="fi-FI" dirty="0" smtClean="0"/>
              <a:t> (tiedonsiirto ja jälkiohjaus)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185469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92</TotalTime>
  <Words>208</Words>
  <Application>Microsoft Office PowerPoint</Application>
  <PresentationFormat>Laajakuva</PresentationFormat>
  <Paragraphs>45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Kuiskaus</vt:lpstr>
      <vt:lpstr>Tikkakosken yhtenäiskoulu </vt:lpstr>
      <vt:lpstr>Yhtenäiskoulun rakentaminen</vt:lpstr>
      <vt:lpstr>Yhtenäistä opinpolkua tukevia käytänteitä</vt:lpstr>
      <vt:lpstr>PowerPoint-esitys</vt:lpstr>
      <vt:lpstr>PowerPoint-esitys</vt:lpstr>
      <vt:lpstr>Nivelvaihe toiselle asteelle</vt:lpstr>
    </vt:vector>
  </TitlesOfParts>
  <Company>Jyvaskyla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Tikkakosken yhtenäiskoulu</dc:title>
  <dc:creator>Penttinen Harri</dc:creator>
  <cp:lastModifiedBy>Penttinen Harri</cp:lastModifiedBy>
  <cp:revision>10</cp:revision>
  <dcterms:created xsi:type="dcterms:W3CDTF">2019-06-03T01:59:48Z</dcterms:created>
  <dcterms:modified xsi:type="dcterms:W3CDTF">2019-06-04T02:40:35Z</dcterms:modified>
</cp:coreProperties>
</file>