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42"/>
    <p:restoredTop sz="94737"/>
  </p:normalViewPr>
  <p:slideViewPr>
    <p:cSldViewPr snapToGrid="0">
      <p:cViewPr varScale="1">
        <p:scale>
          <a:sx n="59" d="100"/>
          <a:sy n="59" d="100"/>
        </p:scale>
        <p:origin x="7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9/23/2025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9/23/2025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4F28-C756-6323-65CA-8845CC44C823}"/>
              </a:ext>
            </a:extLst>
          </p:cNvPr>
          <p:cNvSpPr>
            <a:spLocks noGrp="1"/>
          </p:cNvSpPr>
          <p:nvPr>
            <p:ph type="ctrTitle"/>
          </p:nvPr>
        </p:nvSpPr>
        <p:spPr>
          <a:xfrm>
            <a:off x="1250066" y="333171"/>
            <a:ext cx="9896353" cy="1608881"/>
          </a:xfrm>
        </p:spPr>
        <p:txBody>
          <a:bodyPr>
            <a:normAutofit fontScale="90000"/>
          </a:bodyPr>
          <a:lstStyle/>
          <a:p>
            <a:pPr algn="ctr"/>
            <a:r>
              <a:rPr lang="en-FI" dirty="0"/>
              <a:t>Singapore-unelmien matkakohde</a:t>
            </a:r>
          </a:p>
        </p:txBody>
      </p:sp>
      <p:sp>
        <p:nvSpPr>
          <p:cNvPr id="3" name="Subtitle 2">
            <a:extLst>
              <a:ext uri="{FF2B5EF4-FFF2-40B4-BE49-F238E27FC236}">
                <a16:creationId xmlns:a16="http://schemas.microsoft.com/office/drawing/2014/main" id="{2AE1019A-1324-0D46-CA7C-A8BCAA02AC2F}"/>
              </a:ext>
            </a:extLst>
          </p:cNvPr>
          <p:cNvSpPr>
            <a:spLocks noGrp="1"/>
          </p:cNvSpPr>
          <p:nvPr>
            <p:ph type="subTitle" idx="1"/>
          </p:nvPr>
        </p:nvSpPr>
        <p:spPr>
          <a:xfrm>
            <a:off x="1250066" y="1967394"/>
            <a:ext cx="9804786" cy="613760"/>
          </a:xfrm>
        </p:spPr>
        <p:txBody>
          <a:bodyPr/>
          <a:lstStyle/>
          <a:p>
            <a:pPr algn="ctr"/>
            <a:r>
              <a:rPr lang="en-FI" dirty="0"/>
              <a:t>Olena Stepaniuk</a:t>
            </a:r>
          </a:p>
        </p:txBody>
      </p:sp>
      <p:pic>
        <p:nvPicPr>
          <p:cNvPr id="5" name="Picture 4">
            <a:extLst>
              <a:ext uri="{FF2B5EF4-FFF2-40B4-BE49-F238E27FC236}">
                <a16:creationId xmlns:a16="http://schemas.microsoft.com/office/drawing/2014/main" id="{A8097FB9-0FBE-7624-70FE-8E366D6DC767}"/>
              </a:ext>
            </a:extLst>
          </p:cNvPr>
          <p:cNvPicPr>
            <a:picLocks noChangeAspect="1"/>
          </p:cNvPicPr>
          <p:nvPr/>
        </p:nvPicPr>
        <p:blipFill>
          <a:blip r:embed="rId2"/>
          <a:stretch>
            <a:fillRect/>
          </a:stretch>
        </p:blipFill>
        <p:spPr>
          <a:xfrm>
            <a:off x="1492845" y="2606496"/>
            <a:ext cx="9584868" cy="2914628"/>
          </a:xfrm>
          <a:prstGeom prst="rect">
            <a:avLst/>
          </a:prstGeom>
        </p:spPr>
      </p:pic>
    </p:spTree>
    <p:extLst>
      <p:ext uri="{BB962C8B-B14F-4D97-AF65-F5344CB8AC3E}">
        <p14:creationId xmlns:p14="http://schemas.microsoft.com/office/powerpoint/2010/main" val="2277396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D9EB-8563-493F-CE43-5B6B95CFF508}"/>
              </a:ext>
            </a:extLst>
          </p:cNvPr>
          <p:cNvSpPr>
            <a:spLocks noGrp="1"/>
          </p:cNvSpPr>
          <p:nvPr>
            <p:ph type="title"/>
          </p:nvPr>
        </p:nvSpPr>
        <p:spPr>
          <a:xfrm>
            <a:off x="1451206" y="1129513"/>
            <a:ext cx="5532328" cy="1104401"/>
          </a:xfrm>
        </p:spPr>
        <p:txBody>
          <a:bodyPr/>
          <a:lstStyle/>
          <a:p>
            <a:r>
              <a:rPr lang="en-GB" dirty="0"/>
              <a:t>Formula ONE - Singapore GP</a:t>
            </a:r>
            <a:endParaRPr lang="en-FI" dirty="0"/>
          </a:p>
        </p:txBody>
      </p:sp>
      <p:sp>
        <p:nvSpPr>
          <p:cNvPr id="4" name="Text Placeholder 3">
            <a:extLst>
              <a:ext uri="{FF2B5EF4-FFF2-40B4-BE49-F238E27FC236}">
                <a16:creationId xmlns:a16="http://schemas.microsoft.com/office/drawing/2014/main" id="{C235540F-65BA-3D47-FF1A-D40FC84F3A23}"/>
              </a:ext>
            </a:extLst>
          </p:cNvPr>
          <p:cNvSpPr>
            <a:spLocks noGrp="1"/>
          </p:cNvSpPr>
          <p:nvPr>
            <p:ph type="body" sz="half" idx="2"/>
          </p:nvPr>
        </p:nvSpPr>
        <p:spPr/>
        <p:txBody>
          <a:bodyPr>
            <a:normAutofit/>
          </a:bodyPr>
          <a:lstStyle/>
          <a:p>
            <a:r>
              <a:rPr lang="en-GB" dirty="0" err="1"/>
              <a:t>Singaporen</a:t>
            </a:r>
            <a:r>
              <a:rPr lang="en-GB" dirty="0"/>
              <a:t> Formula One on </a:t>
            </a:r>
            <a:r>
              <a:rPr lang="en-GB" dirty="0" err="1"/>
              <a:t>kuuluisa</a:t>
            </a:r>
            <a:r>
              <a:rPr lang="en-GB" dirty="0"/>
              <a:t> </a:t>
            </a:r>
            <a:r>
              <a:rPr lang="en-GB" dirty="0" err="1"/>
              <a:t>yökilpailu</a:t>
            </a:r>
            <a:r>
              <a:rPr lang="en-GB" dirty="0"/>
              <a:t> </a:t>
            </a:r>
            <a:r>
              <a:rPr lang="en-GB" dirty="0" err="1"/>
              <a:t>kaupungin</a:t>
            </a:r>
            <a:r>
              <a:rPr lang="en-GB" dirty="0"/>
              <a:t> </a:t>
            </a:r>
            <a:r>
              <a:rPr lang="en-GB" dirty="0" err="1"/>
              <a:t>kaduilla</a:t>
            </a:r>
            <a:r>
              <a:rPr lang="en-GB" dirty="0"/>
              <a:t>. Se </a:t>
            </a:r>
            <a:r>
              <a:rPr lang="en-GB" dirty="0" err="1"/>
              <a:t>houkuttelee</a:t>
            </a:r>
            <a:r>
              <a:rPr lang="en-GB" dirty="0"/>
              <a:t> </a:t>
            </a:r>
            <a:r>
              <a:rPr lang="en-GB" dirty="0" err="1"/>
              <a:t>paljon</a:t>
            </a:r>
            <a:r>
              <a:rPr lang="en-GB" dirty="0"/>
              <a:t> </a:t>
            </a:r>
            <a:r>
              <a:rPr lang="en-GB" dirty="0" err="1"/>
              <a:t>katsojia</a:t>
            </a:r>
            <a:r>
              <a:rPr lang="en-GB" dirty="0"/>
              <a:t> </a:t>
            </a:r>
            <a:r>
              <a:rPr lang="en-GB" dirty="0" err="1"/>
              <a:t>ja</a:t>
            </a:r>
            <a:r>
              <a:rPr lang="en-GB" dirty="0"/>
              <a:t> </a:t>
            </a:r>
            <a:r>
              <a:rPr lang="en-GB" dirty="0" err="1"/>
              <a:t>moottoriurheilun</a:t>
            </a:r>
            <a:r>
              <a:rPr lang="en-GB" dirty="0"/>
              <a:t> </a:t>
            </a:r>
            <a:r>
              <a:rPr lang="en-GB" dirty="0" err="1"/>
              <a:t>ystäviä</a:t>
            </a:r>
            <a:r>
              <a:rPr lang="en-GB" dirty="0"/>
              <a:t>.</a:t>
            </a:r>
            <a:endParaRPr lang="en-FI" dirty="0"/>
          </a:p>
        </p:txBody>
      </p:sp>
      <p:pic>
        <p:nvPicPr>
          <p:cNvPr id="10242" name="Picture 2" descr="2023 Singapore Grand Prix – Saturday">
            <a:extLst>
              <a:ext uri="{FF2B5EF4-FFF2-40B4-BE49-F238E27FC236}">
                <a16:creationId xmlns:a16="http://schemas.microsoft.com/office/drawing/2014/main" id="{6332A8AF-2439-4A5F-7D96-7CE6862871F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7165" r="27165"/>
          <a:stretch>
            <a:fillRect/>
          </a:stretch>
        </p:blipFill>
        <p:spPr bwMode="auto">
          <a:xfrm>
            <a:off x="7477246" y="509286"/>
            <a:ext cx="4074288" cy="510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28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1071-9B90-1601-2AC0-E20820248C9B}"/>
              </a:ext>
            </a:extLst>
          </p:cNvPr>
          <p:cNvSpPr>
            <a:spLocks noGrp="1"/>
          </p:cNvSpPr>
          <p:nvPr>
            <p:ph type="title"/>
          </p:nvPr>
        </p:nvSpPr>
        <p:spPr>
          <a:xfrm>
            <a:off x="1451206" y="1129513"/>
            <a:ext cx="5532328" cy="722436"/>
          </a:xfrm>
        </p:spPr>
        <p:txBody>
          <a:bodyPr/>
          <a:lstStyle/>
          <a:p>
            <a:r>
              <a:rPr lang="en-GB" dirty="0"/>
              <a:t>Chinatown</a:t>
            </a:r>
            <a:endParaRPr lang="en-FI" dirty="0"/>
          </a:p>
        </p:txBody>
      </p:sp>
      <p:sp>
        <p:nvSpPr>
          <p:cNvPr id="4" name="Text Placeholder 3">
            <a:extLst>
              <a:ext uri="{FF2B5EF4-FFF2-40B4-BE49-F238E27FC236}">
                <a16:creationId xmlns:a16="http://schemas.microsoft.com/office/drawing/2014/main" id="{20E95CEB-B932-311F-B245-09E4A54CE00C}"/>
              </a:ext>
            </a:extLst>
          </p:cNvPr>
          <p:cNvSpPr>
            <a:spLocks noGrp="1"/>
          </p:cNvSpPr>
          <p:nvPr>
            <p:ph type="body" sz="half" idx="2"/>
          </p:nvPr>
        </p:nvSpPr>
        <p:spPr/>
        <p:txBody>
          <a:bodyPr>
            <a:normAutofit/>
          </a:bodyPr>
          <a:lstStyle/>
          <a:p>
            <a:r>
              <a:rPr lang="en-GB" dirty="0"/>
              <a:t>Chinatown </a:t>
            </a:r>
            <a:r>
              <a:rPr lang="en-GB" dirty="0" err="1"/>
              <a:t>Singaporessa</a:t>
            </a:r>
            <a:r>
              <a:rPr lang="en-GB" dirty="0"/>
              <a:t> on </a:t>
            </a:r>
            <a:r>
              <a:rPr lang="en-GB" dirty="0" err="1"/>
              <a:t>vilkas</a:t>
            </a:r>
            <a:r>
              <a:rPr lang="en-GB" dirty="0"/>
              <a:t> </a:t>
            </a:r>
            <a:r>
              <a:rPr lang="en-GB" dirty="0" err="1"/>
              <a:t>alue</a:t>
            </a:r>
            <a:r>
              <a:rPr lang="en-GB" dirty="0"/>
              <a:t> </a:t>
            </a:r>
            <a:r>
              <a:rPr lang="en-GB" dirty="0" err="1"/>
              <a:t>täynnä</a:t>
            </a:r>
            <a:r>
              <a:rPr lang="en-GB" dirty="0"/>
              <a:t> </a:t>
            </a:r>
            <a:r>
              <a:rPr lang="en-GB" dirty="0" err="1"/>
              <a:t>kiinalaista</a:t>
            </a:r>
            <a:r>
              <a:rPr lang="en-GB" dirty="0"/>
              <a:t> </a:t>
            </a:r>
            <a:r>
              <a:rPr lang="en-GB" dirty="0" err="1"/>
              <a:t>kulttuuria</a:t>
            </a:r>
            <a:r>
              <a:rPr lang="en-GB" dirty="0"/>
              <a:t>, </a:t>
            </a:r>
            <a:r>
              <a:rPr lang="en-GB" dirty="0" err="1"/>
              <a:t>temppeleitä</a:t>
            </a:r>
            <a:r>
              <a:rPr lang="en-GB" dirty="0"/>
              <a:t> </a:t>
            </a:r>
            <a:r>
              <a:rPr lang="en-GB" dirty="0" err="1"/>
              <a:t>ja</a:t>
            </a:r>
            <a:r>
              <a:rPr lang="en-GB" dirty="0"/>
              <a:t> </a:t>
            </a:r>
            <a:r>
              <a:rPr lang="en-GB" dirty="0" err="1"/>
              <a:t>ravintoloita</a:t>
            </a:r>
            <a:r>
              <a:rPr lang="en-GB" dirty="0"/>
              <a:t>.</a:t>
            </a:r>
            <a:endParaRPr lang="en-FI" dirty="0"/>
          </a:p>
        </p:txBody>
      </p:sp>
      <p:pic>
        <p:nvPicPr>
          <p:cNvPr id="11268" name="Picture 4" descr="Chinatown - 1">
            <a:extLst>
              <a:ext uri="{FF2B5EF4-FFF2-40B4-BE49-F238E27FC236}">
                <a16:creationId xmlns:a16="http://schemas.microsoft.com/office/drawing/2014/main" id="{7FCE2F94-AC94-FB33-51AF-ED510739463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2937" r="22937"/>
          <a:stretch>
            <a:fillRect/>
          </a:stretch>
        </p:blipFill>
        <p:spPr bwMode="auto">
          <a:xfrm>
            <a:off x="7465671" y="474562"/>
            <a:ext cx="4085863" cy="513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96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A71D-E0C6-3D6D-86AC-987A61F026B0}"/>
              </a:ext>
            </a:extLst>
          </p:cNvPr>
          <p:cNvSpPr>
            <a:spLocks noGrp="1"/>
          </p:cNvSpPr>
          <p:nvPr>
            <p:ph type="title"/>
          </p:nvPr>
        </p:nvSpPr>
        <p:spPr>
          <a:xfrm>
            <a:off x="1451206" y="1129513"/>
            <a:ext cx="5532328" cy="1046528"/>
          </a:xfrm>
        </p:spPr>
        <p:txBody>
          <a:bodyPr/>
          <a:lstStyle/>
          <a:p>
            <a:r>
              <a:rPr lang="en-GB" dirty="0"/>
              <a:t>Singapore Zoo &amp; Night Safari</a:t>
            </a:r>
            <a:endParaRPr lang="en-FI" dirty="0"/>
          </a:p>
        </p:txBody>
      </p:sp>
      <p:sp>
        <p:nvSpPr>
          <p:cNvPr id="4" name="Text Placeholder 3">
            <a:extLst>
              <a:ext uri="{FF2B5EF4-FFF2-40B4-BE49-F238E27FC236}">
                <a16:creationId xmlns:a16="http://schemas.microsoft.com/office/drawing/2014/main" id="{D1E77738-BFF1-5238-F22F-CEDD48F4774A}"/>
              </a:ext>
            </a:extLst>
          </p:cNvPr>
          <p:cNvSpPr>
            <a:spLocks noGrp="1"/>
          </p:cNvSpPr>
          <p:nvPr>
            <p:ph type="body" sz="half" idx="2"/>
          </p:nvPr>
        </p:nvSpPr>
        <p:spPr/>
        <p:txBody>
          <a:bodyPr>
            <a:normAutofit/>
          </a:bodyPr>
          <a:lstStyle/>
          <a:p>
            <a:r>
              <a:rPr lang="en-GB" dirty="0" err="1"/>
              <a:t>Singaporen</a:t>
            </a:r>
            <a:r>
              <a:rPr lang="en-GB" dirty="0"/>
              <a:t> </a:t>
            </a:r>
            <a:r>
              <a:rPr lang="en-GB" dirty="0" err="1"/>
              <a:t>yöeläintärhassa</a:t>
            </a:r>
            <a:r>
              <a:rPr lang="en-GB" dirty="0"/>
              <a:t> </a:t>
            </a:r>
            <a:r>
              <a:rPr lang="en-GB" dirty="0" err="1"/>
              <a:t>näkee</a:t>
            </a:r>
            <a:r>
              <a:rPr lang="en-GB" dirty="0"/>
              <a:t> </a:t>
            </a:r>
            <a:r>
              <a:rPr lang="en-GB" dirty="0" err="1"/>
              <a:t>yöeläimiä</a:t>
            </a:r>
            <a:r>
              <a:rPr lang="en-GB" dirty="0"/>
              <a:t> </a:t>
            </a:r>
            <a:r>
              <a:rPr lang="en-GB" dirty="0" err="1"/>
              <a:t>luonnollisessa</a:t>
            </a:r>
            <a:r>
              <a:rPr lang="en-GB" dirty="0"/>
              <a:t> </a:t>
            </a:r>
            <a:r>
              <a:rPr lang="en-GB" dirty="0" err="1"/>
              <a:t>ympäristössä</a:t>
            </a:r>
            <a:r>
              <a:rPr lang="en-GB" dirty="0"/>
              <a:t>. Se on </a:t>
            </a:r>
            <a:r>
              <a:rPr lang="en-GB" dirty="0" err="1"/>
              <a:t>ainutlaatuinen</a:t>
            </a:r>
            <a:r>
              <a:rPr lang="en-GB" dirty="0"/>
              <a:t> </a:t>
            </a:r>
            <a:r>
              <a:rPr lang="en-GB" dirty="0" err="1"/>
              <a:t>elämys</a:t>
            </a:r>
            <a:r>
              <a:rPr lang="en-GB" dirty="0"/>
              <a:t> </a:t>
            </a:r>
            <a:r>
              <a:rPr lang="en-GB" dirty="0" err="1"/>
              <a:t>matkailijoille</a:t>
            </a:r>
            <a:r>
              <a:rPr lang="en-GB" dirty="0"/>
              <a:t>.</a:t>
            </a:r>
            <a:endParaRPr lang="en-FI" dirty="0"/>
          </a:p>
        </p:txBody>
      </p:sp>
      <p:pic>
        <p:nvPicPr>
          <p:cNvPr id="12290" name="Picture 2" descr="Singapore Zoo Park Map">
            <a:extLst>
              <a:ext uri="{FF2B5EF4-FFF2-40B4-BE49-F238E27FC236}">
                <a16:creationId xmlns:a16="http://schemas.microsoft.com/office/drawing/2014/main" id="{0A28CFA1-96F9-D8D2-EB12-C0428D758D9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038" r="6038"/>
          <a:stretch>
            <a:fillRect/>
          </a:stretch>
        </p:blipFill>
        <p:spPr bwMode="auto">
          <a:xfrm>
            <a:off x="7465671" y="462986"/>
            <a:ext cx="4097438" cy="515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62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5609C-9DCB-CFF7-49BC-7C576BEF4951}"/>
              </a:ext>
            </a:extLst>
          </p:cNvPr>
          <p:cNvSpPr>
            <a:spLocks noGrp="1"/>
          </p:cNvSpPr>
          <p:nvPr>
            <p:ph type="title"/>
          </p:nvPr>
        </p:nvSpPr>
        <p:spPr>
          <a:xfrm>
            <a:off x="1451206" y="1129513"/>
            <a:ext cx="5532328" cy="699287"/>
          </a:xfrm>
        </p:spPr>
        <p:txBody>
          <a:bodyPr/>
          <a:lstStyle/>
          <a:p>
            <a:r>
              <a:rPr lang="en-GB" dirty="0"/>
              <a:t>Raffles Hotel</a:t>
            </a:r>
            <a:endParaRPr lang="en-FI" dirty="0"/>
          </a:p>
        </p:txBody>
      </p:sp>
      <p:sp>
        <p:nvSpPr>
          <p:cNvPr id="4" name="Text Placeholder 3">
            <a:extLst>
              <a:ext uri="{FF2B5EF4-FFF2-40B4-BE49-F238E27FC236}">
                <a16:creationId xmlns:a16="http://schemas.microsoft.com/office/drawing/2014/main" id="{74C51FF0-4CD8-E3DD-9CCB-5E4A228A9BB3}"/>
              </a:ext>
            </a:extLst>
          </p:cNvPr>
          <p:cNvSpPr>
            <a:spLocks noGrp="1"/>
          </p:cNvSpPr>
          <p:nvPr>
            <p:ph type="body" sz="half" idx="2"/>
          </p:nvPr>
        </p:nvSpPr>
        <p:spPr/>
        <p:txBody>
          <a:bodyPr/>
          <a:lstStyle/>
          <a:p>
            <a:r>
              <a:rPr lang="en-GB" dirty="0"/>
              <a:t>Raffles Hotel </a:t>
            </a:r>
            <a:r>
              <a:rPr lang="en-GB" dirty="0" err="1"/>
              <a:t>Singaporessa</a:t>
            </a:r>
            <a:r>
              <a:rPr lang="en-GB" dirty="0"/>
              <a:t> on </a:t>
            </a:r>
            <a:r>
              <a:rPr lang="en-GB" dirty="0" err="1"/>
              <a:t>historiallinen</a:t>
            </a:r>
            <a:r>
              <a:rPr lang="en-GB" dirty="0"/>
              <a:t> </a:t>
            </a:r>
            <a:r>
              <a:rPr lang="en-GB" dirty="0" err="1"/>
              <a:t>luksushotelli</a:t>
            </a:r>
            <a:r>
              <a:rPr lang="en-GB" dirty="0"/>
              <a:t>, </a:t>
            </a:r>
            <a:r>
              <a:rPr lang="en-GB" dirty="0" err="1"/>
              <a:t>tunnettu</a:t>
            </a:r>
            <a:r>
              <a:rPr lang="en-GB" dirty="0"/>
              <a:t> </a:t>
            </a:r>
            <a:r>
              <a:rPr lang="en-GB" dirty="0" err="1"/>
              <a:t>elegantista</a:t>
            </a:r>
            <a:r>
              <a:rPr lang="en-GB" dirty="0"/>
              <a:t> </a:t>
            </a:r>
            <a:r>
              <a:rPr lang="en-GB" dirty="0" err="1"/>
              <a:t>tunnelmastaan</a:t>
            </a:r>
            <a:r>
              <a:rPr lang="en-GB" dirty="0"/>
              <a:t>. </a:t>
            </a:r>
            <a:r>
              <a:rPr lang="en-GB" dirty="0" err="1"/>
              <a:t>Siellä</a:t>
            </a:r>
            <a:r>
              <a:rPr lang="en-GB" dirty="0"/>
              <a:t> on </a:t>
            </a:r>
            <a:r>
              <a:rPr lang="en-GB" dirty="0" err="1"/>
              <a:t>kuuluisa</a:t>
            </a:r>
            <a:r>
              <a:rPr lang="en-GB" dirty="0"/>
              <a:t> Long Bar, </a:t>
            </a:r>
            <a:r>
              <a:rPr lang="en-GB" dirty="0" err="1"/>
              <a:t>jossa</a:t>
            </a:r>
            <a:r>
              <a:rPr lang="en-GB" dirty="0"/>
              <a:t> on </a:t>
            </a:r>
            <a:r>
              <a:rPr lang="en-GB" dirty="0" err="1"/>
              <a:t>luotu</a:t>
            </a:r>
            <a:r>
              <a:rPr lang="en-GB" dirty="0"/>
              <a:t> </a:t>
            </a:r>
            <a:r>
              <a:rPr lang="en-GB" dirty="0" err="1"/>
              <a:t>klassinen</a:t>
            </a:r>
            <a:r>
              <a:rPr lang="en-GB" dirty="0"/>
              <a:t> Singapore Sling-cocktail. </a:t>
            </a:r>
            <a:r>
              <a:rPr lang="en-GB" dirty="0" err="1"/>
              <a:t>Baarissa</a:t>
            </a:r>
            <a:r>
              <a:rPr lang="en-GB" dirty="0"/>
              <a:t> </a:t>
            </a:r>
            <a:r>
              <a:rPr lang="en-GB" dirty="0" err="1"/>
              <a:t>tarjoillaan</a:t>
            </a:r>
            <a:r>
              <a:rPr lang="en-GB" dirty="0"/>
              <a:t> </a:t>
            </a:r>
            <a:r>
              <a:rPr lang="en-GB" dirty="0" err="1"/>
              <a:t>maapähkinöitä</a:t>
            </a:r>
            <a:r>
              <a:rPr lang="en-GB" dirty="0"/>
              <a:t>, </a:t>
            </a:r>
            <a:r>
              <a:rPr lang="en-GB" dirty="0" err="1"/>
              <a:t>joita</a:t>
            </a:r>
            <a:r>
              <a:rPr lang="en-GB" dirty="0"/>
              <a:t> </a:t>
            </a:r>
            <a:r>
              <a:rPr lang="en-GB" dirty="0" err="1"/>
              <a:t>vieraat</a:t>
            </a:r>
            <a:r>
              <a:rPr lang="en-GB" dirty="0"/>
              <a:t> </a:t>
            </a:r>
            <a:r>
              <a:rPr lang="en-GB" dirty="0" err="1"/>
              <a:t>saavat</a:t>
            </a:r>
            <a:r>
              <a:rPr lang="en-GB" dirty="0"/>
              <a:t> </a:t>
            </a:r>
            <a:r>
              <a:rPr lang="en-GB" dirty="0" err="1"/>
              <a:t>itse</a:t>
            </a:r>
            <a:r>
              <a:rPr lang="en-GB" dirty="0"/>
              <a:t> </a:t>
            </a:r>
            <a:r>
              <a:rPr lang="en-GB" dirty="0" err="1"/>
              <a:t>kuoria</a:t>
            </a:r>
            <a:r>
              <a:rPr lang="en-GB" dirty="0"/>
              <a:t> </a:t>
            </a:r>
            <a:r>
              <a:rPr lang="en-GB" dirty="0" err="1"/>
              <a:t>ja</a:t>
            </a:r>
            <a:r>
              <a:rPr lang="en-GB" dirty="0"/>
              <a:t> </a:t>
            </a:r>
            <a:r>
              <a:rPr lang="en-GB" dirty="0" err="1"/>
              <a:t>heittää</a:t>
            </a:r>
            <a:r>
              <a:rPr lang="en-GB" dirty="0"/>
              <a:t> </a:t>
            </a:r>
            <a:r>
              <a:rPr lang="en-GB" dirty="0" err="1"/>
              <a:t>lattialle</a:t>
            </a:r>
            <a:r>
              <a:rPr lang="en-GB" dirty="0"/>
              <a:t>.</a:t>
            </a:r>
            <a:endParaRPr lang="en-FI" dirty="0"/>
          </a:p>
        </p:txBody>
      </p:sp>
      <p:pic>
        <p:nvPicPr>
          <p:cNvPr id="13314" name="Picture 2">
            <a:extLst>
              <a:ext uri="{FF2B5EF4-FFF2-40B4-BE49-F238E27FC236}">
                <a16:creationId xmlns:a16="http://schemas.microsoft.com/office/drawing/2014/main" id="{D3C43D9F-CAD0-48F9-28C1-E94F030BEBE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7448" r="27448"/>
          <a:stretch>
            <a:fillRect/>
          </a:stretch>
        </p:blipFill>
        <p:spPr bwMode="auto">
          <a:xfrm>
            <a:off x="7488821" y="509286"/>
            <a:ext cx="4039564" cy="506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97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E47F-8DC6-BAEF-D61E-9A59EF88901A}"/>
              </a:ext>
            </a:extLst>
          </p:cNvPr>
          <p:cNvSpPr>
            <a:spLocks noGrp="1"/>
          </p:cNvSpPr>
          <p:nvPr>
            <p:ph type="title"/>
          </p:nvPr>
        </p:nvSpPr>
        <p:spPr>
          <a:xfrm>
            <a:off x="1451206" y="1129513"/>
            <a:ext cx="5532328" cy="745586"/>
          </a:xfrm>
        </p:spPr>
        <p:txBody>
          <a:bodyPr/>
          <a:lstStyle/>
          <a:p>
            <a:r>
              <a:rPr lang="en-GB" dirty="0"/>
              <a:t>Fountain of Wealth</a:t>
            </a:r>
            <a:endParaRPr lang="en-FI" dirty="0"/>
          </a:p>
        </p:txBody>
      </p:sp>
      <p:sp>
        <p:nvSpPr>
          <p:cNvPr id="4" name="Text Placeholder 3">
            <a:extLst>
              <a:ext uri="{FF2B5EF4-FFF2-40B4-BE49-F238E27FC236}">
                <a16:creationId xmlns:a16="http://schemas.microsoft.com/office/drawing/2014/main" id="{10B5D74A-D3F0-7B90-215A-7B10C60F6B18}"/>
              </a:ext>
            </a:extLst>
          </p:cNvPr>
          <p:cNvSpPr>
            <a:spLocks noGrp="1"/>
          </p:cNvSpPr>
          <p:nvPr>
            <p:ph type="body" sz="half" idx="2"/>
          </p:nvPr>
        </p:nvSpPr>
        <p:spPr/>
        <p:txBody>
          <a:bodyPr/>
          <a:lstStyle/>
          <a:p>
            <a:r>
              <a:rPr lang="en-FI" dirty="0"/>
              <a:t>Fountain of  Wealth Singaporessa on iso suihkulähde. Ihmiset uskovat, että se tuo onnea, ja sen keskellä voi kävellä.</a:t>
            </a:r>
          </a:p>
        </p:txBody>
      </p:sp>
      <p:pic>
        <p:nvPicPr>
          <p:cNvPr id="14338" name="Picture 2" descr="The Fountain of Wealth in Singapore">
            <a:extLst>
              <a:ext uri="{FF2B5EF4-FFF2-40B4-BE49-F238E27FC236}">
                <a16:creationId xmlns:a16="http://schemas.microsoft.com/office/drawing/2014/main" id="{1E3AC0EB-CF43-A114-A714-8A2473860DE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916" r="13916"/>
          <a:stretch>
            <a:fillRect/>
          </a:stretch>
        </p:blipFill>
        <p:spPr bwMode="auto">
          <a:xfrm>
            <a:off x="7500395" y="474562"/>
            <a:ext cx="4016415" cy="511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59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0772-86E2-99AB-EAFF-18990FB3033A}"/>
              </a:ext>
            </a:extLst>
          </p:cNvPr>
          <p:cNvSpPr>
            <a:spLocks noGrp="1"/>
          </p:cNvSpPr>
          <p:nvPr>
            <p:ph type="title"/>
          </p:nvPr>
        </p:nvSpPr>
        <p:spPr>
          <a:xfrm>
            <a:off x="1451206" y="1129513"/>
            <a:ext cx="5532328" cy="780310"/>
          </a:xfrm>
        </p:spPr>
        <p:txBody>
          <a:bodyPr/>
          <a:lstStyle/>
          <a:p>
            <a:r>
              <a:rPr lang="en-GB" dirty="0" err="1"/>
              <a:t>Yhteenveto</a:t>
            </a:r>
            <a:endParaRPr lang="en-FI" dirty="0"/>
          </a:p>
        </p:txBody>
      </p:sp>
      <p:sp>
        <p:nvSpPr>
          <p:cNvPr id="4" name="Text Placeholder 3">
            <a:extLst>
              <a:ext uri="{FF2B5EF4-FFF2-40B4-BE49-F238E27FC236}">
                <a16:creationId xmlns:a16="http://schemas.microsoft.com/office/drawing/2014/main" id="{4A0A276C-4BD4-68FD-E62D-4B50B93CCC60}"/>
              </a:ext>
            </a:extLst>
          </p:cNvPr>
          <p:cNvSpPr>
            <a:spLocks noGrp="1"/>
          </p:cNvSpPr>
          <p:nvPr>
            <p:ph type="body" sz="half" idx="2"/>
          </p:nvPr>
        </p:nvSpPr>
        <p:spPr/>
        <p:txBody>
          <a:bodyPr/>
          <a:lstStyle/>
          <a:p>
            <a:r>
              <a:rPr lang="en-GB" dirty="0" err="1"/>
              <a:t>Minulle</a:t>
            </a:r>
            <a:r>
              <a:rPr lang="en-GB" dirty="0"/>
              <a:t> Singapore </a:t>
            </a:r>
            <a:r>
              <a:rPr lang="en-GB" dirty="0" err="1"/>
              <a:t>todella</a:t>
            </a:r>
            <a:r>
              <a:rPr lang="en-GB" dirty="0"/>
              <a:t> </a:t>
            </a:r>
            <a:r>
              <a:rPr lang="en-GB" dirty="0" err="1"/>
              <a:t>miellytti</a:t>
            </a:r>
            <a:r>
              <a:rPr lang="en-GB" dirty="0"/>
              <a:t>. </a:t>
            </a:r>
            <a:r>
              <a:rPr lang="en-GB" dirty="0" err="1"/>
              <a:t>Kaupunki</a:t>
            </a:r>
            <a:r>
              <a:rPr lang="en-GB" dirty="0"/>
              <a:t> on </a:t>
            </a:r>
            <a:r>
              <a:rPr lang="en-GB" dirty="0" err="1"/>
              <a:t>kaunis</a:t>
            </a:r>
            <a:r>
              <a:rPr lang="en-GB" dirty="0"/>
              <a:t>, </a:t>
            </a:r>
            <a:r>
              <a:rPr lang="en-GB" dirty="0" err="1"/>
              <a:t>siisti</a:t>
            </a:r>
            <a:r>
              <a:rPr lang="en-GB" dirty="0"/>
              <a:t> </a:t>
            </a:r>
            <a:r>
              <a:rPr lang="en-GB" dirty="0" err="1"/>
              <a:t>ja</a:t>
            </a:r>
            <a:r>
              <a:rPr lang="en-GB" dirty="0"/>
              <a:t> </a:t>
            </a:r>
            <a:r>
              <a:rPr lang="en-GB" dirty="0" err="1"/>
              <a:t>täynnä</a:t>
            </a:r>
            <a:r>
              <a:rPr lang="en-GB" dirty="0"/>
              <a:t> </a:t>
            </a:r>
            <a:r>
              <a:rPr lang="en-GB" dirty="0" err="1"/>
              <a:t>nähtävää</a:t>
            </a:r>
            <a:r>
              <a:rPr lang="en-GB" dirty="0"/>
              <a:t> </a:t>
            </a:r>
            <a:r>
              <a:rPr lang="en-GB" dirty="0" err="1"/>
              <a:t>sekä</a:t>
            </a:r>
            <a:r>
              <a:rPr lang="en-GB" dirty="0"/>
              <a:t> </a:t>
            </a:r>
            <a:r>
              <a:rPr lang="en-GB" dirty="0" err="1"/>
              <a:t>herkullista</a:t>
            </a:r>
            <a:r>
              <a:rPr lang="en-GB" dirty="0"/>
              <a:t> </a:t>
            </a:r>
            <a:r>
              <a:rPr lang="en-GB" dirty="0" err="1"/>
              <a:t>ruokaa</a:t>
            </a:r>
            <a:r>
              <a:rPr lang="en-GB" dirty="0"/>
              <a:t>. Se on </a:t>
            </a:r>
            <a:r>
              <a:rPr lang="en-GB" dirty="0" err="1"/>
              <a:t>unelmakohde</a:t>
            </a:r>
            <a:r>
              <a:rPr lang="en-GB" dirty="0"/>
              <a:t>, </a:t>
            </a:r>
            <a:r>
              <a:rPr lang="en-GB" dirty="0" err="1"/>
              <a:t>johon</a:t>
            </a:r>
            <a:r>
              <a:rPr lang="en-GB" dirty="0"/>
              <a:t> </a:t>
            </a:r>
            <a:r>
              <a:rPr lang="en-GB" dirty="0" err="1"/>
              <a:t>haluan</a:t>
            </a:r>
            <a:r>
              <a:rPr lang="en-GB" dirty="0"/>
              <a:t> </a:t>
            </a:r>
            <a:r>
              <a:rPr lang="en-GB" dirty="0" err="1"/>
              <a:t>palata</a:t>
            </a:r>
            <a:r>
              <a:rPr lang="en-GB" dirty="0"/>
              <a:t>.</a:t>
            </a:r>
            <a:endParaRPr lang="en-FI" dirty="0"/>
          </a:p>
        </p:txBody>
      </p:sp>
      <p:pic>
        <p:nvPicPr>
          <p:cNvPr id="15362" name="Picture 2" descr="Singapore">
            <a:extLst>
              <a:ext uri="{FF2B5EF4-FFF2-40B4-BE49-F238E27FC236}">
                <a16:creationId xmlns:a16="http://schemas.microsoft.com/office/drawing/2014/main" id="{1A07920F-5232-0C07-2FEE-60C99D91D90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2961" r="22961"/>
          <a:stretch>
            <a:fillRect/>
          </a:stretch>
        </p:blipFill>
        <p:spPr bwMode="auto">
          <a:xfrm>
            <a:off x="7477247" y="474562"/>
            <a:ext cx="4085862" cy="512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1ACF-1961-7C50-ADD8-F0EDA8208102}"/>
              </a:ext>
            </a:extLst>
          </p:cNvPr>
          <p:cNvSpPr>
            <a:spLocks noGrp="1"/>
          </p:cNvSpPr>
          <p:nvPr>
            <p:ph type="title"/>
          </p:nvPr>
        </p:nvSpPr>
        <p:spPr>
          <a:xfrm>
            <a:off x="1451206" y="717631"/>
            <a:ext cx="5532328" cy="1354238"/>
          </a:xfrm>
        </p:spPr>
        <p:txBody>
          <a:bodyPr>
            <a:normAutofit/>
          </a:bodyPr>
          <a:lstStyle/>
          <a:p>
            <a:pPr algn="ctr"/>
            <a:r>
              <a:rPr lang="en-FI" dirty="0"/>
              <a:t>Singapore</a:t>
            </a:r>
          </a:p>
        </p:txBody>
      </p:sp>
      <p:sp>
        <p:nvSpPr>
          <p:cNvPr id="4" name="Text Placeholder 3">
            <a:extLst>
              <a:ext uri="{FF2B5EF4-FFF2-40B4-BE49-F238E27FC236}">
                <a16:creationId xmlns:a16="http://schemas.microsoft.com/office/drawing/2014/main" id="{D3C29451-9B69-ED58-07A0-DAF962244AFF}"/>
              </a:ext>
            </a:extLst>
          </p:cNvPr>
          <p:cNvSpPr>
            <a:spLocks noGrp="1"/>
          </p:cNvSpPr>
          <p:nvPr>
            <p:ph type="body" sz="half" idx="2"/>
          </p:nvPr>
        </p:nvSpPr>
        <p:spPr>
          <a:xfrm>
            <a:off x="1294452" y="3067292"/>
            <a:ext cx="5524404" cy="2559618"/>
          </a:xfrm>
        </p:spPr>
        <p:txBody>
          <a:bodyPr>
            <a:normAutofit/>
          </a:bodyPr>
          <a:lstStyle/>
          <a:p>
            <a:r>
              <a:rPr lang="en-FI" dirty="0"/>
              <a:t>Singapore on pieni ja kaunis maa Kaakkois – Aasiassaa. Siellä asuu noin 6 miljoonaa ihmistä. Suomesta Singaporeen lentää noin 12 tuntia.</a:t>
            </a:r>
          </a:p>
        </p:txBody>
      </p:sp>
      <p:pic>
        <p:nvPicPr>
          <p:cNvPr id="2052" name="Picture 4">
            <a:extLst>
              <a:ext uri="{FF2B5EF4-FFF2-40B4-BE49-F238E27FC236}">
                <a16:creationId xmlns:a16="http://schemas.microsoft.com/office/drawing/2014/main" id="{DE605A75-F781-890A-53B6-9766F19A964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9381" r="29381"/>
          <a:stretch>
            <a:fillRect/>
          </a:stretch>
        </p:blipFill>
        <p:spPr bwMode="auto">
          <a:xfrm>
            <a:off x="7477247" y="486138"/>
            <a:ext cx="4062712" cy="516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2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4DFB-6D9B-3394-2FBB-84DECF1A9D3B}"/>
              </a:ext>
            </a:extLst>
          </p:cNvPr>
          <p:cNvSpPr>
            <a:spLocks noGrp="1"/>
          </p:cNvSpPr>
          <p:nvPr>
            <p:ph type="title"/>
          </p:nvPr>
        </p:nvSpPr>
        <p:spPr>
          <a:xfrm>
            <a:off x="1451206" y="679885"/>
            <a:ext cx="5532328" cy="1310962"/>
          </a:xfrm>
        </p:spPr>
        <p:txBody>
          <a:bodyPr/>
          <a:lstStyle/>
          <a:p>
            <a:r>
              <a:rPr lang="en-GB" dirty="0"/>
              <a:t>Changi-</a:t>
            </a:r>
            <a:r>
              <a:rPr lang="en-GB" dirty="0" err="1"/>
              <a:t>lentokenttä</a:t>
            </a:r>
            <a:br>
              <a:rPr lang="en-FI" dirty="0"/>
            </a:br>
            <a:endParaRPr lang="en-FI" dirty="0"/>
          </a:p>
        </p:txBody>
      </p:sp>
      <p:sp>
        <p:nvSpPr>
          <p:cNvPr id="3" name="Picture Placeholder 2">
            <a:extLst>
              <a:ext uri="{FF2B5EF4-FFF2-40B4-BE49-F238E27FC236}">
                <a16:creationId xmlns:a16="http://schemas.microsoft.com/office/drawing/2014/main" id="{F7B2E385-4992-C776-8D41-985913A669AF}"/>
              </a:ext>
            </a:extLst>
          </p:cNvPr>
          <p:cNvSpPr>
            <a:spLocks noGrp="1"/>
          </p:cNvSpPr>
          <p:nvPr>
            <p:ph type="pic" idx="1"/>
          </p:nvPr>
        </p:nvSpPr>
        <p:spPr/>
        <p:txBody>
          <a:bodyPr/>
          <a:lstStyle/>
          <a:p>
            <a:endParaRPr lang="fi-FI"/>
          </a:p>
        </p:txBody>
      </p:sp>
      <p:sp>
        <p:nvSpPr>
          <p:cNvPr id="4" name="Text Placeholder 3">
            <a:extLst>
              <a:ext uri="{FF2B5EF4-FFF2-40B4-BE49-F238E27FC236}">
                <a16:creationId xmlns:a16="http://schemas.microsoft.com/office/drawing/2014/main" id="{374FB32E-5FB6-8099-16AB-3C323E42144A}"/>
              </a:ext>
            </a:extLst>
          </p:cNvPr>
          <p:cNvSpPr>
            <a:spLocks noGrp="1"/>
          </p:cNvSpPr>
          <p:nvPr>
            <p:ph type="body" sz="half" idx="2"/>
          </p:nvPr>
        </p:nvSpPr>
        <p:spPr>
          <a:xfrm>
            <a:off x="1308391" y="3218120"/>
            <a:ext cx="5675143" cy="2280213"/>
          </a:xfrm>
        </p:spPr>
        <p:txBody>
          <a:bodyPr>
            <a:normAutofit/>
          </a:bodyPr>
          <a:lstStyle/>
          <a:p>
            <a:r>
              <a:rPr lang="en-FI" dirty="0"/>
              <a:t>Singaporen Changi – lentokenttä on yksi maailman parhaista. Siellä on puutarhoja, kauppoja, elokuvateatteri ja jopa suuri sisävesiputos. Lentokenttä on kuin nähtävyys itse.</a:t>
            </a:r>
          </a:p>
        </p:txBody>
      </p:sp>
      <p:pic>
        <p:nvPicPr>
          <p:cNvPr id="3074" name="Picture 2">
            <a:extLst>
              <a:ext uri="{FF2B5EF4-FFF2-40B4-BE49-F238E27FC236}">
                <a16:creationId xmlns:a16="http://schemas.microsoft.com/office/drawing/2014/main" id="{1B8B02AE-F629-AE3F-B32D-E4743E093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821" y="474562"/>
            <a:ext cx="4074288" cy="513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7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23F5-B4E0-AFE2-D8FE-8099B3B446A9}"/>
              </a:ext>
            </a:extLst>
          </p:cNvPr>
          <p:cNvSpPr>
            <a:spLocks noGrp="1"/>
          </p:cNvSpPr>
          <p:nvPr>
            <p:ph type="title"/>
          </p:nvPr>
        </p:nvSpPr>
        <p:spPr>
          <a:xfrm>
            <a:off x="1451206" y="497711"/>
            <a:ext cx="5532328" cy="1210555"/>
          </a:xfrm>
        </p:spPr>
        <p:txBody>
          <a:bodyPr/>
          <a:lstStyle/>
          <a:p>
            <a:r>
              <a:rPr lang="en-GB" dirty="0"/>
              <a:t>Marina bay sands</a:t>
            </a:r>
            <a:endParaRPr lang="en-FI" dirty="0"/>
          </a:p>
        </p:txBody>
      </p:sp>
      <p:sp>
        <p:nvSpPr>
          <p:cNvPr id="4" name="Text Placeholder 3">
            <a:extLst>
              <a:ext uri="{FF2B5EF4-FFF2-40B4-BE49-F238E27FC236}">
                <a16:creationId xmlns:a16="http://schemas.microsoft.com/office/drawing/2014/main" id="{6F187528-B47F-BD1F-8830-EF01D44F5EC4}"/>
              </a:ext>
            </a:extLst>
          </p:cNvPr>
          <p:cNvSpPr>
            <a:spLocks noGrp="1"/>
          </p:cNvSpPr>
          <p:nvPr>
            <p:ph type="body" sz="half" idx="2"/>
          </p:nvPr>
        </p:nvSpPr>
        <p:spPr/>
        <p:txBody>
          <a:bodyPr>
            <a:normAutofit/>
          </a:bodyPr>
          <a:lstStyle/>
          <a:p>
            <a:r>
              <a:rPr lang="en-FI" dirty="0"/>
              <a:t>Marina Bay Sands on Singaporen tunnetuin hotelli, joka seisoo kolmen tornin päällä ja jossa on 57 kerrosta. Sen katolla on suuri uima–allas ja näköala koko kaupunkiin. Hotellissa on myös kasino, kauppoja ja teatteri.</a:t>
            </a:r>
          </a:p>
        </p:txBody>
      </p:sp>
      <p:pic>
        <p:nvPicPr>
          <p:cNvPr id="4100" name="Picture 4">
            <a:extLst>
              <a:ext uri="{FF2B5EF4-FFF2-40B4-BE49-F238E27FC236}">
                <a16:creationId xmlns:a16="http://schemas.microsoft.com/office/drawing/2014/main" id="{0F9AD028-6523-1FF9-90FA-2716FF36BDF4}"/>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7834" r="27834"/>
          <a:stretch>
            <a:fillRect/>
          </a:stretch>
        </p:blipFill>
        <p:spPr bwMode="auto">
          <a:xfrm>
            <a:off x="7465671" y="497711"/>
            <a:ext cx="4062714" cy="511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24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B979-CB2B-0D19-10D0-2B02411775DE}"/>
              </a:ext>
            </a:extLst>
          </p:cNvPr>
          <p:cNvSpPr>
            <a:spLocks noGrp="1"/>
          </p:cNvSpPr>
          <p:nvPr>
            <p:ph type="title"/>
          </p:nvPr>
        </p:nvSpPr>
        <p:spPr>
          <a:xfrm>
            <a:off x="1451206" y="1129513"/>
            <a:ext cx="5532328" cy="578753"/>
          </a:xfrm>
        </p:spPr>
        <p:txBody>
          <a:bodyPr/>
          <a:lstStyle/>
          <a:p>
            <a:r>
              <a:rPr lang="en-GB" dirty="0"/>
              <a:t>Merlion</a:t>
            </a:r>
            <a:endParaRPr lang="en-FI" dirty="0"/>
          </a:p>
        </p:txBody>
      </p:sp>
      <p:sp>
        <p:nvSpPr>
          <p:cNvPr id="4" name="Text Placeholder 3">
            <a:extLst>
              <a:ext uri="{FF2B5EF4-FFF2-40B4-BE49-F238E27FC236}">
                <a16:creationId xmlns:a16="http://schemas.microsoft.com/office/drawing/2014/main" id="{15BB17BE-BFD1-B96A-C2F0-A9BE225AB4BD}"/>
              </a:ext>
            </a:extLst>
          </p:cNvPr>
          <p:cNvSpPr>
            <a:spLocks noGrp="1"/>
          </p:cNvSpPr>
          <p:nvPr>
            <p:ph type="body" sz="half" idx="2"/>
          </p:nvPr>
        </p:nvSpPr>
        <p:spPr/>
        <p:txBody>
          <a:bodyPr>
            <a:normAutofit/>
          </a:bodyPr>
          <a:lstStyle/>
          <a:p>
            <a:r>
              <a:rPr lang="en-GB" dirty="0"/>
              <a:t>Merlion on </a:t>
            </a:r>
            <a:r>
              <a:rPr lang="en-GB" dirty="0" err="1"/>
              <a:t>Singaporen</a:t>
            </a:r>
            <a:r>
              <a:rPr lang="en-GB" dirty="0"/>
              <a:t> </a:t>
            </a:r>
            <a:r>
              <a:rPr lang="en-GB" dirty="0" err="1"/>
              <a:t>tunnettu</a:t>
            </a:r>
            <a:r>
              <a:rPr lang="en-GB" dirty="0"/>
              <a:t> </a:t>
            </a:r>
            <a:r>
              <a:rPr lang="en-GB" dirty="0" err="1"/>
              <a:t>symboli</a:t>
            </a:r>
            <a:r>
              <a:rPr lang="en-GB" dirty="0"/>
              <a:t>, </a:t>
            </a:r>
            <a:r>
              <a:rPr lang="en-GB" dirty="0" err="1"/>
              <a:t>jolla</a:t>
            </a:r>
            <a:r>
              <a:rPr lang="en-GB" dirty="0"/>
              <a:t> on </a:t>
            </a:r>
            <a:r>
              <a:rPr lang="en-GB" dirty="0" err="1"/>
              <a:t>leijonan</a:t>
            </a:r>
            <a:r>
              <a:rPr lang="en-GB" dirty="0"/>
              <a:t> </a:t>
            </a:r>
            <a:r>
              <a:rPr lang="en-GB" dirty="0" err="1"/>
              <a:t>pää</a:t>
            </a:r>
            <a:r>
              <a:rPr lang="en-GB" dirty="0"/>
              <a:t> </a:t>
            </a:r>
            <a:r>
              <a:rPr lang="en-GB" dirty="0" err="1"/>
              <a:t>ja</a:t>
            </a:r>
            <a:r>
              <a:rPr lang="en-GB" dirty="0"/>
              <a:t> </a:t>
            </a:r>
            <a:r>
              <a:rPr lang="en-GB" dirty="0" err="1"/>
              <a:t>kalan</a:t>
            </a:r>
            <a:r>
              <a:rPr lang="en-GB" dirty="0"/>
              <a:t> </a:t>
            </a:r>
            <a:r>
              <a:rPr lang="en-GB" dirty="0" err="1"/>
              <a:t>ruumis</a:t>
            </a:r>
            <a:r>
              <a:rPr lang="en-GB" dirty="0"/>
              <a:t>. Se </a:t>
            </a:r>
            <a:r>
              <a:rPr lang="en-GB" dirty="0" err="1"/>
              <a:t>suihkuttaa</a:t>
            </a:r>
            <a:r>
              <a:rPr lang="en-GB" dirty="0"/>
              <a:t> </a:t>
            </a:r>
            <a:r>
              <a:rPr lang="en-GB" dirty="0" err="1"/>
              <a:t>vettä</a:t>
            </a:r>
            <a:r>
              <a:rPr lang="en-GB" dirty="0"/>
              <a:t> </a:t>
            </a:r>
            <a:r>
              <a:rPr lang="en-GB" dirty="0" err="1"/>
              <a:t>suustaan</a:t>
            </a:r>
            <a:r>
              <a:rPr lang="en-GB" dirty="0"/>
              <a:t> </a:t>
            </a:r>
            <a:r>
              <a:rPr lang="en-GB" dirty="0" err="1"/>
              <a:t>ja</a:t>
            </a:r>
            <a:r>
              <a:rPr lang="en-GB" dirty="0"/>
              <a:t> on </a:t>
            </a:r>
            <a:r>
              <a:rPr lang="en-GB" dirty="0" err="1"/>
              <a:t>suosittu</a:t>
            </a:r>
            <a:r>
              <a:rPr lang="en-GB" dirty="0"/>
              <a:t> </a:t>
            </a:r>
            <a:r>
              <a:rPr lang="en-GB" dirty="0" err="1"/>
              <a:t>nähtävyys</a:t>
            </a:r>
            <a:r>
              <a:rPr lang="en-GB" dirty="0"/>
              <a:t>.</a:t>
            </a:r>
            <a:br>
              <a:rPr lang="en-GB" dirty="0"/>
            </a:br>
            <a:endParaRPr lang="en-FI" dirty="0"/>
          </a:p>
        </p:txBody>
      </p:sp>
      <p:pic>
        <p:nvPicPr>
          <p:cNvPr id="5122" name="Picture 2" descr="undefined">
            <a:extLst>
              <a:ext uri="{FF2B5EF4-FFF2-40B4-BE49-F238E27FC236}">
                <a16:creationId xmlns:a16="http://schemas.microsoft.com/office/drawing/2014/main" id="{3D05AF18-DB85-6866-9327-719B6AF78B7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2449" r="22449"/>
          <a:stretch>
            <a:fillRect/>
          </a:stretch>
        </p:blipFill>
        <p:spPr bwMode="auto">
          <a:xfrm>
            <a:off x="7465672" y="474562"/>
            <a:ext cx="4085862" cy="5150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18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14B5-CC09-27D1-B2F9-0C2CC3EB7C5F}"/>
              </a:ext>
            </a:extLst>
          </p:cNvPr>
          <p:cNvSpPr>
            <a:spLocks noGrp="1"/>
          </p:cNvSpPr>
          <p:nvPr>
            <p:ph type="title"/>
          </p:nvPr>
        </p:nvSpPr>
        <p:spPr>
          <a:xfrm>
            <a:off x="1451206" y="1129513"/>
            <a:ext cx="5532328" cy="578753"/>
          </a:xfrm>
        </p:spPr>
        <p:txBody>
          <a:bodyPr/>
          <a:lstStyle/>
          <a:p>
            <a:r>
              <a:rPr lang="en-GB" dirty="0" err="1"/>
              <a:t>ArtScience</a:t>
            </a:r>
            <a:r>
              <a:rPr lang="en-GB" dirty="0"/>
              <a:t> Museum</a:t>
            </a:r>
            <a:endParaRPr lang="en-FI" dirty="0"/>
          </a:p>
        </p:txBody>
      </p:sp>
      <p:sp>
        <p:nvSpPr>
          <p:cNvPr id="4" name="Text Placeholder 3">
            <a:extLst>
              <a:ext uri="{FF2B5EF4-FFF2-40B4-BE49-F238E27FC236}">
                <a16:creationId xmlns:a16="http://schemas.microsoft.com/office/drawing/2014/main" id="{AF0335F1-C1AC-0532-6987-E2C2A61CCA7F}"/>
              </a:ext>
            </a:extLst>
          </p:cNvPr>
          <p:cNvSpPr>
            <a:spLocks noGrp="1"/>
          </p:cNvSpPr>
          <p:nvPr>
            <p:ph type="body" sz="half" idx="2"/>
          </p:nvPr>
        </p:nvSpPr>
        <p:spPr>
          <a:xfrm>
            <a:off x="1450329" y="3145991"/>
            <a:ext cx="5524404" cy="2490879"/>
          </a:xfrm>
        </p:spPr>
        <p:txBody>
          <a:bodyPr>
            <a:noAutofit/>
          </a:bodyPr>
          <a:lstStyle/>
          <a:p>
            <a:r>
              <a:rPr lang="en-GB" dirty="0" err="1"/>
              <a:t>ArtScience</a:t>
            </a:r>
            <a:r>
              <a:rPr lang="en-GB" dirty="0"/>
              <a:t> Museum on </a:t>
            </a:r>
            <a:r>
              <a:rPr lang="en-GB" dirty="0" err="1"/>
              <a:t>Singaporen</a:t>
            </a:r>
            <a:r>
              <a:rPr lang="en-GB" dirty="0"/>
              <a:t> </a:t>
            </a:r>
            <a:r>
              <a:rPr lang="en-GB" dirty="0" err="1"/>
              <a:t>erikoinen</a:t>
            </a:r>
            <a:r>
              <a:rPr lang="en-GB" dirty="0"/>
              <a:t> </a:t>
            </a:r>
            <a:r>
              <a:rPr lang="en-GB" dirty="0" err="1"/>
              <a:t>museo</a:t>
            </a:r>
            <a:r>
              <a:rPr lang="en-GB" dirty="0"/>
              <a:t>, </a:t>
            </a:r>
            <a:r>
              <a:rPr lang="en-GB" dirty="0" err="1"/>
              <a:t>joka</a:t>
            </a:r>
            <a:r>
              <a:rPr lang="en-GB" dirty="0"/>
              <a:t> </a:t>
            </a:r>
            <a:r>
              <a:rPr lang="en-GB" dirty="0" err="1"/>
              <a:t>näyttää</a:t>
            </a:r>
            <a:r>
              <a:rPr lang="en-GB" dirty="0"/>
              <a:t> </a:t>
            </a:r>
            <a:r>
              <a:rPr lang="en-GB" dirty="0" err="1"/>
              <a:t>taidetta</a:t>
            </a:r>
            <a:r>
              <a:rPr lang="en-GB" dirty="0"/>
              <a:t> </a:t>
            </a:r>
            <a:r>
              <a:rPr lang="en-GB" dirty="0" err="1"/>
              <a:t>ja</a:t>
            </a:r>
            <a:r>
              <a:rPr lang="en-GB" dirty="0"/>
              <a:t> </a:t>
            </a:r>
            <a:r>
              <a:rPr lang="en-GB" dirty="0" err="1"/>
              <a:t>tiedettä</a:t>
            </a:r>
            <a:r>
              <a:rPr lang="en-GB" dirty="0"/>
              <a:t>. </a:t>
            </a:r>
            <a:r>
              <a:rPr lang="en-GB" dirty="0" err="1"/>
              <a:t>Rakennus</a:t>
            </a:r>
            <a:r>
              <a:rPr lang="en-GB" dirty="0"/>
              <a:t> </a:t>
            </a:r>
            <a:r>
              <a:rPr lang="en-GB" dirty="0" err="1"/>
              <a:t>muistuttaa</a:t>
            </a:r>
            <a:r>
              <a:rPr lang="en-GB" dirty="0"/>
              <a:t> </a:t>
            </a:r>
            <a:r>
              <a:rPr lang="en-GB" dirty="0" err="1"/>
              <a:t>avaavaa</a:t>
            </a:r>
            <a:r>
              <a:rPr lang="en-GB" dirty="0"/>
              <a:t> </a:t>
            </a:r>
            <a:r>
              <a:rPr lang="en-GB" dirty="0" err="1"/>
              <a:t>lootuskukkaa</a:t>
            </a:r>
            <a:r>
              <a:rPr lang="en-GB" dirty="0"/>
              <a:t>.</a:t>
            </a:r>
            <a:br>
              <a:rPr lang="en-GB" sz="1400" dirty="0">
                <a:latin typeface="Calibri" panose="020F0502020204030204" pitchFamily="34" charset="0"/>
                <a:cs typeface="Calibri" panose="020F0502020204030204" pitchFamily="34" charset="0"/>
              </a:rPr>
            </a:br>
            <a:endParaRPr lang="en-FI" sz="1400" dirty="0">
              <a:latin typeface="Calibri" panose="020F0502020204030204" pitchFamily="34" charset="0"/>
              <a:cs typeface="Calibri" panose="020F0502020204030204" pitchFamily="34" charset="0"/>
            </a:endParaRPr>
          </a:p>
        </p:txBody>
      </p:sp>
      <p:pic>
        <p:nvPicPr>
          <p:cNvPr id="6146" name="Picture 2" descr="A lotus-inspired building designed by Moshie Safdie that features 10 &quot;fingers&quot; anchored by a unique round base in the middle.">
            <a:extLst>
              <a:ext uri="{FF2B5EF4-FFF2-40B4-BE49-F238E27FC236}">
                <a16:creationId xmlns:a16="http://schemas.microsoft.com/office/drawing/2014/main" id="{58352AEE-E553-36F3-C7E4-FC026753EB9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944" r="25944"/>
          <a:stretch>
            <a:fillRect/>
          </a:stretch>
        </p:blipFill>
        <p:spPr bwMode="auto">
          <a:xfrm>
            <a:off x="7477246" y="486137"/>
            <a:ext cx="4074287" cy="515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38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20AC-8456-881B-BFA1-B4C57B0A310F}"/>
              </a:ext>
            </a:extLst>
          </p:cNvPr>
          <p:cNvSpPr>
            <a:spLocks noGrp="1"/>
          </p:cNvSpPr>
          <p:nvPr>
            <p:ph type="title"/>
          </p:nvPr>
        </p:nvSpPr>
        <p:spPr>
          <a:xfrm>
            <a:off x="1451206" y="1129513"/>
            <a:ext cx="5532328" cy="664563"/>
          </a:xfrm>
        </p:spPr>
        <p:txBody>
          <a:bodyPr/>
          <a:lstStyle/>
          <a:p>
            <a:r>
              <a:rPr lang="en-GB" dirty="0"/>
              <a:t>Clarke Quay</a:t>
            </a:r>
            <a:endParaRPr lang="en-FI" dirty="0"/>
          </a:p>
        </p:txBody>
      </p:sp>
      <p:sp>
        <p:nvSpPr>
          <p:cNvPr id="4" name="Text Placeholder 3">
            <a:extLst>
              <a:ext uri="{FF2B5EF4-FFF2-40B4-BE49-F238E27FC236}">
                <a16:creationId xmlns:a16="http://schemas.microsoft.com/office/drawing/2014/main" id="{9E87CBE2-B892-0C57-8D23-FC0F09DE1B28}"/>
              </a:ext>
            </a:extLst>
          </p:cNvPr>
          <p:cNvSpPr>
            <a:spLocks noGrp="1"/>
          </p:cNvSpPr>
          <p:nvPr>
            <p:ph type="body" sz="half" idx="2"/>
          </p:nvPr>
        </p:nvSpPr>
        <p:spPr>
          <a:xfrm>
            <a:off x="1450329" y="3145992"/>
            <a:ext cx="5532328" cy="2003742"/>
          </a:xfrm>
        </p:spPr>
        <p:txBody>
          <a:bodyPr/>
          <a:lstStyle/>
          <a:p>
            <a:r>
              <a:rPr lang="en-GB" dirty="0"/>
              <a:t>Clarke Quay </a:t>
            </a:r>
            <a:r>
              <a:rPr lang="en-GB" dirty="0" err="1"/>
              <a:t>Singaporessa</a:t>
            </a:r>
            <a:r>
              <a:rPr lang="en-GB" dirty="0"/>
              <a:t> on </a:t>
            </a:r>
            <a:r>
              <a:rPr lang="en-GB" dirty="0" err="1"/>
              <a:t>vilkas</a:t>
            </a:r>
            <a:r>
              <a:rPr lang="en-GB" dirty="0"/>
              <a:t> </a:t>
            </a:r>
            <a:r>
              <a:rPr lang="en-GB" dirty="0" err="1"/>
              <a:t>jokiranta-alue</a:t>
            </a:r>
            <a:r>
              <a:rPr lang="en-GB" dirty="0"/>
              <a:t>, </a:t>
            </a:r>
            <a:r>
              <a:rPr lang="en-GB" dirty="0" err="1"/>
              <a:t>täynnä</a:t>
            </a:r>
            <a:r>
              <a:rPr lang="en-GB" dirty="0"/>
              <a:t> </a:t>
            </a:r>
            <a:r>
              <a:rPr lang="en-GB" dirty="0" err="1"/>
              <a:t>ravintoloita</a:t>
            </a:r>
            <a:r>
              <a:rPr lang="en-GB" dirty="0"/>
              <a:t>, </a:t>
            </a:r>
            <a:r>
              <a:rPr lang="en-GB" dirty="0" err="1"/>
              <a:t>baareja</a:t>
            </a:r>
            <a:r>
              <a:rPr lang="en-GB" dirty="0"/>
              <a:t> </a:t>
            </a:r>
            <a:r>
              <a:rPr lang="en-GB" dirty="0" err="1"/>
              <a:t>ja</a:t>
            </a:r>
            <a:r>
              <a:rPr lang="en-GB" dirty="0"/>
              <a:t> </a:t>
            </a:r>
            <a:r>
              <a:rPr lang="en-GB" dirty="0" err="1"/>
              <a:t>yöelämää</a:t>
            </a:r>
            <a:r>
              <a:rPr lang="en-GB" dirty="0"/>
              <a:t>.</a:t>
            </a:r>
            <a:endParaRPr lang="en-FI" dirty="0"/>
          </a:p>
        </p:txBody>
      </p:sp>
      <p:pic>
        <p:nvPicPr>
          <p:cNvPr id="7170" name="Picture 2" descr="Singapore, Clarke Quay, Riverside Point by night stock photo">
            <a:extLst>
              <a:ext uri="{FF2B5EF4-FFF2-40B4-BE49-F238E27FC236}">
                <a16:creationId xmlns:a16="http://schemas.microsoft.com/office/drawing/2014/main" id="{6C2861D9-6D7F-F41C-306E-297A474C0D7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343" r="25343"/>
          <a:stretch>
            <a:fillRect/>
          </a:stretch>
        </p:blipFill>
        <p:spPr bwMode="auto">
          <a:xfrm>
            <a:off x="7488821" y="474562"/>
            <a:ext cx="4051138" cy="515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26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61B2-80BA-DC0C-C694-853176AA9473}"/>
              </a:ext>
            </a:extLst>
          </p:cNvPr>
          <p:cNvSpPr>
            <a:spLocks noGrp="1"/>
          </p:cNvSpPr>
          <p:nvPr>
            <p:ph type="title"/>
          </p:nvPr>
        </p:nvSpPr>
        <p:spPr>
          <a:xfrm>
            <a:off x="1451206" y="1129513"/>
            <a:ext cx="5532328" cy="1058102"/>
          </a:xfrm>
        </p:spPr>
        <p:txBody>
          <a:bodyPr/>
          <a:lstStyle/>
          <a:p>
            <a:r>
              <a:rPr lang="en-GB" dirty="0"/>
              <a:t>Gardens by the Bay &amp; Cloud Forest</a:t>
            </a:r>
            <a:endParaRPr lang="en-FI" dirty="0"/>
          </a:p>
        </p:txBody>
      </p:sp>
      <p:sp>
        <p:nvSpPr>
          <p:cNvPr id="4" name="Text Placeholder 3">
            <a:extLst>
              <a:ext uri="{FF2B5EF4-FFF2-40B4-BE49-F238E27FC236}">
                <a16:creationId xmlns:a16="http://schemas.microsoft.com/office/drawing/2014/main" id="{A22153A6-E9F7-6186-63E8-6C33CA117149}"/>
              </a:ext>
            </a:extLst>
          </p:cNvPr>
          <p:cNvSpPr>
            <a:spLocks noGrp="1"/>
          </p:cNvSpPr>
          <p:nvPr>
            <p:ph type="body" sz="half" idx="2"/>
          </p:nvPr>
        </p:nvSpPr>
        <p:spPr/>
        <p:txBody>
          <a:bodyPr>
            <a:normAutofit/>
          </a:bodyPr>
          <a:lstStyle/>
          <a:p>
            <a:r>
              <a:rPr lang="en-FI" dirty="0"/>
              <a:t>Gardens by the Bay on suuri puisto Singaporessa, jossa on kauniita kasveja ja futuristisia Super Tree-puita. Cloud Forest on kasvihuone, jossa on korkea vesiputous ja trooppista kasvillisuutta.</a:t>
            </a:r>
          </a:p>
        </p:txBody>
      </p:sp>
      <p:pic>
        <p:nvPicPr>
          <p:cNvPr id="8194" name="Picture 2">
            <a:extLst>
              <a:ext uri="{FF2B5EF4-FFF2-40B4-BE49-F238E27FC236}">
                <a16:creationId xmlns:a16="http://schemas.microsoft.com/office/drawing/2014/main" id="{D0A05939-DC3D-5013-A1DA-8C872B8C12E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964" r="25964"/>
          <a:stretch>
            <a:fillRect/>
          </a:stretch>
        </p:blipFill>
        <p:spPr bwMode="auto">
          <a:xfrm>
            <a:off x="7465671" y="486137"/>
            <a:ext cx="4097437" cy="513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7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BC5D-2033-B35D-7F98-DC1501AEAD7A}"/>
              </a:ext>
            </a:extLst>
          </p:cNvPr>
          <p:cNvSpPr>
            <a:spLocks noGrp="1"/>
          </p:cNvSpPr>
          <p:nvPr>
            <p:ph type="title"/>
          </p:nvPr>
        </p:nvSpPr>
        <p:spPr>
          <a:xfrm>
            <a:off x="1451206" y="1129513"/>
            <a:ext cx="5532328" cy="1081252"/>
          </a:xfrm>
        </p:spPr>
        <p:txBody>
          <a:bodyPr/>
          <a:lstStyle/>
          <a:p>
            <a:r>
              <a:rPr lang="en-GB" dirty="0"/>
              <a:t>Esplanade – Theatres on the Bay</a:t>
            </a:r>
            <a:endParaRPr lang="en-FI" dirty="0"/>
          </a:p>
        </p:txBody>
      </p:sp>
      <p:sp>
        <p:nvSpPr>
          <p:cNvPr id="4" name="Text Placeholder 3">
            <a:extLst>
              <a:ext uri="{FF2B5EF4-FFF2-40B4-BE49-F238E27FC236}">
                <a16:creationId xmlns:a16="http://schemas.microsoft.com/office/drawing/2014/main" id="{8AB232AC-CCA3-0367-8D66-79C4EF55ACDB}"/>
              </a:ext>
            </a:extLst>
          </p:cNvPr>
          <p:cNvSpPr>
            <a:spLocks noGrp="1"/>
          </p:cNvSpPr>
          <p:nvPr>
            <p:ph type="body" sz="half" idx="2"/>
          </p:nvPr>
        </p:nvSpPr>
        <p:spPr/>
        <p:txBody>
          <a:bodyPr>
            <a:normAutofit/>
          </a:bodyPr>
          <a:lstStyle/>
          <a:p>
            <a:r>
              <a:rPr lang="en-GB" dirty="0"/>
              <a:t>Esplanade Theatre, </a:t>
            </a:r>
            <a:r>
              <a:rPr lang="en-GB" dirty="0" err="1"/>
              <a:t>joka</a:t>
            </a:r>
            <a:r>
              <a:rPr lang="en-GB" dirty="0"/>
              <a:t> </a:t>
            </a:r>
            <a:r>
              <a:rPr lang="en-GB" dirty="0" err="1"/>
              <a:t>tunnetaan</a:t>
            </a:r>
            <a:r>
              <a:rPr lang="en-GB" dirty="0"/>
              <a:t> </a:t>
            </a:r>
            <a:r>
              <a:rPr lang="en-GB" dirty="0" err="1"/>
              <a:t>myös</a:t>
            </a:r>
            <a:r>
              <a:rPr lang="en-GB" dirty="0"/>
              <a:t> </a:t>
            </a:r>
            <a:r>
              <a:rPr lang="en-GB" dirty="0" err="1"/>
              <a:t>nimellä</a:t>
            </a:r>
            <a:r>
              <a:rPr lang="en-GB" dirty="0"/>
              <a:t> ”The Durian”, on </a:t>
            </a:r>
            <a:r>
              <a:rPr lang="en-GB" dirty="0" err="1"/>
              <a:t>Singaporen</a:t>
            </a:r>
            <a:r>
              <a:rPr lang="en-GB" dirty="0"/>
              <a:t> </a:t>
            </a:r>
            <a:r>
              <a:rPr lang="en-GB" dirty="0" err="1"/>
              <a:t>kuuluisa</a:t>
            </a:r>
            <a:r>
              <a:rPr lang="en-GB" dirty="0"/>
              <a:t> </a:t>
            </a:r>
            <a:r>
              <a:rPr lang="en-GB" dirty="0" err="1"/>
              <a:t>konsertti</a:t>
            </a:r>
            <a:r>
              <a:rPr lang="en-GB" dirty="0"/>
              <a:t>–</a:t>
            </a:r>
            <a:r>
              <a:rPr lang="en-GB" dirty="0" err="1"/>
              <a:t>ja</a:t>
            </a:r>
            <a:r>
              <a:rPr lang="en-GB" dirty="0"/>
              <a:t> </a:t>
            </a:r>
            <a:r>
              <a:rPr lang="en-GB" dirty="0" err="1"/>
              <a:t>ooperatalo</a:t>
            </a:r>
            <a:r>
              <a:rPr lang="en-GB" dirty="0"/>
              <a:t>. </a:t>
            </a:r>
            <a:r>
              <a:rPr lang="en-GB" dirty="0" err="1"/>
              <a:t>Rakennus</a:t>
            </a:r>
            <a:r>
              <a:rPr lang="en-GB" dirty="0"/>
              <a:t> on </a:t>
            </a:r>
            <a:r>
              <a:rPr lang="en-GB" dirty="0" err="1"/>
              <a:t>erikoinen</a:t>
            </a:r>
            <a:r>
              <a:rPr lang="en-GB" dirty="0"/>
              <a:t> </a:t>
            </a:r>
            <a:r>
              <a:rPr lang="en-GB" dirty="0" err="1"/>
              <a:t>puolipallon</a:t>
            </a:r>
            <a:r>
              <a:rPr lang="en-GB" dirty="0"/>
              <a:t> </a:t>
            </a:r>
            <a:r>
              <a:rPr lang="en-GB" dirty="0" err="1"/>
              <a:t>muotoinen</a:t>
            </a:r>
            <a:r>
              <a:rPr lang="en-GB" dirty="0"/>
              <a:t> </a:t>
            </a:r>
            <a:r>
              <a:rPr lang="en-GB" dirty="0" err="1"/>
              <a:t>ja</a:t>
            </a:r>
            <a:r>
              <a:rPr lang="en-GB" dirty="0"/>
              <a:t> </a:t>
            </a:r>
            <a:r>
              <a:rPr lang="en-GB" dirty="0" err="1"/>
              <a:t>muistutaa</a:t>
            </a:r>
            <a:r>
              <a:rPr lang="en-GB" dirty="0"/>
              <a:t> </a:t>
            </a:r>
            <a:r>
              <a:rPr lang="en-GB" dirty="0" err="1"/>
              <a:t>durnia-hedelmää</a:t>
            </a:r>
            <a:r>
              <a:rPr lang="en-GB" dirty="0"/>
              <a:t>.</a:t>
            </a:r>
            <a:endParaRPr lang="en-FI" dirty="0"/>
          </a:p>
        </p:txBody>
      </p:sp>
      <p:pic>
        <p:nvPicPr>
          <p:cNvPr id="9218" name="Picture 2" descr="undefined">
            <a:extLst>
              <a:ext uri="{FF2B5EF4-FFF2-40B4-BE49-F238E27FC236}">
                <a16:creationId xmlns:a16="http://schemas.microsoft.com/office/drawing/2014/main" id="{25A4B783-FBBB-3D41-CED3-67EB9A33BC8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6112" r="26112"/>
          <a:stretch>
            <a:fillRect/>
          </a:stretch>
        </p:blipFill>
        <p:spPr bwMode="auto">
          <a:xfrm>
            <a:off x="7465671" y="520861"/>
            <a:ext cx="4074288" cy="510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32329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283</TotalTime>
  <Words>379</Words>
  <Application>Microsoft Office PowerPoint</Application>
  <PresentationFormat>Laajakuva</PresentationFormat>
  <Paragraphs>30</Paragraphs>
  <Slides>15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15</vt:i4>
      </vt:variant>
    </vt:vector>
  </HeadingPairs>
  <TitlesOfParts>
    <vt:vector size="19" baseType="lpstr">
      <vt:lpstr>Arial</vt:lpstr>
      <vt:lpstr>Calibri</vt:lpstr>
      <vt:lpstr>Gill Sans MT</vt:lpstr>
      <vt:lpstr>Gallery</vt:lpstr>
      <vt:lpstr>Singapore-unelmien matkakohde</vt:lpstr>
      <vt:lpstr>Singapore</vt:lpstr>
      <vt:lpstr>Changi-lentokenttä </vt:lpstr>
      <vt:lpstr>Marina bay sands</vt:lpstr>
      <vt:lpstr>Merlion</vt:lpstr>
      <vt:lpstr>ArtScience Museum</vt:lpstr>
      <vt:lpstr>Clarke Quay</vt:lpstr>
      <vt:lpstr>Gardens by the Bay &amp; Cloud Forest</vt:lpstr>
      <vt:lpstr>Esplanade – Theatres on the Bay</vt:lpstr>
      <vt:lpstr>Formula ONE - Singapore GP</vt:lpstr>
      <vt:lpstr>Chinatown</vt:lpstr>
      <vt:lpstr>Singapore Zoo &amp; Night Safari</vt:lpstr>
      <vt:lpstr>Raffles Hotel</vt:lpstr>
      <vt:lpstr>Fountain of Wealth</vt:lpstr>
      <vt:lpstr>Yhteenveto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Елена Степанюк</dc:creator>
  <cp:lastModifiedBy>Eloranta Niina</cp:lastModifiedBy>
  <cp:revision>37</cp:revision>
  <dcterms:created xsi:type="dcterms:W3CDTF">2025-09-20T20:35:23Z</dcterms:created>
  <dcterms:modified xsi:type="dcterms:W3CDTF">2025-09-23T14:50:15Z</dcterms:modified>
</cp:coreProperties>
</file>