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43882"/>
            <a:ext cx="9144000" cy="1894314"/>
          </a:xfrm>
        </p:spPr>
        <p:txBody>
          <a:bodyPr/>
          <a:lstStyle/>
          <a:p>
            <a:r>
              <a:rPr lang="fi-FI" dirty="0"/>
              <a:t>1 Yhteiskuntafilosofian alku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1144228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Yhteiskuntafilosofian luonne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282" y="2174911"/>
            <a:ext cx="7756071" cy="397396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tutkii ja pohtii yksilöihin ja yhteisöihin liittyviä filosofisia kysymyksiä</a:t>
            </a:r>
          </a:p>
          <a:p>
            <a:pPr lvl="0"/>
            <a:r>
              <a:rPr lang="fi-FI" dirty="0"/>
              <a:t>tavoitteena perustella, millainen on hyvä ja oikeudenmukainen yhteisö</a:t>
            </a:r>
          </a:p>
          <a:p>
            <a:pPr lvl="0"/>
            <a:r>
              <a:rPr lang="fi-FI" dirty="0"/>
              <a:t>tutkii erilaisia yhteisöjä: yhteiskunta, perhe, valtio, identiteettiryhmät jne.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998"/>
            <a:ext cx="10515600" cy="1325563"/>
          </a:xfrm>
        </p:spPr>
        <p:txBody>
          <a:bodyPr/>
          <a:lstStyle/>
          <a:p>
            <a:r>
              <a:rPr lang="fi-FI" dirty="0"/>
              <a:t>Keskeisiä yhteiskuntafilosofisia kysymyksiä: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2325282" y="2174911"/>
            <a:ext cx="7756071" cy="397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dirty="0"/>
              <a:t>Kenelle valta kuuluu ja millä perusteella?</a:t>
            </a:r>
          </a:p>
          <a:p>
            <a:pPr lvl="0"/>
            <a:r>
              <a:rPr lang="fi-FI" dirty="0"/>
              <a:t>Ovatko ihmiset samanarvoisia?</a:t>
            </a:r>
          </a:p>
          <a:p>
            <a:pPr lvl="0"/>
            <a:r>
              <a:rPr lang="fi-FI" dirty="0"/>
              <a:t>Voiko sota ja väkivalta olla oikeutettua?</a:t>
            </a:r>
          </a:p>
          <a:p>
            <a:pPr lvl="0"/>
            <a:r>
              <a:rPr lang="fi-FI" dirty="0"/>
              <a:t>Mitä ovat vapaus, tasa-arvo ja oikeudenmukaisuus?</a:t>
            </a:r>
          </a:p>
          <a:p>
            <a:pPr lvl="0"/>
            <a:r>
              <a:rPr lang="fi-FI" dirty="0"/>
              <a:t>Mitä oikeuksia ihmiselle kuuluu?</a:t>
            </a:r>
          </a:p>
          <a:p>
            <a:pPr lvl="0"/>
            <a:r>
              <a:rPr lang="fi-FI" dirty="0"/>
              <a:t>Mitä on hyvä elämä?</a:t>
            </a:r>
          </a:p>
        </p:txBody>
      </p:sp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F8FD9-8055-014E-8E7E-BA17FC1D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Platonin ihanneyhteiskunta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45883F-32C7-5348-387B-CDE5494E8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10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2F7848B5-57A8-EA46-A0FE-06DD300F4F12}"/>
              </a:ext>
            </a:extLst>
          </p:cNvPr>
          <p:cNvSpPr txBox="1">
            <a:spLocks/>
          </p:cNvSpPr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/>
              <a:t>Yhteiskunta luokkajakoinen</a:t>
            </a:r>
          </a:p>
          <a:p>
            <a:pPr lvl="0"/>
            <a:r>
              <a:rPr lang="en-US" sz="2000"/>
              <a:t>Yhteiskunta järjestettävä ihmissielun osien mukaan:</a:t>
            </a:r>
          </a:p>
          <a:p>
            <a:pPr lvl="1"/>
            <a:r>
              <a:rPr lang="en-US" sz="2000"/>
              <a:t>järjen tulee johtaa - hallitsijat.</a:t>
            </a:r>
          </a:p>
          <a:p>
            <a:pPr lvl="1"/>
            <a:r>
              <a:rPr lang="en-US" sz="2000"/>
              <a:t>kiihkeyden puolustaa - sotilaat</a:t>
            </a:r>
          </a:p>
          <a:p>
            <a:pPr lvl="1"/>
            <a:r>
              <a:rPr lang="en-US" sz="2000"/>
              <a:t>himon tuottaa - ansiotyöntekijät</a:t>
            </a:r>
          </a:p>
          <a:p>
            <a:pPr lvl="1"/>
            <a:r>
              <a:rPr lang="en-US" sz="2000"/>
              <a:t>johdossa vartijat, joista kyvykkäimmät filosofikuninkaita</a:t>
            </a:r>
          </a:p>
          <a:p>
            <a:pPr lvl="0"/>
            <a:r>
              <a:rPr lang="en-US" sz="2000"/>
              <a:t>Hallitsijoilla ei ole omaa omaisuutta eikä sukulaissuhteita.</a:t>
            </a:r>
          </a:p>
          <a:p>
            <a:pPr lvl="0"/>
            <a:endParaRPr lang="en-US" sz="200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9B166B4-ADF7-2D47-B435-4B5B35DD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5C0C1D-83CC-4843-8A94-C4B2916A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fi-FI"/>
              <a:t>Aristoteleen ihanneyhteiskunta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5B18F-5CDB-0E4C-AA3A-CC7B68CD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>
            <a:normAutofit/>
          </a:bodyPr>
          <a:lstStyle/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Ihminen on poliittinen eläin, </a:t>
            </a:r>
            <a:r>
              <a:rPr lang="fi-FI" sz="2000" i="1">
                <a:solidFill>
                  <a:schemeClr val="tx1">
                    <a:alpha val="60000"/>
                  </a:schemeClr>
                </a:solidFill>
              </a:rPr>
              <a:t>zoon politikon.</a:t>
            </a:r>
            <a:endParaRPr lang="fi-FI" sz="200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Yhteiskunnassa toimittava hyveiden mukaan.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Tavoitteena onnellisuus ja kukoistus.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Valtion tehtävänä ohjata kansalaiset hyvään elämään.</a:t>
            </a:r>
          </a:p>
          <a:p>
            <a:pPr lvl="0"/>
            <a:r>
              <a:rPr lang="fi-FI" sz="2000">
                <a:solidFill>
                  <a:schemeClr val="tx1">
                    <a:alpha val="60000"/>
                  </a:schemeClr>
                </a:solidFill>
              </a:rPr>
              <a:t>Kansalaiset hallitsevat toisiaan vuorotellen.</a:t>
            </a:r>
          </a:p>
          <a:p>
            <a:pPr marL="0" indent="0">
              <a:buNone/>
            </a:pPr>
            <a:endParaRPr lang="fi-FI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3C696F-9115-AAC0-D1BC-ADF3F8E0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6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EC082B07-1B5C-814D-B4E4-D545DB743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CEDEA-7F4D-0643-9A4C-FE37745F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56" y="728663"/>
            <a:ext cx="6705601" cy="1325563"/>
          </a:xfrm>
        </p:spPr>
        <p:txBody>
          <a:bodyPr/>
          <a:lstStyle/>
          <a:p>
            <a:r>
              <a:rPr lang="fi-FI" dirty="0"/>
              <a:t>Luvun 1 keskeiset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6E03B-1ABE-CD42-8FD9-D4173C94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638" y="2054225"/>
            <a:ext cx="3873836" cy="4351338"/>
          </a:xfrm>
        </p:spPr>
        <p:txBody>
          <a:bodyPr/>
          <a:lstStyle/>
          <a:p>
            <a:r>
              <a:rPr lang="fi-FI" dirty="0"/>
              <a:t>filosofikuningas</a:t>
            </a:r>
          </a:p>
          <a:p>
            <a:r>
              <a:rPr lang="fi-FI" dirty="0"/>
              <a:t>hyveellisyys</a:t>
            </a:r>
          </a:p>
          <a:p>
            <a:r>
              <a:rPr lang="fi-FI" dirty="0" err="1"/>
              <a:t>kontekstuaalisuus</a:t>
            </a:r>
            <a:endParaRPr lang="fi-FI" dirty="0"/>
          </a:p>
          <a:p>
            <a:r>
              <a:rPr lang="fi-FI" dirty="0"/>
              <a:t>kukoistus</a:t>
            </a:r>
          </a:p>
          <a:p>
            <a:r>
              <a:rPr lang="fi-FI" dirty="0"/>
              <a:t>oikeutus</a:t>
            </a:r>
          </a:p>
          <a:p>
            <a:r>
              <a:rPr lang="fi-FI" dirty="0"/>
              <a:t>poliittinen eläin</a:t>
            </a:r>
          </a:p>
          <a:p>
            <a:r>
              <a:rPr lang="fi-FI" dirty="0" err="1"/>
              <a:t>polis</a:t>
            </a:r>
            <a:endParaRPr lang="fi-FI" dirty="0"/>
          </a:p>
          <a:p>
            <a:r>
              <a:rPr lang="fi-FI" dirty="0"/>
              <a:t>yhteiskuntafilosofia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36D6C4-478D-3D45-9167-AC7339D0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162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1 Yhteiskuntafilosofian alku</vt:lpstr>
      <vt:lpstr>Yhteiskuntafilosofian luonne </vt:lpstr>
      <vt:lpstr>Keskeisiä yhteiskuntafilosofisia kysymyksiä:</vt:lpstr>
      <vt:lpstr>Platonin ihanneyhteiskunta</vt:lpstr>
      <vt:lpstr>Aristoteleen ihanneyhteiskunta</vt:lpstr>
      <vt:lpstr>Luvun 1 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15</cp:revision>
  <dcterms:created xsi:type="dcterms:W3CDTF">2020-10-07T13:25:27Z</dcterms:created>
  <dcterms:modified xsi:type="dcterms:W3CDTF">2026-04-08T15:44:13Z</dcterms:modified>
</cp:coreProperties>
</file>