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59" r:id="rId4"/>
    <p:sldId id="276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70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625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2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1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14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5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492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133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4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4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6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1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31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0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929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513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03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5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22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234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6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1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4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037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0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0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5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9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86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5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80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2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581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560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6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D7502DD6-A0A9-4EA3-9B08-E9E59F54B916}" type="datetimeFigureOut">
              <a:rPr lang="fi-FI" smtClean="0"/>
              <a:t>18.10.2021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EDE75486-DB5E-4786-A0AE-52094FA8A0D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1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koulutus-ja-tutkinnot/liikunnan-tavoitteisiin-liittyvat-keskeiset-sisaltoalueet-vuosiluokilla-1-2-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446F-9648-45E6-B29A-5CE35AB93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0" y="3312160"/>
            <a:ext cx="7353935" cy="1848976"/>
          </a:xfrm>
        </p:spPr>
        <p:txBody>
          <a:bodyPr/>
          <a:lstStyle/>
          <a:p>
            <a:r>
              <a:rPr lang="fi-FI" dirty="0"/>
              <a:t>Fyysinen toimintakyky</a:t>
            </a:r>
            <a:br>
              <a:rPr lang="fi-FI" dirty="0"/>
            </a:b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66705-7CDC-4707-A329-31E9720F0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4941168"/>
            <a:ext cx="3116788" cy="738272"/>
          </a:xfrm>
        </p:spPr>
        <p:txBody>
          <a:bodyPr/>
          <a:lstStyle/>
          <a:p>
            <a:r>
              <a:rPr lang="fi-FI" dirty="0"/>
              <a:t>POMM1053</a:t>
            </a:r>
          </a:p>
          <a:p>
            <a:r>
              <a:rPr lang="fi-FI" dirty="0"/>
              <a:t>Mari Kääpä</a:t>
            </a:r>
          </a:p>
        </p:txBody>
      </p:sp>
      <p:pic>
        <p:nvPicPr>
          <p:cNvPr id="5" name="Picture 4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07A8A82A-7BAB-436E-B851-310CDDFCD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427" y="1009392"/>
            <a:ext cx="3972563" cy="29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6F32E2-273E-4E27-9377-E38259FF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Sykkeen mittaaminen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B32173-0CB2-4A83-AB89-75702B6F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773239"/>
            <a:ext cx="5370959" cy="4392612"/>
          </a:xfrm>
        </p:spPr>
        <p:txBody>
          <a:bodyPr anchor="t">
            <a:normAutofit lnSpcReduction="10000"/>
          </a:bodyPr>
          <a:lstStyle/>
          <a:p>
            <a:r>
              <a:rPr lang="fi-FI" dirty="0"/>
              <a:t>Sykkeen avulla voi arvioida harjoituksen rasittavuutta ja palautumista.</a:t>
            </a:r>
          </a:p>
          <a:p>
            <a:r>
              <a:rPr lang="fi-FI" dirty="0"/>
              <a:t>Sykkeen voi mitata sykemittarilla tai tunnustelemalla sormilla pulssia kaulalta tai ranteesta peukalon puolelta.</a:t>
            </a:r>
          </a:p>
          <a:p>
            <a:r>
              <a:rPr lang="fi-FI" dirty="0"/>
              <a:t>Normaali leposyke (lepotilassa mitattu sydämen lyöntien määrä minuutissa) on noin 50-90 lyöntiä minuutissa. </a:t>
            </a:r>
          </a:p>
          <a:p>
            <a:r>
              <a:rPr lang="fi-FI" dirty="0"/>
              <a:t>Rasituksessa syke voi nousta nuorilla yli 200 lyöntiin minuutissa. Maksimisyke tarkoittaa äärimmäisen kovassa rasituksessa mitattua sydämen lyöntien määrää minuutissa (220-ikä) </a:t>
            </a:r>
            <a:r>
              <a:rPr lang="fi-FI" dirty="0">
                <a:sym typeface="Wingdings" panose="05000000000000000000" pitchFamily="2" charset="2"/>
              </a:rPr>
              <a:t> voidaan käyttää sopivan harjoitusrasituksen arvioimisessa.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F1718B-C3FC-4603-A84E-77F339731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7" b="-2"/>
          <a:stretch/>
        </p:blipFill>
        <p:spPr bwMode="auto">
          <a:xfrm>
            <a:off x="6003482" y="10"/>
            <a:ext cx="6188518" cy="666935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5AA81E-1F79-4030-8CDC-93691930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Voimaharjoittelu vahvistaa tuki- ja liikuntaelimistöä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8CFF-E06D-486F-AA7C-F1DFF7DC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14" y="1744664"/>
            <a:ext cx="5224267" cy="4392612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fi-FI" dirty="0"/>
              <a:t>Voima on kykyä tehdä työtä vastusta vastaan. (tuolilta nouseminen, lasipurkin avaaminen, taakan nostaminen tai kantaminen…)</a:t>
            </a:r>
          </a:p>
          <a:p>
            <a:pPr>
              <a:lnSpc>
                <a:spcPct val="110000"/>
              </a:lnSpc>
            </a:pPr>
            <a:r>
              <a:rPr lang="fi-FI" dirty="0"/>
              <a:t>Myös hyvä ryhti (oikea istuma- tai seisoma-asento) vaatii voimaa. Hyvää ryhtiä tukevat vahvat keskivartalon lihakset.</a:t>
            </a:r>
          </a:p>
          <a:p>
            <a:pPr>
              <a:lnSpc>
                <a:spcPct val="110000"/>
              </a:lnSpc>
            </a:pPr>
            <a:r>
              <a:rPr lang="fi-FI" dirty="0"/>
              <a:t>Urheilussa voimaharjoittelun avulla voidaan saavuttaa parempi suorituskyky ja ennaltaehkäistä liikuntavammoja.</a:t>
            </a:r>
          </a:p>
          <a:p>
            <a:pPr>
              <a:lnSpc>
                <a:spcPct val="110000"/>
              </a:lnSpc>
            </a:pPr>
            <a:r>
              <a:rPr lang="fi-FI" dirty="0"/>
              <a:t>Lihastasapainolla tarkoitetaan sopusuhtaisia ja tasapainoisesti kehittyneitä lihaksia kehon eri osissa.</a:t>
            </a:r>
          </a:p>
          <a:p>
            <a:pPr>
              <a:lnSpc>
                <a:spcPct val="110000"/>
              </a:lnSpc>
            </a:pPr>
            <a:r>
              <a:rPr lang="fi-FI" dirty="0"/>
              <a:t>Voima kehittyy kun voimaharjoittelun seurauksena lihassolut kasvavat ja niitä ohjaavat hermosolut kehittyvät.</a:t>
            </a:r>
          </a:p>
        </p:txBody>
      </p:sp>
      <p:pic>
        <p:nvPicPr>
          <p:cNvPr id="6" name="Sisällön paikkamerkki 5" descr="Kuva, joka sisältää kohteen puu, ulko, ruoho, kasvi&#10;&#10;Kuvaus luotu automaattisesti">
            <a:extLst>
              <a:ext uri="{FF2B5EF4-FFF2-40B4-BE49-F238E27FC236}">
                <a16:creationId xmlns:a16="http://schemas.microsoft.com/office/drawing/2014/main" id="{631C5D56-C60C-45AE-A15D-E008F84FE3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r="26535" b="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2327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55EAF5-2E3A-4BA5-86D3-EC0FEE05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781050"/>
          </a:xfrm>
        </p:spPr>
        <p:txBody>
          <a:bodyPr anchor="t">
            <a:normAutofit/>
          </a:bodyPr>
          <a:lstStyle/>
          <a:p>
            <a:r>
              <a:rPr lang="fi-FI" sz="2500" dirty="0"/>
              <a:t>Voimaharjoittelu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2900F3-3DB7-4D72-873C-1A6BA664B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65" y="1677989"/>
            <a:ext cx="4896544" cy="4392612"/>
          </a:xfrm>
        </p:spPr>
        <p:txBody>
          <a:bodyPr anchor="t">
            <a:normAutofit/>
          </a:bodyPr>
          <a:lstStyle/>
          <a:p>
            <a:r>
              <a:rPr lang="fi-FI" sz="2000" dirty="0"/>
              <a:t>Kasvuikäisen voimaharjoittelussa tärkeintä on harjoitella oikeita nosto- ja suoritustekniikoita.</a:t>
            </a:r>
          </a:p>
          <a:p>
            <a:r>
              <a:rPr lang="fi-FI" sz="2000" dirty="0"/>
              <a:t>Vastuksena voi käyttää oman kehon painoa tai pieniä lisäpainoja tai esim. kuminauhaa.</a:t>
            </a:r>
          </a:p>
          <a:p>
            <a:r>
              <a:rPr lang="fi-FI" sz="2000" dirty="0"/>
              <a:t>Oman kehin painoa hyödyntäviä liikkeitä ovat esimerkiksi etunojapunnerrus, leuanveto, vatsa- ja selkälihasliikkeet sekä erilaiset hypyt ja loikat.</a:t>
            </a:r>
          </a:p>
        </p:txBody>
      </p:sp>
      <p:pic>
        <p:nvPicPr>
          <p:cNvPr id="6" name="Sisällön paikkamerkki 5" descr="Kuva, joka sisältää kohteen nainen, lattia, henkilö, sisä&#10;&#10;Kuvaus luotu automaattisesti">
            <a:extLst>
              <a:ext uri="{FF2B5EF4-FFF2-40B4-BE49-F238E27FC236}">
                <a16:creationId xmlns:a16="http://schemas.microsoft.com/office/drawing/2014/main" id="{9C019A04-05EC-4050-87B9-F179240E89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r="24976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3505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F3B4FA6-A813-4A26-BC27-E191133FF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dirty="0"/>
              <a:t>Kestovoimaharjoittelu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967591-76AD-4A4A-89E4-13E33D6188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kehitetään lihasten kestävyyttä</a:t>
            </a:r>
          </a:p>
          <a:p>
            <a:r>
              <a:rPr lang="fi-FI" dirty="0"/>
              <a:t>pitkiä (esim. 25-20 toiston) sarjoja</a:t>
            </a:r>
          </a:p>
          <a:p>
            <a:r>
              <a:rPr lang="fi-FI" dirty="0"/>
              <a:t>sopii voimaharjoittelun aloittamiseen</a:t>
            </a:r>
          </a:p>
          <a:p>
            <a:r>
              <a:rPr lang="fi-FI" dirty="0"/>
              <a:t>Rauhalliset toistot kehon painoa tai pientä lisäpainoa käyttäen tekevät harjoittelusta turvallisempaa ja liikkeet on helpompi tehdä oikealla tekniikalla.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872440-53DE-4E0E-9099-8F15227E1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sz="2000" dirty="0"/>
              <a:t>Nopeusvoimaharjoittelu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04631E6-BF7B-4B97-AF7E-F2B776B7A2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/>
              <a:t>pyritään kehittämään nopeaa voimantuottoa</a:t>
            </a:r>
          </a:p>
          <a:p>
            <a:r>
              <a:rPr lang="fi-FI" dirty="0"/>
              <a:t>tarvitaan erityisesti räjähtävyyttä vaativissa lajeissa, kuten pikajuoksu ja heitot</a:t>
            </a:r>
          </a:p>
          <a:p>
            <a:r>
              <a:rPr lang="fi-FI" dirty="0"/>
              <a:t>melko vähän toistoja, pienillä painoilla, liikkeet tehdään terävästi ja nopeasti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E9915E71-D1C6-4DAE-8369-F5960F8A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276225"/>
            <a:ext cx="10753725" cy="1280567"/>
          </a:xfrm>
        </p:spPr>
        <p:txBody>
          <a:bodyPr/>
          <a:lstStyle/>
          <a:p>
            <a:r>
              <a:rPr lang="fi-FI" sz="3200" dirty="0"/>
              <a:t>Voimaharjoittelun osa-alueet ovat kesto- nopeus- ja maksimivoima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B514A70-2DC3-4F30-AB08-DBB9A6962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000" dirty="0"/>
              <a:t>Maksimivoimaharjoittelu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6D33C13-F667-4579-A043-678C2C7A7BD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/>
              <a:t>Käytetään suuria painoja ja lyhyitä sarjoja</a:t>
            </a:r>
          </a:p>
          <a:p>
            <a:r>
              <a:rPr lang="fi-FI" dirty="0"/>
              <a:t>Sopii kasvuiän ohittaneille aktiiviurheilijoille, joilla on hyvä harjoittelutausta</a:t>
            </a:r>
          </a:p>
        </p:txBody>
      </p:sp>
    </p:spTree>
    <p:extLst>
      <p:ext uri="{BB962C8B-B14F-4D97-AF65-F5344CB8AC3E}">
        <p14:creationId xmlns:p14="http://schemas.microsoft.com/office/powerpoint/2010/main" val="15997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A780E-E4A1-40ED-9AA6-474DF674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Nopeutta tarvitaan arkielämässäkin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D94031-1912-4B52-B990-A1A8B7546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556792"/>
            <a:ext cx="5034408" cy="4824957"/>
          </a:xfrm>
        </p:spPr>
        <p:txBody>
          <a:bodyPr/>
          <a:lstStyle/>
          <a:p>
            <a:r>
              <a:rPr lang="fi-FI" sz="2000" b="1" dirty="0"/>
              <a:t>Reaktionopeus</a:t>
            </a:r>
            <a:r>
              <a:rPr lang="fi-FI" sz="2000" dirty="0"/>
              <a:t> on kykyä havaita ulkoinen ärsyke ja reagoida siihen nopeasti </a:t>
            </a:r>
            <a:r>
              <a:rPr lang="fi-FI" sz="2000" dirty="0">
                <a:sym typeface="Wingdings" panose="05000000000000000000" pitchFamily="2" charset="2"/>
              </a:rPr>
              <a:t> esim. tasapainon säilyttämiseksi horjahtamisen tai liukastumisen sattuessa tai väistettäessä eteen tulevaa estettä.</a:t>
            </a:r>
          </a:p>
          <a:p>
            <a:r>
              <a:rPr lang="fi-FI" sz="2000" b="1" dirty="0">
                <a:sym typeface="Wingdings" panose="05000000000000000000" pitchFamily="2" charset="2"/>
              </a:rPr>
              <a:t>Räjähtävää nopeutta </a:t>
            </a:r>
            <a:r>
              <a:rPr lang="fi-FI" sz="2000" dirty="0">
                <a:sym typeface="Wingdings" panose="05000000000000000000" pitchFamily="2" charset="2"/>
              </a:rPr>
              <a:t>tarvitaan urheilussa nopeissa yksittäisissä suorituksissa kuten hypyissä tai heitoissa.</a:t>
            </a:r>
          </a:p>
          <a:p>
            <a:r>
              <a:rPr lang="fi-FI" sz="2000" b="1" dirty="0">
                <a:sym typeface="Wingdings" panose="05000000000000000000" pitchFamily="2" charset="2"/>
              </a:rPr>
              <a:t>Liikkumisnopeutta</a:t>
            </a:r>
            <a:r>
              <a:rPr lang="fi-FI" sz="2000" dirty="0">
                <a:sym typeface="Wingdings" panose="05000000000000000000" pitchFamily="2" charset="2"/>
              </a:rPr>
              <a:t> tarvitaan erityisesti pikajuoksussa, tai vaikkapa bussin perään sännätessä kiireaamuna.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882683-7201-460E-8BFB-F55AF902C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8167" y="1556792"/>
            <a:ext cx="5390007" cy="5301208"/>
          </a:xfrm>
        </p:spPr>
        <p:txBody>
          <a:bodyPr/>
          <a:lstStyle/>
          <a:p>
            <a:r>
              <a:rPr lang="fi-FI" sz="2000" dirty="0"/>
              <a:t>Perimä vaikuttaa nopeusominaisuuksiin, mutta sitä voi myös kehittää.</a:t>
            </a:r>
          </a:p>
          <a:p>
            <a:r>
              <a:rPr lang="fi-FI" sz="2000" dirty="0"/>
              <a:t>Harjoittelu lisää lihasten voimaa sekä lihasten ja hermoston yhteistyötä </a:t>
            </a:r>
            <a:r>
              <a:rPr lang="fi-FI" sz="2000" dirty="0">
                <a:sym typeface="Wingdings" panose="05000000000000000000" pitchFamily="2" charset="2"/>
              </a:rPr>
              <a:t> voima saadaan hyödynnettyä kun liike suoritetaan tarkoituksenmukaisesti ja rennosti.</a:t>
            </a:r>
          </a:p>
          <a:p>
            <a:r>
              <a:rPr lang="fi-FI" sz="2000" dirty="0">
                <a:sym typeface="Wingdings" panose="05000000000000000000" pitchFamily="2" charset="2"/>
              </a:rPr>
              <a:t>Lasten ja nuorten nopeusharjoitteluun voivat kuulua esimerkiksi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	- vaihtelevat nopeus ja taitotehtävät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	- ketteryys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	- hypyt ja loikat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	- reaktionopeus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	- juoksuleikit ja -viestit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82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6A2E5C-F260-46D8-A369-39BB846D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66700"/>
            <a:ext cx="10369103" cy="933450"/>
          </a:xfrm>
        </p:spPr>
        <p:txBody>
          <a:bodyPr/>
          <a:lstStyle/>
          <a:p>
            <a:r>
              <a:rPr lang="fi-FI" dirty="0"/>
              <a:t>Liikkuvuus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7D84E-59AC-4E26-9189-4BAA56ECD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176" y="1514475"/>
            <a:ext cx="6753224" cy="5057775"/>
          </a:xfrm>
        </p:spPr>
        <p:txBody>
          <a:bodyPr/>
          <a:lstStyle/>
          <a:p>
            <a:r>
              <a:rPr lang="fi-FI" sz="2000" dirty="0"/>
              <a:t>Liikkuvuus on tärkeä taustatekijä fyysisen kunnon muille osa-alueille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sujuva liikkuminen vaatii tietyn määrän nivelten liikelaajuutta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hyvä liikkuvuus (ei liika) pienentää loukkaantumisherkkyyttä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parantaa ryhtiä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ennaltaehkäisee tuki- ja liikuntaelimistön vaivoja.</a:t>
            </a:r>
          </a:p>
          <a:p>
            <a:pPr marL="0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r>
              <a:rPr lang="fi-FI" sz="2000" dirty="0">
                <a:sym typeface="Wingdings" panose="05000000000000000000" pitchFamily="2" charset="2"/>
              </a:rPr>
              <a:t>Liikkuvuutta voi kehittää venyttelemällä  venytetään kehon liikkuvuutta rajoittavia telijöitä kuten lihaksia ja niveliä ympäröiviä kudoksia.</a:t>
            </a:r>
          </a:p>
          <a:p>
            <a:r>
              <a:rPr lang="fi-FI" sz="2000" dirty="0">
                <a:sym typeface="Wingdings" panose="05000000000000000000" pitchFamily="2" charset="2"/>
              </a:rPr>
              <a:t>Lapset yleensä notkeita, iän myötä liikkuvuus saattaa heiketä  nuorilla nopea pituuskasvu.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BE678E-548B-4E5A-93E1-B89BADC62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6674" y="1811339"/>
            <a:ext cx="4505325" cy="4392612"/>
          </a:xfrm>
        </p:spPr>
        <p:txBody>
          <a:bodyPr/>
          <a:lstStyle/>
          <a:p>
            <a:r>
              <a:rPr lang="fi-FI" b="1" dirty="0"/>
              <a:t>Ennen suoritusta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suoritukseen valmistavia, 	lyhytkestoisia venyttelyliikkeitä.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Suorituksen jälkeen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pidempiä, lihaksen lepopituuden 	palauttavia venyttelyliikkeitä.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Liikkuvuusharjoittelu voi koostua myös </a:t>
            </a:r>
            <a:r>
              <a:rPr lang="fi-FI" b="1" dirty="0">
                <a:sym typeface="Wingdings" panose="05000000000000000000" pitchFamily="2" charset="2"/>
              </a:rPr>
              <a:t>aktiivisista, liikelaajuutta lisäävistä </a:t>
            </a:r>
            <a:r>
              <a:rPr lang="fi-FI" dirty="0">
                <a:sym typeface="Wingdings" panose="05000000000000000000" pitchFamily="2" charset="2"/>
              </a:rPr>
              <a:t>venyttelyliikkeistä.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23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4E8E44-3B39-44C3-B678-AC95D6CC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646" y="476250"/>
            <a:ext cx="6028879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Taitavuus = liikkeiden hallintaa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DFCE93-A4FE-4B77-BD25-DD5CDB70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73239"/>
            <a:ext cx="5428109" cy="4392612"/>
          </a:xfrm>
        </p:spPr>
        <p:txBody>
          <a:bodyPr anchor="t">
            <a:normAutofit/>
          </a:bodyPr>
          <a:lstStyle/>
          <a:p>
            <a:r>
              <a:rPr lang="fi-FI" sz="2000" dirty="0"/>
              <a:t>Lihasten ja hermoston sujuva yhteistyö näkyy esimerkiksi kehon hallintana, tasapainona sekä kykynä yhdistellä ja oppia uusia liikkeitä.</a:t>
            </a:r>
          </a:p>
          <a:p>
            <a:r>
              <a:rPr lang="fi-FI" sz="2000" dirty="0"/>
              <a:t>Liikkeiden suorittaminen vaatii usein fyysisen kunnon eri osa-alueiden yhdistämistä, esim. käsinseisonta vaatii tasapainon lisäksi hartiaseudun liikkuvuutta ja voimaa.</a:t>
            </a:r>
          </a:p>
          <a:p>
            <a:r>
              <a:rPr lang="fi-FI" sz="2000" dirty="0"/>
              <a:t>Arkielämässä taitavuutta tarvitaan esim. liikuttaessa vaativassa maastossa, kiivettäessä tikapuille tai ammattien vaatimusten mukaista taitavuutta. </a:t>
            </a:r>
          </a:p>
        </p:txBody>
      </p:sp>
      <p:pic>
        <p:nvPicPr>
          <p:cNvPr id="6" name="Sisällön paikkamerkki 5" descr="Kuva, joka sisältää kohteen ulko, lumi, taivas, hiihtäminen&#10;&#10;Kuvaus luotu automaattisesti">
            <a:extLst>
              <a:ext uri="{FF2B5EF4-FFF2-40B4-BE49-F238E27FC236}">
                <a16:creationId xmlns:a16="http://schemas.microsoft.com/office/drawing/2014/main" id="{D2265E2A-1B9A-45B0-8136-972880E531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r="21895" b="2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7976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A805660-0410-4200-87CC-C4A2FB788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dirty="0"/>
              <a:t>Yleistaitavuus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2A890C-FE8D-44A4-986E-60B6DD45D6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kehonhallintaa sekä kykyä hallita ja oppia liikuntataitoja</a:t>
            </a:r>
          </a:p>
          <a:p>
            <a:r>
              <a:rPr lang="fi-FI" dirty="0"/>
              <a:t>Koulun liikuntatunneilla pyritään harjoittelemaan eri liikuntamuotojen avulla motorisia perustaitoja (liikkumis-, tasapaino- ja välineenkäsittelytaitoja).</a:t>
            </a:r>
          </a:p>
          <a:p>
            <a:r>
              <a:rPr lang="fi-FI" dirty="0"/>
              <a:t>Monipuoliset perustaidot antavat parhaat edellytykset uusien taitojen oppimiselle.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0140D1-9398-4AB4-A3DA-CF94FDFE8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sz="2000" dirty="0"/>
              <a:t>Lajitaitavuus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C867A80-3BDD-4BBA-8B34-9371027CF0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/>
              <a:t>tietyn liikuntalajin vaatiman tekniikan hallintaa</a:t>
            </a:r>
          </a:p>
          <a:p>
            <a:r>
              <a:rPr lang="fi-FI" dirty="0"/>
              <a:t>Monipuolinen harjoittelu nuorena antaa tutkimusten mukaan parhaat edellytykset myös kilpaurheilussa menestymiseen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yhteen lajiin ei kannata erikoistua 	kovin varhain.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monipuolinen harjoittelu on myös 	vaihtelevampaa ja pitää motivaation 	korkealla</a:t>
            </a:r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A99F7E2-A72A-4F15-AFDB-F70A2090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221" y="266700"/>
            <a:ext cx="10369103" cy="1080542"/>
          </a:xfrm>
        </p:spPr>
        <p:txBody>
          <a:bodyPr/>
          <a:lstStyle/>
          <a:p>
            <a:r>
              <a:rPr lang="fi-FI" dirty="0"/>
              <a:t>Nuorena kannattaa harjoitella liikuntataitoja monipuolisesti</a:t>
            </a:r>
          </a:p>
        </p:txBody>
      </p:sp>
    </p:spTree>
    <p:extLst>
      <p:ext uri="{BB962C8B-B14F-4D97-AF65-F5344CB8AC3E}">
        <p14:creationId xmlns:p14="http://schemas.microsoft.com/office/powerpoint/2010/main" val="7547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1F1AC8-5148-41BF-BA9B-F21882C9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Liikunnan tavoitteisiin liittyvät keskeiset sisältöalueet</a:t>
            </a:r>
          </a:p>
        </p:txBody>
      </p:sp>
      <p:pic>
        <p:nvPicPr>
          <p:cNvPr id="3074" name="Picture 2" descr="Liikunnan tavoitteisiin liittyvät keskeiset sisältöalueet vuosiluokilla  1–2, 3–6 ja 7–9 | Finnish National Agency for Education">
            <a:extLst>
              <a:ext uri="{FF2B5EF4-FFF2-40B4-BE49-F238E27FC236}">
                <a16:creationId xmlns:a16="http://schemas.microsoft.com/office/drawing/2014/main" id="{30268613-76C9-41BA-A78E-1A50A078CD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37" y="2106613"/>
            <a:ext cx="6444251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hlinkClick r:id="rId3"/>
            <a:extLst>
              <a:ext uri="{FF2B5EF4-FFF2-40B4-BE49-F238E27FC236}">
                <a16:creationId xmlns:a16="http://schemas.microsoft.com/office/drawing/2014/main" id="{E72407B8-2563-4FF2-9E66-FBBD89D98ADA}"/>
              </a:ext>
            </a:extLst>
          </p:cNvPr>
          <p:cNvSpPr txBox="1"/>
          <p:nvPr/>
        </p:nvSpPr>
        <p:spPr>
          <a:xfrm>
            <a:off x="381000" y="2571750"/>
            <a:ext cx="2371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https://www.oph.fi/fi/koulutus-ja-tutkinnot/liikunnan-tavoitteisiin-liittyvat-keskeiset-sisaltoalueet-vuosiluokilla-1-2-3</a:t>
            </a:r>
          </a:p>
        </p:txBody>
      </p:sp>
    </p:spTree>
    <p:extLst>
      <p:ext uri="{BB962C8B-B14F-4D97-AF65-F5344CB8AC3E}">
        <p14:creationId xmlns:p14="http://schemas.microsoft.com/office/powerpoint/2010/main" val="17715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54251D-11B5-44D2-8297-3D28B772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Fyysisen aktiivisuuden osuus…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E175A-5230-47CE-A9F5-5F73FE9DF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Reaktiokyky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tennispallot, oikea vai vasen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merkkipallot, pallon vieminen oikeaan paikkaan (parillinen/pariton, vokaali/konsonantti)</a:t>
            </a:r>
          </a:p>
          <a:p>
            <a:r>
              <a:rPr lang="fi-FI" dirty="0">
                <a:sym typeface="Wingdings" panose="05000000000000000000" pitchFamily="2" charset="2"/>
              </a:rPr>
              <a:t>10 koppia  sijoittuminen, havainnointi</a:t>
            </a:r>
          </a:p>
          <a:p>
            <a:r>
              <a:rPr lang="fi-FI" dirty="0">
                <a:sym typeface="Wingdings" panose="05000000000000000000" pitchFamily="2" charset="2"/>
              </a:rPr>
              <a:t>Haavipallo (</a:t>
            </a:r>
            <a:r>
              <a:rPr lang="fi-FI" dirty="0" err="1">
                <a:sym typeface="Wingdings" panose="05000000000000000000" pitchFamily="2" charset="2"/>
              </a:rPr>
              <a:t>lacrosse</a:t>
            </a:r>
            <a:r>
              <a:rPr lang="fi-FI" dirty="0">
                <a:sym typeface="Wingdings" panose="05000000000000000000" pitchFamily="2" charset="2"/>
              </a:rPr>
              <a:t>) (kestävyys, nopeus)</a:t>
            </a:r>
          </a:p>
          <a:p>
            <a:r>
              <a:rPr lang="fi-FI" dirty="0">
                <a:sym typeface="Wingdings" panose="05000000000000000000" pitchFamily="2" charset="2"/>
              </a:rPr>
              <a:t>Lihaskunto pelikorteilla (voima)</a:t>
            </a:r>
          </a:p>
          <a:p>
            <a:r>
              <a:rPr lang="fi-FI" dirty="0">
                <a:sym typeface="Wingdings" panose="05000000000000000000" pitchFamily="2" charset="2"/>
              </a:rPr>
              <a:t>Jongleeraus (taitavuus)</a:t>
            </a:r>
          </a:p>
          <a:p>
            <a:r>
              <a:rPr lang="fi-FI" dirty="0">
                <a:sym typeface="Wingdings" panose="05000000000000000000" pitchFamily="2" charset="2"/>
              </a:rPr>
              <a:t>Laskuvarjokangas (vuorovaikutus)</a:t>
            </a:r>
          </a:p>
          <a:p>
            <a:r>
              <a:rPr lang="fi-FI" dirty="0">
                <a:sym typeface="Wingdings" panose="05000000000000000000" pitchFamily="2" charset="2"/>
              </a:rPr>
              <a:t>Joogasarja  sovellettu aurinkotervehdys (liikkuvuus)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7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87B8F-BE18-4BA3-8C51-8E635064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Fyysinen toimintakyky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95474F-0876-439A-B46A-D7ADB5D0D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880" y="1391921"/>
            <a:ext cx="10733910" cy="2580640"/>
          </a:xfrm>
        </p:spPr>
        <p:txBody>
          <a:bodyPr/>
          <a:lstStyle/>
          <a:p>
            <a:r>
              <a:rPr lang="fi-FI" sz="2000" dirty="0"/>
              <a:t>Elimistön kyky selviytyä päivittäisistä ponnistelua vaativista tehtävistä kuten liikkumisesta kouluun tai töihin, työtehtävistä ja kotitöistä.</a:t>
            </a:r>
          </a:p>
          <a:p>
            <a:r>
              <a:rPr lang="fi-FI" sz="2000" dirty="0"/>
              <a:t>Vaikka nykyään harrastetaan liikuntaa enemmän kuin koskaan, suurella osalla päivittäinen fyysinen aktiivisuus jää liian alhaiseksi.	</a:t>
            </a:r>
            <a:r>
              <a:rPr lang="fi-FI" sz="2000" dirty="0">
                <a:sym typeface="Wingdings" panose="05000000000000000000" pitchFamily="2" charset="2"/>
              </a:rPr>
              <a:t> Syitä?</a:t>
            </a:r>
          </a:p>
          <a:p>
            <a:r>
              <a:rPr lang="fi-FI" sz="2000" dirty="0">
                <a:sym typeface="Wingdings" panose="05000000000000000000" pitchFamily="2" charset="2"/>
              </a:rPr>
              <a:t>Liikkumattomuus ja fyysisesti passiivinen elämäntapa lisäävät eri sairauksien ja fyysisen toimintakyvyn heikkenemisen riskiä.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Sisällön paikkamerkki 5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F05424F1-5076-4DCD-891F-6B918599D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58" y="4031687"/>
            <a:ext cx="7968462" cy="2826313"/>
          </a:xfrm>
        </p:spPr>
      </p:pic>
    </p:spTree>
    <p:extLst>
      <p:ext uri="{BB962C8B-B14F-4D97-AF65-F5344CB8AC3E}">
        <p14:creationId xmlns:p14="http://schemas.microsoft.com/office/powerpoint/2010/main" val="7908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09F4C6-C571-4142-B9C4-5462A4F2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b="1" kern="1200" spc="-20" baseline="0" dirty="0">
                <a:latin typeface="+mj-lt"/>
                <a:ea typeface="+mj-ea"/>
                <a:cs typeface="+mj-cs"/>
              </a:rPr>
              <a:t>Motorisen kehityksen vaiheet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D7ABD6D-DCE5-4627-9C03-97E0DF62FC06}"/>
              </a:ext>
            </a:extLst>
          </p:cNvPr>
          <p:cNvSpPr txBox="1"/>
          <p:nvPr/>
        </p:nvSpPr>
        <p:spPr>
          <a:xfrm>
            <a:off x="1055440" y="1773238"/>
            <a:ext cx="10657135" cy="43926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</a:pPr>
            <a:r>
              <a:rPr lang="fi-FI" spc="-20" dirty="0"/>
              <a:t>Motorisella kehittymisellä tarkoitetaan prosessia, jonka aikana lapsi kasvaessaan omaksuu liikunnallisia taitoja samalla kun hermo-lihasjärjestelmä kypsyy ja kehon koostumus ja sen suhteet muuttuvat.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</a:pPr>
            <a:endParaRPr lang="fi-FI" spc="-20" dirty="0"/>
          </a:p>
          <a:p>
            <a:pPr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</a:pPr>
            <a:r>
              <a:rPr lang="fi-FI" spc="-20" dirty="0"/>
              <a:t>Motorinen kehitys jaetaan normaalin kehityksen mukaan viiteen eri vaiheeseen: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pc="-20" dirty="0"/>
              <a:t>Refleksitoimintojen vaihe (ikävuodet 0-1)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pc="-20" dirty="0"/>
              <a:t>Alkeellisten taitojen omaksumisen vaihe (ikävuodet 1-2)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pc="-20" dirty="0"/>
              <a:t>Motoristen perustaitojen omaksumisen vaihe (ikävuodet 2-7)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pc="-20" dirty="0"/>
              <a:t>Erikoistuneiden liikkeiden/lajitaitojen oppimisen vaihe (ikävuodet 7-15)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pc="-20" dirty="0"/>
              <a:t>Omaksuttujen/opittujen taitojen hyödyntämisen vaihe (15 vuodesta eteenpäin loppuelämä)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</a:pPr>
            <a:endParaRPr lang="fi-FI" spc="-20" dirty="0"/>
          </a:p>
          <a:p>
            <a:pPr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</a:pPr>
            <a:r>
              <a:rPr lang="fi-FI" spc="-20" dirty="0"/>
              <a:t>Eri vaiheet ja niissä opeteltavat taidot menevät kuitenkin päällekkäin  ei tiukkaa rajanvetoa kalenterivuosittain.</a:t>
            </a:r>
          </a:p>
          <a:p>
            <a:pPr algn="l"/>
            <a:endParaRPr lang="fi-FI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</a:pPr>
            <a:endParaRPr lang="fi-FI" spc="-20" dirty="0"/>
          </a:p>
        </p:txBody>
      </p:sp>
    </p:spTree>
    <p:extLst>
      <p:ext uri="{BB962C8B-B14F-4D97-AF65-F5344CB8AC3E}">
        <p14:creationId xmlns:p14="http://schemas.microsoft.com/office/powerpoint/2010/main" val="30789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CCA59-E57C-4873-A1A5-93CDC546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Liikkumisen suositukset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E3A562-FD2C-471E-AC82-50587F358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040" y="1556792"/>
            <a:ext cx="5758944" cy="4609059"/>
          </a:xfrm>
        </p:spPr>
        <p:txBody>
          <a:bodyPr/>
          <a:lstStyle/>
          <a:p>
            <a:pPr marL="0" indent="0" algn="l">
              <a:buNone/>
            </a:pP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Lasten ja nuorten liikkumissuosituksessa kuvataan parhaaseen 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tieteelliseen näyttöön perustuen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, kuinka paljon ja millaista liikuntaa lapset ja nuoret tarvitsevat hyvinvointinsa turvaamiseksi.</a:t>
            </a:r>
          </a:p>
          <a:p>
            <a:pPr marL="0" indent="0" algn="l">
              <a:buNone/>
            </a:pPr>
            <a:endParaRPr lang="fi-FI" b="0" i="0" dirty="0">
              <a:solidFill>
                <a:srgbClr val="253848"/>
              </a:solidFill>
              <a:effectLst/>
              <a:latin typeface="Adelle Sans W01 Regular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SUOSITUKSEN MUKAAN</a:t>
            </a:r>
          </a:p>
          <a:p>
            <a:pPr algn="l"/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olisi hyvä liikkua viikon 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jokaisena päivänä 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ja suurimman osan liikkumisesta tulisi olla 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kestävyystyyppistä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. </a:t>
            </a:r>
          </a:p>
          <a:p>
            <a:pPr algn="l"/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Teholtaan 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rasittavaa kestävyystyyppistä 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liikkumista sekä 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lihasvoimaa ja luustoa vahvistavaa liikkumista 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tulisi tehdä vähintään 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kolmena päivänä viikossa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. </a:t>
            </a:r>
          </a:p>
          <a:p>
            <a:pPr algn="l"/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Liikkumisen tulisi olla 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monipuolista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, jolloin erilaiset 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liikuntataidot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 kehittyvät. </a:t>
            </a:r>
          </a:p>
          <a:p>
            <a:pPr algn="l"/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Myös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 liikkuvuuteen 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on hyvä kiinnittää huomiota.</a:t>
            </a:r>
          </a:p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1096313-2C9B-4DED-8734-BC9333BD3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6291" y="1476374"/>
            <a:ext cx="4896544" cy="4287837"/>
          </a:xfrm>
        </p:spPr>
        <p:txBody>
          <a:bodyPr/>
          <a:lstStyle/>
          <a:p>
            <a:pPr algn="l"/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Suosituksen mukainen määrä liikkumista voi kertyä 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useista liikkumisen hetkistä päivän aikana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. Vähäisempikin liikkumisen määrä on hyödyllistä, vaikka suositus ei täyttyisikään viikon jokaisena päivänä.</a:t>
            </a:r>
          </a:p>
          <a:p>
            <a:pPr marL="0" indent="0" algn="l">
              <a:buNone/>
            </a:pPr>
            <a:endParaRPr lang="fi-FI" b="0" i="0" dirty="0">
              <a:solidFill>
                <a:srgbClr val="253848"/>
              </a:solidFill>
              <a:effectLst/>
              <a:latin typeface="Adelle Sans W01 Regular"/>
            </a:endParaRPr>
          </a:p>
          <a:p>
            <a:pPr algn="l"/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Liikkumisen ilo </a:t>
            </a:r>
            <a:r>
              <a:rPr lang="fi-FI" b="0" i="0" dirty="0">
                <a:solidFill>
                  <a:srgbClr val="253848"/>
                </a:solidFill>
                <a:effectLst/>
                <a:latin typeface="Adelle Sans W01 Regular"/>
              </a:rPr>
              <a:t>auttaa pysyvien liikkumistottumusten ja harrastusten löytämisessä. </a:t>
            </a:r>
            <a:r>
              <a:rPr lang="fi-FI" b="1" i="0" dirty="0">
                <a:solidFill>
                  <a:srgbClr val="253848"/>
                </a:solidFill>
                <a:effectLst/>
                <a:latin typeface="Adelle Sans W01 Regular"/>
              </a:rPr>
              <a:t>Turvallinen ja yhdenvertaisesti saavutettava päivittäinen liikkuminen kuuluu kaikille lapsille ja nuorille.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3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uvituskuva lasten ja nuorten liikkumissuosituksen keskeisistä sisällöistä.">
            <a:extLst>
              <a:ext uri="{FF2B5EF4-FFF2-40B4-BE49-F238E27FC236}">
                <a16:creationId xmlns:a16="http://schemas.microsoft.com/office/drawing/2014/main" id="{4EE56F96-B494-4451-8B3E-EAFA9E3B3D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38906"/>
            <a:ext cx="6496049" cy="64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C81A36-A445-45B4-8FF0-212C1388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285750"/>
            <a:ext cx="10934700" cy="1000125"/>
          </a:xfrm>
        </p:spPr>
        <p:txBody>
          <a:bodyPr/>
          <a:lstStyle/>
          <a:p>
            <a:r>
              <a:rPr lang="fi-FI" sz="3000" dirty="0"/>
              <a:t>Fyysinen toimintakyky edellyttää monipuolista harjoittelua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6E3C6E-19DC-4394-AA59-5ECEAB7DD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1495425"/>
            <a:ext cx="5086350" cy="494347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Fyysinen toimintakyky jaetaan yleensä viiteen osa-alueeseen:</a:t>
            </a:r>
          </a:p>
          <a:p>
            <a:pPr marL="0" indent="0">
              <a:buNone/>
            </a:pPr>
            <a:r>
              <a:rPr lang="fi-FI" dirty="0"/>
              <a:t>	kestävyys</a:t>
            </a:r>
          </a:p>
          <a:p>
            <a:pPr marL="0" indent="0">
              <a:buNone/>
            </a:pPr>
            <a:r>
              <a:rPr lang="fi-FI" dirty="0"/>
              <a:t>	voima</a:t>
            </a:r>
          </a:p>
          <a:p>
            <a:pPr marL="0" indent="0">
              <a:buNone/>
            </a:pPr>
            <a:r>
              <a:rPr lang="fi-FI" dirty="0"/>
              <a:t>	nopeus</a:t>
            </a:r>
          </a:p>
          <a:p>
            <a:pPr marL="0" indent="0">
              <a:buNone/>
            </a:pPr>
            <a:r>
              <a:rPr lang="fi-FI" dirty="0"/>
              <a:t>	liikkuvuus</a:t>
            </a:r>
          </a:p>
          <a:p>
            <a:pPr marL="0" indent="0">
              <a:buNone/>
            </a:pPr>
            <a:r>
              <a:rPr lang="fi-FI" dirty="0"/>
              <a:t>	taitavuus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Harjoittelun määrä ja vaatimustaso täytyy suhteuttaa liikkujan kuntotasoon ja ikään sopivaksi.</a:t>
            </a:r>
          </a:p>
          <a:p>
            <a:pPr marL="0" indent="0">
              <a:buNone/>
            </a:pPr>
            <a:r>
              <a:rPr lang="fi-FI" dirty="0"/>
              <a:t>Liian kevyt harjoittelu ei kehitä, liian raskas harjoittelu voi johtaa erilaisiin rasitusvammoihin tai ylirasitukseen.</a:t>
            </a:r>
          </a:p>
          <a:p>
            <a:pPr marL="0" indent="0">
              <a:buNone/>
            </a:pPr>
            <a:r>
              <a:rPr lang="fi-FI" dirty="0" err="1"/>
              <a:t>Huom</a:t>
            </a:r>
            <a:r>
              <a:rPr lang="fi-FI" dirty="0"/>
              <a:t>! Lepo, riittävä yöuni ja monipuolinen ravinto.</a:t>
            </a:r>
          </a:p>
        </p:txBody>
      </p:sp>
      <p:pic>
        <p:nvPicPr>
          <p:cNvPr id="6" name="Sisällön paikkamerkki 5" descr="Kuva, joka sisältää kohteen lattia, koira, urheilu&#10;&#10;Kuvaus luotu automaattisesti">
            <a:extLst>
              <a:ext uri="{FF2B5EF4-FFF2-40B4-BE49-F238E27FC236}">
                <a16:creationId xmlns:a16="http://schemas.microsoft.com/office/drawing/2014/main" id="{4D4E9005-93D7-4B1B-8719-33FFFA1B9D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23" y="1903283"/>
            <a:ext cx="6330925" cy="3440241"/>
          </a:xfrm>
        </p:spPr>
      </p:pic>
    </p:spTree>
    <p:extLst>
      <p:ext uri="{BB962C8B-B14F-4D97-AF65-F5344CB8AC3E}">
        <p14:creationId xmlns:p14="http://schemas.microsoft.com/office/powerpoint/2010/main" val="27993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519502-0877-49BD-ADAA-6A585A03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5" y="276225"/>
            <a:ext cx="10829925" cy="1280567"/>
          </a:xfrm>
        </p:spPr>
        <p:txBody>
          <a:bodyPr/>
          <a:lstStyle/>
          <a:p>
            <a:r>
              <a:rPr lang="fi-FI" dirty="0"/>
              <a:t>Kestävyys </a:t>
            </a:r>
            <a:br>
              <a:rPr lang="fi-FI" dirty="0"/>
            </a:br>
            <a:r>
              <a:rPr lang="fi-FI" dirty="0"/>
              <a:t>= kykyä vastustaa väsymystä pitkäkestoisessa lihastyössä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CC2720-D879-4D19-B185-75D2CF1A5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50" y="1773237"/>
            <a:ext cx="5905500" cy="4677039"/>
          </a:xfrm>
        </p:spPr>
        <p:txBody>
          <a:bodyPr/>
          <a:lstStyle/>
          <a:p>
            <a:r>
              <a:rPr lang="fi-FI" sz="2000" dirty="0"/>
              <a:t>Kestävyys kehittyy, kun kehossa, erityisesti hengitys- ja verenkiertoelimistössä, tapahtuu harjoittelun seurauksena muutoksia (keuhkot, sydän, veri, lihakset, lihassolut).</a:t>
            </a:r>
          </a:p>
          <a:p>
            <a:r>
              <a:rPr lang="fi-FI" sz="2000" dirty="0"/>
              <a:t>Harjoittelun seurauksena liikkujan syke rasitustilanteessa on alempi eikä hän hengästy niin paljon kuin aiemmin. Hän jaksaa liikkua aiempaa vauhdikkaammin ja pidempään, myös leposyke laskee harjoittelun seurauksena.</a:t>
            </a:r>
          </a:p>
          <a:p>
            <a:r>
              <a:rPr lang="fi-FI" sz="2000" dirty="0"/>
              <a:t>Hyvä kestävyys auttaa palautumaan nopeammin.</a:t>
            </a:r>
          </a:p>
          <a:p>
            <a:endParaRPr lang="fi-FI" dirty="0"/>
          </a:p>
        </p:txBody>
      </p:sp>
      <p:pic>
        <p:nvPicPr>
          <p:cNvPr id="6" name="Sisällön paikkamerkki 5" descr="Kuva, joka sisältää kohteen ulko, puu, lumi, taivas&#10;&#10;Kuvaus luotu automaattisesti">
            <a:extLst>
              <a:ext uri="{FF2B5EF4-FFF2-40B4-BE49-F238E27FC236}">
                <a16:creationId xmlns:a16="http://schemas.microsoft.com/office/drawing/2014/main" id="{7E291425-A0D7-4DB1-B3C5-83CE7AA283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02" y="1649413"/>
            <a:ext cx="3600648" cy="4800864"/>
          </a:xfrm>
        </p:spPr>
      </p:pic>
    </p:spTree>
    <p:extLst>
      <p:ext uri="{BB962C8B-B14F-4D97-AF65-F5344CB8AC3E}">
        <p14:creationId xmlns:p14="http://schemas.microsoft.com/office/powerpoint/2010/main" val="2024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A1320B2-A8E9-4A15-A42E-2A1DB4D7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413309"/>
            <a:ext cx="4732783" cy="610902"/>
          </a:xfrm>
        </p:spPr>
        <p:txBody>
          <a:bodyPr/>
          <a:lstStyle/>
          <a:p>
            <a:r>
              <a:rPr lang="fi-FI" dirty="0"/>
              <a:t>Aerobinen harjoittelu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C7E35-1CA3-4C4F-BBBB-43FE8A999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825" y="1781175"/>
            <a:ext cx="6267450" cy="4384677"/>
          </a:xfrm>
        </p:spPr>
        <p:txBody>
          <a:bodyPr/>
          <a:lstStyle/>
          <a:p>
            <a:r>
              <a:rPr lang="fi-FI" dirty="0"/>
              <a:t>rasitustaso on matala, lihakset saavat kulutukseen nähden riittävästi happea ja jaksavat työskennellä pitkään väsymättä </a:t>
            </a:r>
            <a:r>
              <a:rPr lang="fi-FI" dirty="0">
                <a:sym typeface="Wingdings" panose="05000000000000000000" pitchFamily="2" charset="2"/>
              </a:rPr>
              <a:t> matalatehoinen harjoittelu kehittää peruskestävyyttä, joka on pohjana kaikelle muulle kestävyysharjoittelulle.</a:t>
            </a:r>
            <a:endParaRPr lang="fi-FI" dirty="0"/>
          </a:p>
          <a:p>
            <a:r>
              <a:rPr lang="fi-FI" dirty="0"/>
              <a:t>suuria lihasryhmiä kuormittavat liikuntamuodot, esim. juoksu, pyöräily, uinti, hiihto, reipas kävely.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Lasten ja nuorten kestävyysharjoittelusta valtaosan tulisi olla aerobista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kehittää monipuoliesti hengitys ja verenkiertoelimistöä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harjoituksesta palautuminen nopeampaa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kasvuikäisen elimistö kestää aikuista huonommin tehoharjoittelua, liian raskas harjoittelu voi johtaa rasitusvammoihin ja ylirasitukseen.</a:t>
            </a:r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68BBAF-1EDD-4529-BDBC-A3F8B4EEE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40835" y="1413309"/>
            <a:ext cx="4608265" cy="575642"/>
          </a:xfrm>
        </p:spPr>
        <p:txBody>
          <a:bodyPr/>
          <a:lstStyle/>
          <a:p>
            <a:r>
              <a:rPr lang="fi-FI" dirty="0"/>
              <a:t>Anaerobinen harjoittelu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3DA03C6-BEA2-4304-90D5-8B927C954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80499" y="1988951"/>
            <a:ext cx="4901951" cy="3744963"/>
          </a:xfrm>
        </p:spPr>
        <p:txBody>
          <a:bodyPr/>
          <a:lstStyle/>
          <a:p>
            <a:r>
              <a:rPr lang="fi-FI" dirty="0"/>
              <a:t>teho on kovempi ja syke nousee korkeammalle. Lihakset eivät saa riittävästi happea, joten elimistöön alkaa kertyä laktaattia. Laktaatin muodostuminen liittyy lihaksen väsymiseen. Rasituksen päätyttyä hengitys tasaantuu ja elimistö alkaa palautua.</a:t>
            </a:r>
          </a:p>
          <a:p>
            <a:endParaRPr lang="fi-FI" dirty="0"/>
          </a:p>
          <a:p>
            <a:r>
              <a:rPr lang="fi-FI" dirty="0"/>
              <a:t>Anaerobista kestävyyttä voi kehittää esimerkiksi intervalliharjoituksilla, joissa lepo ja rasitus vuorottelevat </a:t>
            </a:r>
            <a:r>
              <a:rPr lang="fi-FI" dirty="0">
                <a:sym typeface="Wingdings" panose="05000000000000000000" pitchFamily="2" charset="2"/>
              </a:rPr>
              <a:t> esim. spurtit. liikesarjojen toistot, pallopelit.</a:t>
            </a:r>
            <a:endParaRPr lang="fi-FI" dirty="0"/>
          </a:p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368307F-B945-43DF-871A-C2406575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96" y="262025"/>
            <a:ext cx="10369103" cy="575642"/>
          </a:xfrm>
        </p:spPr>
        <p:txBody>
          <a:bodyPr/>
          <a:lstStyle/>
          <a:p>
            <a:r>
              <a:rPr lang="fi-FI" dirty="0"/>
              <a:t>Aerobinen ja anaerobinen harjoittelu</a:t>
            </a:r>
          </a:p>
        </p:txBody>
      </p:sp>
    </p:spTree>
    <p:extLst>
      <p:ext uri="{BB962C8B-B14F-4D97-AF65-F5344CB8AC3E}">
        <p14:creationId xmlns:p14="http://schemas.microsoft.com/office/powerpoint/2010/main" val="844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1425</TotalTime>
  <Words>1259</Words>
  <Application>Microsoft Office PowerPoint</Application>
  <PresentationFormat>Laajakuva</PresentationFormat>
  <Paragraphs>139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Adelle Sans W01 Regular</vt:lpstr>
      <vt:lpstr>Aleo</vt:lpstr>
      <vt:lpstr>Arial</vt:lpstr>
      <vt:lpstr>Arial</vt:lpstr>
      <vt:lpstr>Lato</vt:lpstr>
      <vt:lpstr>Lato Black</vt:lpstr>
      <vt:lpstr>Wingdings</vt:lpstr>
      <vt:lpstr>jyo</vt:lpstr>
      <vt:lpstr>Fyysinen toimintakyky </vt:lpstr>
      <vt:lpstr>Fyysisen aktiivisuuden osuus…</vt:lpstr>
      <vt:lpstr>Fyysinen toimintakyky</vt:lpstr>
      <vt:lpstr>Motorisen kehityksen vaiheet</vt:lpstr>
      <vt:lpstr>Liikkumisen suositukset</vt:lpstr>
      <vt:lpstr>PowerPoint-esitys</vt:lpstr>
      <vt:lpstr>Fyysinen toimintakyky edellyttää monipuolista harjoittelua</vt:lpstr>
      <vt:lpstr>Kestävyys  = kykyä vastustaa väsymystä pitkäkestoisessa lihastyössä </vt:lpstr>
      <vt:lpstr>Aerobinen ja anaerobinen harjoittelu</vt:lpstr>
      <vt:lpstr>Sykkeen mittaaminen</vt:lpstr>
      <vt:lpstr>Voimaharjoittelu vahvistaa tuki- ja liikuntaelimistöä</vt:lpstr>
      <vt:lpstr>Voimaharjoittelu</vt:lpstr>
      <vt:lpstr>Voimaharjoittelun osa-alueet ovat kesto- nopeus- ja maksimivoima</vt:lpstr>
      <vt:lpstr>Nopeutta tarvitaan arkielämässäkin</vt:lpstr>
      <vt:lpstr>Liikkuvuus </vt:lpstr>
      <vt:lpstr>Taitavuus = liikkeiden hallintaa</vt:lpstr>
      <vt:lpstr>Nuorena kannattaa harjoitella liikuntataitoja monipuolisesti</vt:lpstr>
      <vt:lpstr>Liikunnan tavoitteisiin liittyvät keskeiset sisältöalueet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Kääpä, Mari</dc:creator>
  <cp:lastModifiedBy>Kääpä, Mari</cp:lastModifiedBy>
  <cp:revision>22</cp:revision>
  <dcterms:created xsi:type="dcterms:W3CDTF">2021-10-18T09:29:19Z</dcterms:created>
  <dcterms:modified xsi:type="dcterms:W3CDTF">2021-10-19T09:14:32Z</dcterms:modified>
</cp:coreProperties>
</file>