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390" r:id="rId3"/>
    <p:sldId id="353" r:id="rId4"/>
    <p:sldId id="385" r:id="rId5"/>
    <p:sldId id="373" r:id="rId6"/>
    <p:sldId id="384" r:id="rId7"/>
    <p:sldId id="386" r:id="rId8"/>
    <p:sldId id="387" r:id="rId9"/>
    <p:sldId id="388" r:id="rId10"/>
    <p:sldId id="389" r:id="rId11"/>
    <p:sldId id="382" r:id="rId12"/>
    <p:sldId id="383" r:id="rId13"/>
    <p:sldId id="364" r:id="rId14"/>
  </p:sldIdLst>
  <p:sldSz cx="9144000" cy="6858000" type="screen4x3"/>
  <p:notesSz cx="6808788" cy="99409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9F3C"/>
    <a:srgbClr val="1F9CE0"/>
    <a:srgbClr val="84C5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3573" autoAdjust="0"/>
  </p:normalViewPr>
  <p:slideViewPr>
    <p:cSldViewPr>
      <p:cViewPr varScale="1">
        <p:scale>
          <a:sx n="79" d="100"/>
          <a:sy n="79" d="100"/>
        </p:scale>
        <p:origin x="1181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2"/>
    </p:cViewPr>
  </p:outlin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6738" y="3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r">
              <a:defRPr sz="1200"/>
            </a:lvl1pPr>
          </a:lstStyle>
          <a:p>
            <a:fld id="{7EBF6F90-81C1-4BD2-9EF0-E2841BE83923}" type="datetimeFigureOut">
              <a:rPr lang="fi-FI" smtClean="0"/>
              <a:t>5.9.2019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2157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6738" y="9442157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r">
              <a:defRPr sz="1200"/>
            </a:lvl1pPr>
          </a:lstStyle>
          <a:p>
            <a:fld id="{F6D89656-DD1A-4CB0-8588-2F19E6F1B3D7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0635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6738" y="3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r">
              <a:defRPr sz="1200"/>
            </a:lvl1pPr>
          </a:lstStyle>
          <a:p>
            <a:fld id="{47D6E770-DBEE-4057-AAA8-74363FE0F83D}" type="datetimeFigureOut">
              <a:rPr lang="fi-FI" smtClean="0"/>
              <a:t>5.9.2019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54" tIns="46127" rIns="92254" bIns="46127" rtlCol="0" anchor="ctr"/>
          <a:lstStyle/>
          <a:p>
            <a:endParaRPr lang="fi-FI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0880" y="4721941"/>
            <a:ext cx="5447030" cy="4473416"/>
          </a:xfrm>
          <a:prstGeom prst="rect">
            <a:avLst/>
          </a:prstGeom>
        </p:spPr>
        <p:txBody>
          <a:bodyPr vert="horz" lIns="92254" tIns="46127" rIns="92254" bIns="46127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2157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6738" y="9442157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r">
              <a:defRPr sz="1200"/>
            </a:lvl1pPr>
          </a:lstStyle>
          <a:p>
            <a:fld id="{CB29B034-0593-492F-9222-617272031296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335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F0889F7-7C3B-BA40-BE46-7E19F6C05879}" type="slidenum">
              <a:rPr lang="fi-FI" smtClean="0"/>
              <a:pPr>
                <a:defRPr/>
              </a:pPr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9480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F0889F7-7C3B-BA40-BE46-7E19F6C05879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327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koinen kan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75"/>
            <a:ext cx="3519714" cy="1546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417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1338" y="1685675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96863" indent="-271463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601663" indent="-296863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900113" indent="-29845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227138" indent="-320675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684FF-F9A2-4D4B-972C-5F32A43ECAA5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t>5.9.2019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46" y="6048320"/>
            <a:ext cx="1849901" cy="812597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5801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 - Kaksi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222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46" y="6048320"/>
            <a:ext cx="1849901" cy="812597"/>
          </a:xfrm>
          <a:prstGeom prst="rect">
            <a:avLst/>
          </a:prstGeom>
        </p:spPr>
      </p:pic>
      <p:cxnSp>
        <p:nvCxnSpPr>
          <p:cNvPr id="16" name="Straight Connector 15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ED457F-691D-47AD-A253-725D1DABE2E3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t>5.9.2019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824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46" y="6048320"/>
            <a:ext cx="1849901" cy="812597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A850B-D42B-48B0-A8A9-E2ACD443B615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t>5.9.2019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902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46" y="6048320"/>
            <a:ext cx="1849901" cy="812597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D09CE-097D-48A4-B2E0-1F64BF7D9716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t>5.9.2019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7235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6124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inen kansi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75"/>
            <a:ext cx="3519713" cy="1546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954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koinen kansi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  <a:gd name="connsiteX0" fmla="*/ 9987 w 10000"/>
              <a:gd name="connsiteY0" fmla="*/ 10000 h 10000"/>
              <a:gd name="connsiteX1" fmla="*/ 0 w 10000"/>
              <a:gd name="connsiteY1" fmla="*/ 10 h 10000"/>
              <a:gd name="connsiteX2" fmla="*/ 9987 w 10000"/>
              <a:gd name="connsiteY2" fmla="*/ 0 h 10000"/>
              <a:gd name="connsiteX3" fmla="*/ 10000 w 10000"/>
              <a:gd name="connsiteY3" fmla="*/ 9054 h 10000"/>
              <a:gd name="connsiteX4" fmla="*/ 9987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9987" y="10000"/>
                </a:moveTo>
                <a:lnTo>
                  <a:pt x="0" y="10"/>
                </a:lnTo>
                <a:lnTo>
                  <a:pt x="9987" y="0"/>
                </a:lnTo>
                <a:cubicBezTo>
                  <a:pt x="10015" y="3177"/>
                  <a:pt x="9972" y="5898"/>
                  <a:pt x="10000" y="9054"/>
                </a:cubicBezTo>
                <a:cubicBezTo>
                  <a:pt x="9990" y="9345"/>
                  <a:pt x="9998" y="9585"/>
                  <a:pt x="9987" y="100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2859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2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75"/>
            <a:ext cx="3519713" cy="1546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238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inen kansi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12"/>
              <a:gd name="connsiteY0" fmla="*/ 10000 h 10000"/>
              <a:gd name="connsiteX1" fmla="*/ 0 w 10012"/>
              <a:gd name="connsiteY1" fmla="*/ 10 h 10000"/>
              <a:gd name="connsiteX2" fmla="*/ 9975 w 10012"/>
              <a:gd name="connsiteY2" fmla="*/ 0 h 10000"/>
              <a:gd name="connsiteX3" fmla="*/ 9988 w 10012"/>
              <a:gd name="connsiteY3" fmla="*/ 9054 h 10000"/>
              <a:gd name="connsiteX4" fmla="*/ 9975 w 10012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88" h="10000">
                <a:moveTo>
                  <a:pt x="9975" y="10000"/>
                </a:moveTo>
                <a:lnTo>
                  <a:pt x="0" y="10"/>
                </a:lnTo>
                <a:lnTo>
                  <a:pt x="9975" y="0"/>
                </a:lnTo>
                <a:cubicBezTo>
                  <a:pt x="10003" y="3177"/>
                  <a:pt x="9960" y="5898"/>
                  <a:pt x="9988" y="9054"/>
                </a:cubicBezTo>
                <a:cubicBezTo>
                  <a:pt x="9978" y="9407"/>
                  <a:pt x="9986" y="9667"/>
                  <a:pt x="9975" y="100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35848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30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075"/>
            <a:ext cx="3519711" cy="1546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915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kuvalla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75"/>
            <a:ext cx="3519713" cy="1546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842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kuvalla - tummennus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fi-FI" sz="2400">
              <a:solidFill>
                <a:srgbClr val="FFFFFF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75"/>
            <a:ext cx="3519713" cy="1546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278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kansi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55" y="5623914"/>
            <a:ext cx="2460372" cy="1080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733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kansi kuvalla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55" y="5623914"/>
            <a:ext cx="2460372" cy="1080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573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kansi kuvalla - tummennus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fi-FI" sz="2400">
              <a:solidFill>
                <a:srgbClr val="FFFFFF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55" y="5623914"/>
            <a:ext cx="2460372" cy="1080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616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fi-FI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5A3AE01-AAF5-46D2-9376-0C9EA372F81F}" type="datetime1">
              <a:rPr lang="fi-FI" smtClean="0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t>5.9.2019</a:t>
            </a:fld>
            <a:endParaRPr lang="fi-FI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865DB13D-24FD-0641-8100-A6CD964B88B6}" type="slidenum">
              <a:rPr lang="fi-FI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80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638A5E-028F-4C56-A5DD-670FFC127D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941" y="2491435"/>
            <a:ext cx="7311905" cy="1813792"/>
          </a:xfrm>
        </p:spPr>
        <p:txBody>
          <a:bodyPr/>
          <a:lstStyle/>
          <a:p>
            <a:r>
              <a:rPr lang="fi-FI" sz="4125" dirty="0"/>
              <a:t>Opiskelijan siirtymät ja opintopolun sujuvuus koulutuksen nivelvaiheissa</a:t>
            </a:r>
            <a:br>
              <a:rPr lang="fi-FI" sz="4125" dirty="0"/>
            </a:br>
            <a:r>
              <a:rPr lang="fi-FI" sz="4125" dirty="0"/>
              <a:t/>
            </a:r>
            <a:br>
              <a:rPr lang="fi-FI" sz="4125" dirty="0"/>
            </a:br>
            <a:r>
              <a:rPr lang="fi-FI" sz="3000" b="0" dirty="0"/>
              <a:t>- katsaus arviointihankkeeseen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A8B7102-E56F-4083-8278-6BFE81FD9C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5733256"/>
            <a:ext cx="5422394" cy="594000"/>
          </a:xfrm>
        </p:spPr>
        <p:txBody>
          <a:bodyPr>
            <a:normAutofit/>
          </a:bodyPr>
          <a:lstStyle/>
          <a:p>
            <a:r>
              <a:rPr lang="fi-FI" dirty="0"/>
              <a:t>Jani Goman, Karvi </a:t>
            </a:r>
            <a:endParaRPr lang="fi-FI" b="1" dirty="0"/>
          </a:p>
        </p:txBody>
      </p:sp>
      <p:sp>
        <p:nvSpPr>
          <p:cNvPr id="6" name="Alaotsikko 2">
            <a:extLst>
              <a:ext uri="{FF2B5EF4-FFF2-40B4-BE49-F238E27FC236}">
                <a16:creationId xmlns:a16="http://schemas.microsoft.com/office/drawing/2014/main" id="{F3B689F2-C254-4664-AADA-369F39CC56D1}"/>
              </a:ext>
            </a:extLst>
          </p:cNvPr>
          <p:cNvSpPr txBox="1">
            <a:spLocks/>
          </p:cNvSpPr>
          <p:nvPr/>
        </p:nvSpPr>
        <p:spPr>
          <a:xfrm>
            <a:off x="506941" y="4709518"/>
            <a:ext cx="5975039" cy="307538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 defTabSz="457200" rtl="0" eaLnBrk="1" fontAlgn="base" hangingPunct="1">
              <a:spcBef>
                <a:spcPts val="0"/>
              </a:spcBef>
              <a:spcAft>
                <a:spcPct val="0"/>
              </a:spcAft>
              <a:buFont typeface="Arial" charset="0"/>
              <a:buNone/>
              <a:defRPr sz="1800" i="0" kern="1200">
                <a:solidFill>
                  <a:schemeClr val="bg2"/>
                </a:solidFill>
                <a:latin typeface="+mj-lt"/>
                <a:ea typeface="ＭＳ Ｐゴシック" charset="0"/>
                <a:cs typeface="Georgia"/>
              </a:defRPr>
            </a:lvl1pPr>
            <a:lvl2pPr marL="4572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9144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ヒラギノ角ゴ Pro W3" charset="-128"/>
                <a:cs typeface="ヒラギノ角ゴ Pro W3" charset="-128"/>
              </a:defRPr>
            </a:lvl3pPr>
            <a:lvl4pPr marL="13716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ヒラギノ角ゴ Pro W3" charset="-128"/>
                <a:cs typeface="ヒラギノ角ゴ Pro W3" charset="0"/>
              </a:defRPr>
            </a:lvl4pPr>
            <a:lvl5pPr marL="18288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MS PGothic" pitchFamily="34" charset="-128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 b="1" dirty="0">
              <a:solidFill>
                <a:schemeClr val="tx2"/>
              </a:solidFill>
            </a:endParaRPr>
          </a:p>
          <a:p>
            <a:r>
              <a:rPr lang="fi-FI" b="1" dirty="0">
                <a:solidFill>
                  <a:schemeClr val="tx2"/>
                </a:solidFill>
              </a:rPr>
              <a:t>TNO-FOORUMIN VERKOSTOTAPAAMINEN 28.8.2019</a:t>
            </a:r>
          </a:p>
        </p:txBody>
      </p:sp>
    </p:spTree>
    <p:extLst>
      <p:ext uri="{BB962C8B-B14F-4D97-AF65-F5344CB8AC3E}">
        <p14:creationId xmlns:p14="http://schemas.microsoft.com/office/powerpoint/2010/main" val="3779380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8F97C18-9624-413E-A52A-7BF11B1E0C9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CB684FF-F9A2-4D4B-972C-5F32A43ECAA5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t>5.9.2019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DEFAED1-6C9B-40F9-84D0-E1510294B80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Taulukko 6">
            <a:extLst>
              <a:ext uri="{FF2B5EF4-FFF2-40B4-BE49-F238E27FC236}">
                <a16:creationId xmlns:a16="http://schemas.microsoft.com/office/drawing/2014/main" id="{7AADCF0B-D274-4D08-9C67-ABECE5219D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5525669"/>
              </p:ext>
            </p:extLst>
          </p:nvPr>
        </p:nvGraphicFramePr>
        <p:xfrm>
          <a:off x="1259632" y="1340768"/>
          <a:ext cx="6480720" cy="3456384"/>
        </p:xfrm>
        <a:graphic>
          <a:graphicData uri="http://schemas.openxmlformats.org/drawingml/2006/table">
            <a:tbl>
              <a:tblPr firstRow="1" firstCol="1" bandRow="1"/>
              <a:tblGrid>
                <a:gridCol w="2286561">
                  <a:extLst>
                    <a:ext uri="{9D8B030D-6E8A-4147-A177-3AD203B41FA5}">
                      <a16:colId xmlns:a16="http://schemas.microsoft.com/office/drawing/2014/main" val="4292257605"/>
                    </a:ext>
                  </a:extLst>
                </a:gridCol>
                <a:gridCol w="4194159">
                  <a:extLst>
                    <a:ext uri="{9D8B030D-6E8A-4147-A177-3AD203B41FA5}">
                      <a16:colId xmlns:a16="http://schemas.microsoft.com/office/drawing/2014/main" val="3379290796"/>
                    </a:ext>
                  </a:extLst>
                </a:gridCol>
              </a:tblGrid>
              <a:tr h="34563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Asiakkaan näkökulma</a:t>
                      </a: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(ka 3,3)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Asiakkaiden ohjaustarpeiden tunnistaminen tai kartoittaminen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Asiakkaiden palvelukokemusten selvittäminen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Asiakkaiden tarpeita vastaavien ohjauspalvelujen saatavuuden varmistaminen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Asiakkaiden sosiaalisen oikeudenmukaisuuden edistäminen</a:t>
                      </a:r>
                      <a:endParaRPr lang="fi-FI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Asiakkaiden osallisuuden edistäminen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Ohjauspalvelujen tasalaatuinen toimivuus eri nivel- ja siirtymävaiheissa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3028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886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A656AD-5C94-42CC-82B0-03A0D8DD20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481" y="894745"/>
            <a:ext cx="8343999" cy="540434"/>
          </a:xfrm>
        </p:spPr>
        <p:txBody>
          <a:bodyPr/>
          <a:lstStyle/>
          <a:p>
            <a:r>
              <a:rPr lang="fi-FI" sz="2100" dirty="0"/>
              <a:t>Mitkä tekijät näkemyksenne mukaan keskeisimmin </a:t>
            </a:r>
            <a:r>
              <a:rPr lang="fi-FI" sz="2100" u="sng" dirty="0"/>
              <a:t>edistävät</a:t>
            </a:r>
            <a:r>
              <a:rPr lang="fi-FI" sz="2100" dirty="0"/>
              <a:t> ohjauspalvelujen kokonaisuuden koordinointia ja kehittämistä toiminta-alueellanne?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07F2AE-40E9-4AAF-865A-BFDDA2142A5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55576" y="2102409"/>
            <a:ext cx="6624736" cy="2947146"/>
          </a:xfrm>
        </p:spPr>
        <p:txBody>
          <a:bodyPr/>
          <a:lstStyle/>
          <a:p>
            <a:pPr lvl="0"/>
            <a:r>
              <a:rPr lang="fi-FI" sz="2000" b="0" dirty="0"/>
              <a:t>Yhteinen tahtotila ja sitoutuminen</a:t>
            </a:r>
          </a:p>
          <a:p>
            <a:pPr lvl="0"/>
            <a:endParaRPr lang="fi-FI" sz="2000" b="0" dirty="0"/>
          </a:p>
          <a:p>
            <a:r>
              <a:rPr lang="fi-FI" sz="2000" b="0" dirty="0"/>
              <a:t>Toimivat yhteistyöverkostot</a:t>
            </a:r>
          </a:p>
          <a:p>
            <a:pPr lvl="0"/>
            <a:endParaRPr lang="fi-FI" sz="2000" b="0" dirty="0"/>
          </a:p>
          <a:p>
            <a:pPr lvl="0"/>
            <a:r>
              <a:rPr lang="fi-FI" sz="2000" b="0" dirty="0"/>
              <a:t>Voimavarojen keskittäminen valikoituihin teemoihin</a:t>
            </a:r>
          </a:p>
          <a:p>
            <a:pPr lvl="0"/>
            <a:endParaRPr lang="fi-FI" sz="2000" b="0" dirty="0"/>
          </a:p>
          <a:p>
            <a:pPr lvl="0"/>
            <a:r>
              <a:rPr lang="fi-FI" sz="2000" b="0" dirty="0"/>
              <a:t>Ohjausosaamisen kehittäminen</a:t>
            </a:r>
            <a:endParaRPr lang="fi-FI" sz="1800" b="0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454D725-DAD9-4DA6-9362-84251336164E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CB684FF-F9A2-4D4B-972C-5F32A43ECAA5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t>5.9.2019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FC01E55-E42D-4BE5-9AC2-B5E4BF9F25D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272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BBC461-E28B-40A4-9DCD-CB94A8CAE7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481" y="627783"/>
            <a:ext cx="8047037" cy="757419"/>
          </a:xfrm>
        </p:spPr>
        <p:txBody>
          <a:bodyPr/>
          <a:lstStyle/>
          <a:p>
            <a:r>
              <a:rPr lang="fi-FI" sz="2100" dirty="0"/>
              <a:t>Mitkä tekijät mahdollisesti </a:t>
            </a:r>
            <a:r>
              <a:rPr lang="fi-FI" sz="2100" u="sng" dirty="0"/>
              <a:t>rajoittavat</a:t>
            </a:r>
            <a:r>
              <a:rPr lang="fi-FI" sz="2100" dirty="0"/>
              <a:t> ohjauspalvelujen kokonaisuuden koordinointia ja kehittämistä toiminta-alueellanne?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B70DA2-E41E-463D-B5EC-EC555A143A1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55576" y="1757683"/>
            <a:ext cx="8047037" cy="3369223"/>
          </a:xfrm>
        </p:spPr>
        <p:txBody>
          <a:bodyPr/>
          <a:lstStyle/>
          <a:p>
            <a:r>
              <a:rPr lang="fi-FI" sz="2000" b="0" dirty="0"/>
              <a:t>Resurssien vähyys</a:t>
            </a:r>
          </a:p>
          <a:p>
            <a:r>
              <a:rPr lang="fi-FI" sz="2000" b="0" dirty="0"/>
              <a:t> </a:t>
            </a:r>
          </a:p>
          <a:p>
            <a:r>
              <a:rPr lang="fi-FI" sz="2000" b="0" dirty="0"/>
              <a:t>Yhteisen päämäärän epämääräisyys eri toimijoiden välillä</a:t>
            </a:r>
          </a:p>
          <a:p>
            <a:endParaRPr lang="fi-FI" sz="2000" b="0" dirty="0"/>
          </a:p>
          <a:p>
            <a:r>
              <a:rPr lang="fi-FI" sz="2000" b="0" dirty="0"/>
              <a:t>Yhteistyöhön liittyvät pulmat</a:t>
            </a:r>
          </a:p>
          <a:p>
            <a:r>
              <a:rPr lang="fi-FI" sz="2000" b="0" dirty="0"/>
              <a:t> </a:t>
            </a:r>
          </a:p>
          <a:p>
            <a:r>
              <a:rPr lang="fi-FI" sz="2000" b="0" dirty="0"/>
              <a:t>Palvelujen saatavuuteen liittyvät haasteet</a:t>
            </a:r>
          </a:p>
          <a:p>
            <a:endParaRPr lang="fi-FI" sz="2000" b="0" dirty="0"/>
          </a:p>
          <a:p>
            <a:r>
              <a:rPr lang="fi-FI" sz="2000" b="0" dirty="0"/>
              <a:t>Projektimaisuus</a:t>
            </a:r>
          </a:p>
          <a:p>
            <a:r>
              <a:rPr lang="fi-FI" sz="2000" b="0" dirty="0"/>
              <a:t> </a:t>
            </a:r>
          </a:p>
          <a:p>
            <a:r>
              <a:rPr lang="fi-FI" sz="2000" b="0" dirty="0"/>
              <a:t>Ohjauksen kysymysten monimutkaistuminen</a:t>
            </a:r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B567110-6871-426A-96ED-890E8FFFC0C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CB684FF-F9A2-4D4B-972C-5F32A43ECAA5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t>5.9.2019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FB9B940-487A-4320-B9F0-90D2A72D6CA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533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0F6CB1-0FDB-45E2-A4BD-E040AAA627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7884" y="2996952"/>
            <a:ext cx="2088232" cy="1195798"/>
          </a:xfrm>
        </p:spPr>
        <p:txBody>
          <a:bodyPr/>
          <a:lstStyle/>
          <a:p>
            <a:r>
              <a:rPr lang="fi-FI" sz="5000" dirty="0"/>
              <a:t>Kiitos!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8713BDA-9F2D-42D9-BDDB-16CCBA5CFAF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CB684FF-F9A2-4D4B-972C-5F32A43ECAA5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t>5.9.2019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D6956EB-4619-4746-A815-6975E70A90E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789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941FB2-1300-4222-9748-7DB9F6A59B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9381" y="1925566"/>
            <a:ext cx="5688632" cy="527720"/>
          </a:xfrm>
        </p:spPr>
        <p:txBody>
          <a:bodyPr/>
          <a:lstStyle/>
          <a:p>
            <a:r>
              <a:rPr lang="fi-FI" sz="3000" dirty="0"/>
              <a:t>Kaksivaiheinen: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272A3D-AFA2-43A3-B07B-68ED61F1803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188229" y="2887689"/>
            <a:ext cx="5436798" cy="2448272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fi-FI" sz="2000" b="0" dirty="0"/>
              <a:t>perusopetuksen jälkeiset siirtymät (2019)</a:t>
            </a:r>
          </a:p>
          <a:p>
            <a:endParaRPr lang="fi-FI" sz="2000" b="0" dirty="0"/>
          </a:p>
          <a:p>
            <a:r>
              <a:rPr lang="fi-FI" sz="2000" b="0" dirty="0"/>
              <a:t>2. toisen asteen jälkeiset siirtymät (2020)</a:t>
            </a:r>
          </a:p>
          <a:p>
            <a:pPr marL="342900" indent="-342900">
              <a:buAutoNum type="arabicPeriod"/>
            </a:pPr>
            <a:endParaRPr lang="fi-FI" sz="2000" b="0" dirty="0"/>
          </a:p>
          <a:p>
            <a:endParaRPr lang="fi-FI" sz="2000" b="0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05C855-FDC9-4A0C-BE4D-3F24C98C3DEE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CB684FF-F9A2-4D4B-972C-5F32A43ECAA5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t>5.9.2019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559A1EA-24D8-4268-B932-9C50A1B4103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102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C3DA2AC-9CEC-45AE-AACA-8E294286272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5408591" y="5719763"/>
            <a:ext cx="3619500" cy="121444"/>
          </a:xfrm>
        </p:spPr>
        <p:txBody>
          <a:bodyPr/>
          <a:lstStyle/>
          <a:p>
            <a:pPr>
              <a:defRPr/>
            </a:pPr>
            <a:fld id="{1C07628F-9402-FB47-93B5-FC3C3BFEEBE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F752A12-9E3B-478C-8049-A0B281D74FE6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5408591" y="5580460"/>
            <a:ext cx="3619500" cy="139303"/>
          </a:xfrm>
        </p:spPr>
        <p:txBody>
          <a:bodyPr/>
          <a:lstStyle/>
          <a:p>
            <a:pPr>
              <a:defRPr/>
            </a:pPr>
            <a:fld id="{EB10DF3C-1461-436B-9354-3B964C1661B8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t>5.9.2019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25339F5F-735A-4AAB-A5DD-292AFDC30E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2316" y="896541"/>
            <a:ext cx="6379369" cy="5064919"/>
          </a:xfrm>
          <a:prstGeom prst="rect">
            <a:avLst/>
          </a:prstGeom>
        </p:spPr>
      </p:pic>
      <p:sp>
        <p:nvSpPr>
          <p:cNvPr id="4" name="Suorakulmio 3">
            <a:extLst>
              <a:ext uri="{FF2B5EF4-FFF2-40B4-BE49-F238E27FC236}">
                <a16:creationId xmlns:a16="http://schemas.microsoft.com/office/drawing/2014/main" id="{2550F2FD-9A51-4D8B-B34C-F43BD5185AC1}"/>
              </a:ext>
            </a:extLst>
          </p:cNvPr>
          <p:cNvSpPr/>
          <p:nvPr/>
        </p:nvSpPr>
        <p:spPr>
          <a:xfrm rot="18847135">
            <a:off x="-356551" y="1607988"/>
            <a:ext cx="4091506" cy="41549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fi-FI" sz="225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Arviointiasetelma</a:t>
            </a:r>
          </a:p>
        </p:txBody>
      </p:sp>
    </p:spTree>
    <p:extLst>
      <p:ext uri="{BB962C8B-B14F-4D97-AF65-F5344CB8AC3E}">
        <p14:creationId xmlns:p14="http://schemas.microsoft.com/office/powerpoint/2010/main" val="1195987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941FB2-1300-4222-9748-7DB9F6A59B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9592" y="1052736"/>
            <a:ext cx="4779317" cy="527720"/>
          </a:xfrm>
        </p:spPr>
        <p:txBody>
          <a:bodyPr/>
          <a:lstStyle/>
          <a:p>
            <a:r>
              <a:rPr lang="fi-FI" sz="3000" dirty="0"/>
              <a:t>Aineistot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272A3D-AFA2-43A3-B07B-68ED61F1803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59632" y="2060848"/>
            <a:ext cx="5688632" cy="2448272"/>
          </a:xfrm>
        </p:spPr>
        <p:txBody>
          <a:bodyPr/>
          <a:lstStyle/>
          <a:p>
            <a:r>
              <a:rPr lang="fi-FI" sz="1800" b="0" dirty="0"/>
              <a:t>Haastattelut sidosryhmille</a:t>
            </a:r>
          </a:p>
          <a:p>
            <a:endParaRPr lang="fi-FI" sz="1800" b="0" dirty="0"/>
          </a:p>
          <a:p>
            <a:endParaRPr lang="fi-FI" sz="1800" b="0" dirty="0"/>
          </a:p>
          <a:p>
            <a:r>
              <a:rPr lang="fi-FI" sz="1800" b="0" dirty="0"/>
              <a:t>Kyselyt:</a:t>
            </a:r>
          </a:p>
          <a:p>
            <a:endParaRPr lang="fi-FI" sz="1800" b="0" dirty="0"/>
          </a:p>
          <a:p>
            <a:pPr marL="285750" indent="-285750">
              <a:buFontTx/>
              <a:buChar char="-"/>
            </a:pPr>
            <a:r>
              <a:rPr lang="fi-FI" sz="1800" b="0" dirty="0"/>
              <a:t>opinnot aloittaneille opiskelijoille</a:t>
            </a:r>
          </a:p>
          <a:p>
            <a:pPr marL="285750" indent="-285750">
              <a:buFontTx/>
              <a:buChar char="-"/>
            </a:pPr>
            <a:r>
              <a:rPr lang="fi-FI" sz="1800" b="0" dirty="0"/>
              <a:t>opetuksen ja koulutuksen järjestäjille</a:t>
            </a:r>
          </a:p>
          <a:p>
            <a:pPr marL="285750" indent="-285750">
              <a:buFontTx/>
              <a:buChar char="-"/>
            </a:pPr>
            <a:r>
              <a:rPr lang="fi-FI" sz="1800" b="0" dirty="0"/>
              <a:t>alueellisille ELO-ryhmille</a:t>
            </a:r>
          </a:p>
          <a:p>
            <a:endParaRPr lang="fi-FI" sz="1800" b="0" dirty="0"/>
          </a:p>
          <a:p>
            <a:endParaRPr lang="fi-FI" sz="1800" b="0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05C855-FDC9-4A0C-BE4D-3F24C98C3DEE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CB684FF-F9A2-4D4B-972C-5F32A43ECAA5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t>5.9.2019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559A1EA-24D8-4268-B932-9C50A1B4103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727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3068960"/>
            <a:ext cx="8208962" cy="936104"/>
          </a:xfrm>
        </p:spPr>
        <p:txBody>
          <a:bodyPr/>
          <a:lstStyle/>
          <a:p>
            <a:pPr algn="ctr"/>
            <a:r>
              <a:rPr lang="fi-FI" sz="4000" dirty="0"/>
              <a:t>Kysely alueellisille ELO-ryhmille</a:t>
            </a:r>
          </a:p>
        </p:txBody>
      </p:sp>
    </p:spTree>
    <p:extLst>
      <p:ext uri="{BB962C8B-B14F-4D97-AF65-F5344CB8AC3E}">
        <p14:creationId xmlns:p14="http://schemas.microsoft.com/office/powerpoint/2010/main" val="2886093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272A3D-AFA2-43A3-B07B-68ED61F1803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83568" y="980728"/>
            <a:ext cx="8047037" cy="4250891"/>
          </a:xfrm>
        </p:spPr>
        <p:txBody>
          <a:bodyPr/>
          <a:lstStyle/>
          <a:p>
            <a:r>
              <a:rPr lang="fi-FI" sz="1800" b="0" dirty="0"/>
              <a:t>Kyselyllä selvitettiin alueellisten ELO-ryhmien näkemyksiä: </a:t>
            </a:r>
          </a:p>
          <a:p>
            <a:endParaRPr lang="fi-FI" sz="18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1800" b="0" dirty="0"/>
              <a:t>koulutuksen nivelvaiheista ja nuorten siirtymistä ELO-ryhmän toiminta-alueella,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1800" b="0" dirty="0"/>
              <a:t>monialaisesta verkostoyhteistyöstä,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1800" b="0" dirty="0"/>
              <a:t>ohjauspalvelujen koordinoinnista sekä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1800" b="0" dirty="0"/>
              <a:t>ohjauksen saatavuuden ja laadun kehittämisestä ELO-ryhmän toiminta-alueella.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1800" b="0" dirty="0"/>
          </a:p>
          <a:p>
            <a:r>
              <a:rPr lang="fi-FI" sz="1800" b="0" dirty="0"/>
              <a:t>Kyselyyn ohjeistettiin vastaamaan siten, että vastaukset perustuvat ELO-ryhmässä yhteisesti käytyyn keskusteluun, johon osallistuu mahdollisimman moni ryhmän jäsen.</a:t>
            </a:r>
          </a:p>
          <a:p>
            <a:endParaRPr lang="fi-FI" sz="1800" b="0" dirty="0"/>
          </a:p>
          <a:p>
            <a:r>
              <a:rPr lang="fi-FI" sz="1800" b="0" dirty="0"/>
              <a:t>Kyselyyn vastasi 14 ELO-ryhmää.   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05C855-FDC9-4A0C-BE4D-3F24C98C3DEE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CB684FF-F9A2-4D4B-972C-5F32A43ECAA5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t>5.9.2019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559A1EA-24D8-4268-B932-9C50A1B4103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965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880E84-99AC-4170-A1AA-1A06FEC828C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0000" y="201741"/>
            <a:ext cx="8343999" cy="1944216"/>
          </a:xfrm>
        </p:spPr>
        <p:txBody>
          <a:bodyPr/>
          <a:lstStyle/>
          <a:p>
            <a:r>
              <a:rPr lang="fi-FI" sz="1800" dirty="0"/>
              <a:t>Arvioikaa seuraavien asioiden toimivuutta elinikäisen ohjauksen palvelujen kokonaisuuden koordinoinnissa ja kehittämisessä toiminta-alueellanne </a:t>
            </a:r>
          </a:p>
          <a:p>
            <a:r>
              <a:rPr lang="fi-FI" sz="1600" b="0" i="1" dirty="0"/>
              <a:t>(1=Toimii erittäin huonosti, 5=Toimii erittäin hyvin)</a:t>
            </a:r>
          </a:p>
          <a:p>
            <a:endParaRPr lang="fi-FI" dirty="0"/>
          </a:p>
          <a:p>
            <a:r>
              <a:rPr lang="fi-FI" sz="1800" dirty="0"/>
              <a:t>Kysytyt osa-alueet ja keskiarvot:</a:t>
            </a:r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5B4AFB-67B7-49CC-A87C-F65038074CE0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CB684FF-F9A2-4D4B-972C-5F32A43ECAA5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t>5.9.2019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D596CBF-2861-45BB-B7B5-EE3A85817D1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CAF86D31-31E5-45DD-B9DF-3E3995CFAA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760" y="1844824"/>
            <a:ext cx="5863881" cy="414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042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C5CA874-6875-4834-BAF0-C1295D491C60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CB684FF-F9A2-4D4B-972C-5F32A43ECAA5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t>5.9.2019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4E8547F-449E-4010-9A50-2DC010BE93C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Taulukko 6">
            <a:extLst>
              <a:ext uri="{FF2B5EF4-FFF2-40B4-BE49-F238E27FC236}">
                <a16:creationId xmlns:a16="http://schemas.microsoft.com/office/drawing/2014/main" id="{3E59214A-D8F6-4983-82C4-B0BF1A2C8F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286431"/>
              </p:ext>
            </p:extLst>
          </p:nvPr>
        </p:nvGraphicFramePr>
        <p:xfrm>
          <a:off x="755576" y="374178"/>
          <a:ext cx="6984776" cy="5327904"/>
        </p:xfrm>
        <a:graphic>
          <a:graphicData uri="http://schemas.openxmlformats.org/drawingml/2006/table">
            <a:tbl>
              <a:tblPr firstRow="1" firstCol="1" bandRow="1"/>
              <a:tblGrid>
                <a:gridCol w="2464404">
                  <a:extLst>
                    <a:ext uri="{9D8B030D-6E8A-4147-A177-3AD203B41FA5}">
                      <a16:colId xmlns:a16="http://schemas.microsoft.com/office/drawing/2014/main" val="1307312812"/>
                    </a:ext>
                  </a:extLst>
                </a:gridCol>
                <a:gridCol w="4520372">
                  <a:extLst>
                    <a:ext uri="{9D8B030D-6E8A-4147-A177-3AD203B41FA5}">
                      <a16:colId xmlns:a16="http://schemas.microsoft.com/office/drawing/2014/main" val="13016897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Palvelujen suunnittelu</a:t>
                      </a: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(ka 3,3)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Yhteisten tavoitteiden asettaminen alueellisille palveluille</a:t>
                      </a:r>
                      <a:endParaRPr lang="fi-FI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Palvelujen suunnittelu monialaisessa yhteistyössä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Palvelujen suunnittelu erilaisten nivelvaiheiden ja siirtymien näkökulmasta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22777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Yhteistyö</a:t>
                      </a:r>
                      <a:r>
                        <a:rPr lang="fi-FI" sz="15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(ka 3,5)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Yhteistyö eri koulutusasteiden kesken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Koulutuksen järjestäjien ja työelämän yhteistyö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Alueellinen yhteistyö eri hallinnonalojen kesken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Ohjauspalvelujen kokonaisuuden koordinointiin ja kehittämiseen liittyvä työn- ja vastuunjako eri toimijoiden kesken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Eri tahojen sitoutuminen yhteistyöhön</a:t>
                      </a:r>
                      <a:endParaRPr lang="fi-FI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21006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Resurssit</a:t>
                      </a:r>
                      <a:r>
                        <a:rPr lang="fi-FI" sz="15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(ka 2,5)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Henkilövoimavarojen riittävyys ohjauspalvelujen kokonaisuuden koordinoinnissa ja kehittämisessä</a:t>
                      </a:r>
                      <a:endParaRPr lang="fi-FI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Taloudellisten resurssien riittävyys ohjauspalvelujen kokonaisuuden koordinoinnissa ja kehittämisessä</a:t>
                      </a:r>
                      <a:endParaRPr lang="fi-FI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33371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929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C25639-CF5C-4843-B5EB-B0507C343380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CB684FF-F9A2-4D4B-972C-5F32A43ECAA5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t>5.9.2019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97E261F-E1E7-452A-B56E-EA121E262EF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Taulukko 5">
            <a:extLst>
              <a:ext uri="{FF2B5EF4-FFF2-40B4-BE49-F238E27FC236}">
                <a16:creationId xmlns:a16="http://schemas.microsoft.com/office/drawing/2014/main" id="{56008A95-F010-4B7B-914F-DC0AC3D696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490255"/>
              </p:ext>
            </p:extLst>
          </p:nvPr>
        </p:nvGraphicFramePr>
        <p:xfrm>
          <a:off x="971600" y="1094458"/>
          <a:ext cx="6768752" cy="4064749"/>
        </p:xfrm>
        <a:graphic>
          <a:graphicData uri="http://schemas.openxmlformats.org/drawingml/2006/table">
            <a:tbl>
              <a:tblPr firstRow="1" firstCol="1" bandRow="1"/>
              <a:tblGrid>
                <a:gridCol w="2388185">
                  <a:extLst>
                    <a:ext uri="{9D8B030D-6E8A-4147-A177-3AD203B41FA5}">
                      <a16:colId xmlns:a16="http://schemas.microsoft.com/office/drawing/2014/main" val="2238938956"/>
                    </a:ext>
                  </a:extLst>
                </a:gridCol>
                <a:gridCol w="4380567">
                  <a:extLst>
                    <a:ext uri="{9D8B030D-6E8A-4147-A177-3AD203B41FA5}">
                      <a16:colId xmlns:a16="http://schemas.microsoft.com/office/drawing/2014/main" val="4233086568"/>
                    </a:ext>
                  </a:extLst>
                </a:gridCol>
              </a:tblGrid>
              <a:tr h="15901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Arviointi</a:t>
                      </a: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(ka 3,2)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Ohjauspalvelujen vaikuttavuuden arviointi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Ohjauspalvelujen laadunvarmistus	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Alueellisten palvelujen yhteisten tavoitteiden toteutumisen seuraaminen</a:t>
                      </a:r>
                      <a:endParaRPr lang="fi-FI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Monialaisen verkostoyhteistyön vaikuttavuuden arviointi</a:t>
                      </a:r>
                      <a:endParaRPr lang="fi-FI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530990"/>
                  </a:ext>
                </a:extLst>
              </a:tr>
              <a:tr h="23703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Kehittäminen</a:t>
                      </a: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(ka 3,8)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Ohjauksen sisältöjen jatkuva kehittäminen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Ohjauksen menetelmien jatkuva kehittäminen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Uudenlaisten toimintatapojen luominen ohjaukseen	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Ohjaushenkilöstön osaamisen jatkuvan kehittymisen tukeminen	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Ohjauspalvelujen strateginen kehittäminen</a:t>
                      </a:r>
                      <a:endParaRPr lang="fi-FI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Monialaisen verkostoyhteistyön kehittäminen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38332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5014407"/>
      </p:ext>
    </p:extLst>
  </p:cSld>
  <p:clrMapOvr>
    <a:masterClrMapping/>
  </p:clrMapOvr>
</p:sld>
</file>

<file path=ppt/theme/theme1.xml><?xml version="1.0" encoding="utf-8"?>
<a:theme xmlns:a="http://schemas.openxmlformats.org/drawingml/2006/main" name="KARVI_FI_2015">
  <a:themeElements>
    <a:clrScheme name="KARVI">
      <a:dk1>
        <a:sysClr val="windowText" lastClr="000000"/>
      </a:dk1>
      <a:lt1>
        <a:srgbClr val="FFFFFF"/>
      </a:lt1>
      <a:dk2>
        <a:srgbClr val="0D93D2"/>
      </a:dk2>
      <a:lt2>
        <a:srgbClr val="958B81"/>
      </a:lt2>
      <a:accent1>
        <a:srgbClr val="0D93D2"/>
      </a:accent1>
      <a:accent2>
        <a:srgbClr val="C8DDF1"/>
      </a:accent2>
      <a:accent3>
        <a:srgbClr val="85C598"/>
      </a:accent3>
      <a:accent4>
        <a:srgbClr val="DBEEE1"/>
      </a:accent4>
      <a:accent5>
        <a:srgbClr val="EF9F3C"/>
      </a:accent5>
      <a:accent6>
        <a:srgbClr val="FCE3C8"/>
      </a:accent6>
      <a:hlink>
        <a:srgbClr val="000000"/>
      </a:hlink>
      <a:folHlink>
        <a:srgbClr val="0D93D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6143</TotalTime>
  <Words>330</Words>
  <Application>Microsoft Office PowerPoint</Application>
  <PresentationFormat>Näytössä katseltava diaesitys (4:3)</PresentationFormat>
  <Paragraphs>122</Paragraphs>
  <Slides>13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21" baseType="lpstr">
      <vt:lpstr>ＭＳ Ｐゴシック</vt:lpstr>
      <vt:lpstr>ＭＳ Ｐゴシック</vt:lpstr>
      <vt:lpstr>Arial</vt:lpstr>
      <vt:lpstr>Calibri</vt:lpstr>
      <vt:lpstr>Georgia</vt:lpstr>
      <vt:lpstr>Wingdings</vt:lpstr>
      <vt:lpstr>ヒラギノ角ゴ Pro W3</vt:lpstr>
      <vt:lpstr>KARVI_FI_2015</vt:lpstr>
      <vt:lpstr>Opiskelijan siirtymät ja opintopolun sujuvuus koulutuksen nivelvaiheissa  - katsaus arviointihankkeeseen</vt:lpstr>
      <vt:lpstr>Kaksivaiheinen:</vt:lpstr>
      <vt:lpstr>PowerPoint-esitys</vt:lpstr>
      <vt:lpstr>Aineistot</vt:lpstr>
      <vt:lpstr>Kysely alueellisille ELO-ryhmille</vt:lpstr>
      <vt:lpstr>PowerPoint-esitys</vt:lpstr>
      <vt:lpstr>PowerPoint-esitys</vt:lpstr>
      <vt:lpstr>PowerPoint-esitys</vt:lpstr>
      <vt:lpstr>PowerPoint-esitys</vt:lpstr>
      <vt:lpstr>PowerPoint-esitys</vt:lpstr>
      <vt:lpstr>Mitkä tekijät näkemyksenne mukaan keskeisimmin edistävät ohjauspalvelujen kokonaisuuden koordinointia ja kehittämistä toiminta-alueellanne?</vt:lpstr>
      <vt:lpstr>Mitkä tekijät mahdollisesti rajoittavat ohjauspalvelujen kokonaisuuden koordinointia ja kehittämistä toiminta-alueellanne?</vt:lpstr>
      <vt:lpstr>Kiitos!</vt:lpstr>
    </vt:vector>
  </TitlesOfParts>
  <Company>Opetushallitus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Holopainen Johanna</dc:creator>
  <cp:lastModifiedBy>Niemi-Pynttäri Merja</cp:lastModifiedBy>
  <cp:revision>530</cp:revision>
  <cp:lastPrinted>2016-10-11T12:59:55Z</cp:lastPrinted>
  <dcterms:created xsi:type="dcterms:W3CDTF">2014-05-14T05:32:59Z</dcterms:created>
  <dcterms:modified xsi:type="dcterms:W3CDTF">2019-09-05T05:49:37Z</dcterms:modified>
</cp:coreProperties>
</file>