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9" r:id="rId3"/>
    <p:sldId id="258" r:id="rId4"/>
    <p:sldId id="256" r:id="rId5"/>
    <p:sldId id="274" r:id="rId6"/>
    <p:sldId id="275" r:id="rId7"/>
    <p:sldId id="259" r:id="rId8"/>
    <p:sldId id="263" r:id="rId9"/>
    <p:sldId id="265" r:id="rId10"/>
    <p:sldId id="267" r:id="rId11"/>
    <p:sldId id="277" r:id="rId12"/>
    <p:sldId id="276" r:id="rId13"/>
    <p:sldId id="279" r:id="rId14"/>
    <p:sldId id="280" r:id="rId15"/>
    <p:sldId id="278" r:id="rId16"/>
    <p:sldId id="281" r:id="rId17"/>
    <p:sldId id="261" r:id="rId18"/>
    <p:sldId id="262" r:id="rId19"/>
    <p:sldId id="268" r:id="rId20"/>
    <p:sldId id="269" r:id="rId21"/>
    <p:sldId id="282" r:id="rId22"/>
    <p:sldId id="270" r:id="rId23"/>
    <p:sldId id="283" r:id="rId24"/>
    <p:sldId id="284" r:id="rId25"/>
    <p:sldId id="286" r:id="rId26"/>
    <p:sldId id="285" r:id="rId27"/>
    <p:sldId id="292" r:id="rId28"/>
    <p:sldId id="287" r:id="rId29"/>
    <p:sldId id="288" r:id="rId30"/>
    <p:sldId id="289" r:id="rId31"/>
    <p:sldId id="290" r:id="rId32"/>
    <p:sldId id="363" r:id="rId33"/>
    <p:sldId id="291" r:id="rId34"/>
    <p:sldId id="293" r:id="rId35"/>
    <p:sldId id="295" r:id="rId36"/>
    <p:sldId id="294" r:id="rId37"/>
    <p:sldId id="296" r:id="rId38"/>
    <p:sldId id="297" r:id="rId39"/>
    <p:sldId id="299" r:id="rId40"/>
    <p:sldId id="364" r:id="rId41"/>
    <p:sldId id="298" r:id="rId42"/>
    <p:sldId id="303" r:id="rId43"/>
    <p:sldId id="304" r:id="rId44"/>
    <p:sldId id="302" r:id="rId45"/>
    <p:sldId id="330" r:id="rId46"/>
    <p:sldId id="331" r:id="rId47"/>
    <p:sldId id="332" r:id="rId48"/>
    <p:sldId id="333" r:id="rId49"/>
    <p:sldId id="334" r:id="rId50"/>
    <p:sldId id="335" r:id="rId51"/>
    <p:sldId id="305" r:id="rId52"/>
    <p:sldId id="365" r:id="rId53"/>
    <p:sldId id="306" r:id="rId54"/>
    <p:sldId id="307" r:id="rId55"/>
    <p:sldId id="308" r:id="rId56"/>
    <p:sldId id="336" r:id="rId57"/>
    <p:sldId id="337" r:id="rId58"/>
    <p:sldId id="338" r:id="rId59"/>
    <p:sldId id="339" r:id="rId60"/>
    <p:sldId id="340" r:id="rId61"/>
    <p:sldId id="309" r:id="rId62"/>
    <p:sldId id="341" r:id="rId63"/>
    <p:sldId id="310" r:id="rId64"/>
    <p:sldId id="311" r:id="rId65"/>
    <p:sldId id="315" r:id="rId66"/>
    <p:sldId id="361" r:id="rId67"/>
    <p:sldId id="312" r:id="rId68"/>
    <p:sldId id="313" r:id="rId69"/>
    <p:sldId id="314" r:id="rId70"/>
    <p:sldId id="316" r:id="rId71"/>
    <p:sldId id="317" r:id="rId72"/>
    <p:sldId id="318" r:id="rId73"/>
    <p:sldId id="319" r:id="rId74"/>
    <p:sldId id="342" r:id="rId75"/>
    <p:sldId id="320" r:id="rId76"/>
    <p:sldId id="321" r:id="rId77"/>
    <p:sldId id="322" r:id="rId78"/>
    <p:sldId id="325" r:id="rId79"/>
    <p:sldId id="323" r:id="rId80"/>
    <p:sldId id="324" r:id="rId81"/>
    <p:sldId id="326" r:id="rId82"/>
    <p:sldId id="343" r:id="rId83"/>
    <p:sldId id="327" r:id="rId84"/>
    <p:sldId id="301" r:id="rId85"/>
    <p:sldId id="360" r:id="rId86"/>
    <p:sldId id="328" r:id="rId87"/>
    <p:sldId id="344" r:id="rId88"/>
    <p:sldId id="345" r:id="rId89"/>
    <p:sldId id="329" r:id="rId90"/>
    <p:sldId id="347" r:id="rId91"/>
    <p:sldId id="348" r:id="rId92"/>
    <p:sldId id="346" r:id="rId93"/>
    <p:sldId id="349" r:id="rId94"/>
    <p:sldId id="300" r:id="rId95"/>
    <p:sldId id="351" r:id="rId96"/>
    <p:sldId id="354" r:id="rId97"/>
    <p:sldId id="355" r:id="rId98"/>
    <p:sldId id="356" r:id="rId99"/>
    <p:sldId id="357" r:id="rId100"/>
    <p:sldId id="358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3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9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5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B73C0-62CF-48E6-8D65-B9E17C290F4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47107" y="2348880"/>
            <a:ext cx="82733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800" dirty="0"/>
              <a:t>Maantiede tutkii luonnon ja ihmisen 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toimintaa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vuorovaikutusta 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toiminnan muutoksia.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800" dirty="0"/>
              <a:t>Maantieteen teemoja: 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ympäristökysymysten syyt, seuraukset ja ratkaisumahdollisuudet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kestävä kehitys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globalisaatio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6317"/>
            <a:ext cx="619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7754"/>
            <a:ext cx="5095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Euroopan</a:t>
            </a:r>
            <a:r>
              <a:rPr lang="en-US" sz="3200" dirty="0"/>
              <a:t> </a:t>
            </a:r>
            <a:r>
              <a:rPr lang="en-US" sz="3200" dirty="0" err="1"/>
              <a:t>luonnonmaantieteellinen</a:t>
            </a:r>
            <a:r>
              <a:rPr lang="en-US" sz="3200" dirty="0"/>
              <a:t> </a:t>
            </a:r>
            <a:r>
              <a:rPr lang="en-US" sz="3200" dirty="0" err="1"/>
              <a:t>nimistö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124744"/>
            <a:ext cx="6515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4579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773578" y="285110"/>
            <a:ext cx="7596844" cy="5574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Australian ja </a:t>
            </a:r>
            <a:r>
              <a:rPr lang="en-US" sz="3600" dirty="0" err="1"/>
              <a:t>Oseanian</a:t>
            </a:r>
            <a:r>
              <a:rPr lang="en-US" sz="3600" dirty="0"/>
              <a:t> </a:t>
            </a:r>
            <a:r>
              <a:rPr lang="en-US" sz="3600" dirty="0" err="1"/>
              <a:t>riskialueet</a:t>
            </a:r>
            <a:endParaRPr lang="en-US" sz="3600" dirty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10" y="2649181"/>
            <a:ext cx="1806274" cy="10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15" y="3867313"/>
            <a:ext cx="223648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90" y="1412776"/>
            <a:ext cx="2733844" cy="11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1364"/>
            <a:ext cx="4924184" cy="43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68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Euroopan</a:t>
            </a:r>
            <a:r>
              <a:rPr lang="en-US" sz="3200" dirty="0"/>
              <a:t> </a:t>
            </a:r>
            <a:r>
              <a:rPr lang="en-US" sz="3200" dirty="0" err="1"/>
              <a:t>valtiot</a:t>
            </a:r>
            <a:r>
              <a:rPr lang="en-US" sz="3200" dirty="0"/>
              <a:t> ja </a:t>
            </a:r>
            <a:r>
              <a:rPr lang="en-US" sz="3200" dirty="0" err="1"/>
              <a:t>pääkaupungit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919163"/>
            <a:ext cx="65055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3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Afrikan</a:t>
            </a:r>
            <a:r>
              <a:rPr lang="en-US" sz="3200" dirty="0"/>
              <a:t> </a:t>
            </a:r>
            <a:r>
              <a:rPr lang="en-US" sz="3200" dirty="0" err="1"/>
              <a:t>nimistö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59" y="980728"/>
            <a:ext cx="5720482" cy="54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7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Aasian</a:t>
            </a:r>
            <a:r>
              <a:rPr lang="en-US" sz="3200" dirty="0"/>
              <a:t> </a:t>
            </a:r>
            <a:r>
              <a:rPr lang="en-US" sz="3200" dirty="0" err="1"/>
              <a:t>luonnonmaantieteellinen</a:t>
            </a:r>
            <a:r>
              <a:rPr lang="en-US" sz="3200" dirty="0"/>
              <a:t> </a:t>
            </a:r>
            <a:r>
              <a:rPr lang="en-US" sz="3200" dirty="0" err="1"/>
              <a:t>nimistö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87" y="836712"/>
            <a:ext cx="65055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55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Aasian</a:t>
            </a:r>
            <a:r>
              <a:rPr lang="en-US" sz="3200" dirty="0"/>
              <a:t> </a:t>
            </a:r>
            <a:r>
              <a:rPr lang="en-US" sz="3200" dirty="0" err="1"/>
              <a:t>valtiot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908720"/>
            <a:ext cx="65436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788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Amerikan</a:t>
            </a:r>
            <a:r>
              <a:rPr lang="en-US" sz="3200" dirty="0"/>
              <a:t> </a:t>
            </a:r>
            <a:r>
              <a:rPr lang="en-US" sz="3200" dirty="0" err="1"/>
              <a:t>nimistö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2" y="1084982"/>
            <a:ext cx="8400316" cy="519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3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Australian ja </a:t>
            </a:r>
            <a:r>
              <a:rPr lang="en-US" sz="3200" dirty="0" err="1"/>
              <a:t>Oseanian</a:t>
            </a:r>
            <a:r>
              <a:rPr lang="en-US" sz="3200" dirty="0"/>
              <a:t> </a:t>
            </a:r>
            <a:r>
              <a:rPr lang="en-US" sz="3200" dirty="0" err="1"/>
              <a:t>nimistö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9" y="908720"/>
            <a:ext cx="7489921" cy="549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75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60721" y="184482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maapallon kerrokset: ydin, vaippa ja kuori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litosfääri = kuori + vaipan ylin osa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litosfäärilaatat liikkuvat toisiinsa nähden 2–15 cm vuodessa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800" dirty="0"/>
              <a:t>erkanemisvyöhykkeellä laatat liikkuvat poispäin toisistaan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800" dirty="0"/>
              <a:t>alityöntövyöhykkeellä laatat törmäävät toisiinsa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800" dirty="0"/>
              <a:t>sivuamisvyöhykkeellä laatat liikkuvat sivuttain toisiinsa nähden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80240"/>
            <a:ext cx="2844955" cy="82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09385"/>
            <a:ext cx="902470" cy="79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6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95536" y="836712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litosfäärilaattojen reunojen nopea liikahdus siirroksen kohdalla -&gt; maanjäristys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 err="1"/>
              <a:t>magnitudiasteikko</a:t>
            </a:r>
            <a:r>
              <a:rPr lang="fi-FI" sz="2800" dirty="0"/>
              <a:t> kuvaa maanjäristyksessä vapautuvan energian määrää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maanjäristysten seurauksia: rakennusten romahtaminen, maanvyöryt, tulipalot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maanjäristyksiin varautuminen: rakennustekniikka, turvallisuuskoulutus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merenpohjassa tapahtuva voimakas maanjäristys  </a:t>
            </a:r>
            <a:r>
              <a:rPr lang="fi-FI" sz="2800" dirty="0">
                <a:sym typeface="Wingdings" panose="05000000000000000000" pitchFamily="2" charset="2"/>
              </a:rPr>
              <a:t> </a:t>
            </a:r>
            <a:r>
              <a:rPr lang="fi-FI" sz="2800" dirty="0" err="1"/>
              <a:t>tsunamiaallot</a:t>
            </a:r>
            <a:r>
              <a:rPr lang="fi-FI" sz="2800" dirty="0"/>
              <a:t> </a:t>
            </a:r>
            <a:r>
              <a:rPr lang="fi-FI" sz="2800" dirty="0">
                <a:sym typeface="Wingdings" panose="05000000000000000000" pitchFamily="2" charset="2"/>
              </a:rPr>
              <a:t> </a:t>
            </a:r>
            <a:r>
              <a:rPr lang="fi-FI" sz="2800" dirty="0"/>
              <a:t>tuhoja tuhansien kilometrien päässä järistyskohdasta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8617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28079" y="699691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Maapallon</a:t>
            </a:r>
            <a:r>
              <a:rPr lang="en-US" dirty="0"/>
              <a:t> </a:t>
            </a:r>
            <a:r>
              <a:rPr lang="en-US" dirty="0" err="1"/>
              <a:t>rakenne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3" y="1844824"/>
            <a:ext cx="860229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7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47108" y="1412776"/>
            <a:ext cx="82733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800" dirty="0"/>
              <a:t>Maantieteen jaottelu</a:t>
            </a:r>
            <a:endParaRPr lang="en-US" sz="2800" dirty="0"/>
          </a:p>
          <a:p>
            <a:pPr lvl="0"/>
            <a:r>
              <a:rPr lang="fi-FI" sz="2400" dirty="0"/>
              <a:t>a) luonnonmaantiede – ihmismaantiede</a:t>
            </a:r>
            <a:endParaRPr lang="en-US" sz="2400" dirty="0"/>
          </a:p>
          <a:p>
            <a:pPr lvl="0"/>
            <a:r>
              <a:rPr lang="fi-FI" sz="2400" dirty="0"/>
              <a:t>b) yleismaantiede – aluemaantiede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800" dirty="0"/>
              <a:t>Riskien maantiede tutkii maapalloa ja ihmisiä uhkaavia riskejä.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800" dirty="0"/>
              <a:t>Riskien luokittelutapoja: 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syntytapa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laajuus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kesto 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toistuvuus 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aiheutuneet vahingot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833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Erkanemisvyöhyke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834086" cy="521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63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Törmäysvyöhyke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96" y="1124744"/>
            <a:ext cx="5098008" cy="534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49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Litosfäärilaatat</a:t>
            </a:r>
            <a:r>
              <a:rPr lang="en-US" dirty="0"/>
              <a:t> ja </a:t>
            </a:r>
            <a:r>
              <a:rPr lang="en-US" dirty="0" err="1"/>
              <a:t>maanjäristysten</a:t>
            </a:r>
            <a:r>
              <a:rPr lang="en-US" dirty="0"/>
              <a:t> </a:t>
            </a:r>
            <a:r>
              <a:rPr lang="en-US" dirty="0" err="1"/>
              <a:t>riskialueet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65" y="1664167"/>
            <a:ext cx="7465870" cy="46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23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Maanjäristyksen</a:t>
            </a:r>
            <a:r>
              <a:rPr lang="en-US" dirty="0"/>
              <a:t> </a:t>
            </a:r>
            <a:r>
              <a:rPr lang="en-US" dirty="0" err="1"/>
              <a:t>synty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384056" cy="487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1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4402832" cy="1138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Magnitudiasteikko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2511962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836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Suojautumisohje</a:t>
            </a:r>
            <a:endParaRPr lang="en-US" sz="4000" dirty="0"/>
          </a:p>
          <a:p>
            <a:r>
              <a:rPr lang="en-US" sz="4000" dirty="0" err="1"/>
              <a:t>maanjäristyksen</a:t>
            </a:r>
            <a:r>
              <a:rPr lang="en-US" sz="4000" dirty="0"/>
              <a:t> </a:t>
            </a:r>
            <a:r>
              <a:rPr lang="en-US" sz="4000" dirty="0" err="1"/>
              <a:t>varalle</a:t>
            </a:r>
            <a:endParaRPr lang="en-US" sz="4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58404"/>
            <a:ext cx="2185038" cy="212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58404"/>
            <a:ext cx="2170516" cy="212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558405"/>
            <a:ext cx="2148253" cy="212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72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Tsunamin</a:t>
            </a:r>
            <a:r>
              <a:rPr lang="en-US" dirty="0"/>
              <a:t> </a:t>
            </a:r>
            <a:r>
              <a:rPr lang="en-US" dirty="0" err="1"/>
              <a:t>synty</a:t>
            </a:r>
            <a:r>
              <a:rPr lang="en-US" dirty="0"/>
              <a:t> </a:t>
            </a:r>
            <a:r>
              <a:rPr lang="en-US" dirty="0" err="1"/>
              <a:t>merellä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2" y="1023727"/>
            <a:ext cx="4357962" cy="56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47071"/>
            <a:ext cx="38854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34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Tsunamin</a:t>
            </a:r>
            <a:r>
              <a:rPr lang="en-US" dirty="0"/>
              <a:t> </a:t>
            </a:r>
            <a:r>
              <a:rPr lang="en-US" dirty="0" err="1"/>
              <a:t>iskeytyminen</a:t>
            </a:r>
            <a:r>
              <a:rPr lang="en-US" dirty="0"/>
              <a:t> </a:t>
            </a:r>
            <a:r>
              <a:rPr lang="en-US" dirty="0" err="1"/>
              <a:t>rannikolle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4259163" cy="543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97152"/>
            <a:ext cx="400032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248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Tsunamiaallon</a:t>
            </a:r>
            <a:r>
              <a:rPr lang="en-US" dirty="0"/>
              <a:t> </a:t>
            </a:r>
            <a:r>
              <a:rPr lang="en-US" dirty="0" err="1"/>
              <a:t>eteneminen</a:t>
            </a:r>
            <a:r>
              <a:rPr lang="en-US" dirty="0"/>
              <a:t> </a:t>
            </a:r>
            <a:r>
              <a:rPr lang="en-US" dirty="0" err="1"/>
              <a:t>Tyynellä</a:t>
            </a:r>
            <a:r>
              <a:rPr lang="en-US" dirty="0"/>
              <a:t> </a:t>
            </a:r>
            <a:r>
              <a:rPr lang="en-US" dirty="0" err="1"/>
              <a:t>valtamerellä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0" y="1772816"/>
            <a:ext cx="7431079" cy="444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417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San </a:t>
            </a:r>
            <a:r>
              <a:rPr lang="en-US" dirty="0" err="1"/>
              <a:t>Andreasin</a:t>
            </a:r>
            <a:r>
              <a:rPr lang="en-US" dirty="0"/>
              <a:t> </a:t>
            </a:r>
            <a:r>
              <a:rPr lang="en-US" dirty="0" err="1"/>
              <a:t>siirros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87" y="1268760"/>
            <a:ext cx="4801025" cy="44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4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Luonnonmaantieteen</a:t>
            </a:r>
            <a:r>
              <a:rPr lang="en-US" dirty="0"/>
              <a:t> </a:t>
            </a:r>
            <a:r>
              <a:rPr lang="en-US" dirty="0" err="1"/>
              <a:t>osa-alueita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56792"/>
            <a:ext cx="7010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089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Japanin</a:t>
            </a:r>
            <a:r>
              <a:rPr lang="en-US" dirty="0"/>
              <a:t> tsunami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29" y="1268760"/>
            <a:ext cx="4712742" cy="49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009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Sumatran tsunami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62" y="1226195"/>
            <a:ext cx="6012075" cy="494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904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1864"/>
            <a:ext cx="898418" cy="92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45158"/>
            <a:ext cx="6863090" cy="7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52118" y="1497349"/>
            <a:ext cx="83632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800" dirty="0"/>
              <a:t>vulkanismi eli tuliperäisyys: lähelle maanpintaa nousseen magman aiheuttamat ilmiöt (tulivuoret, kuumat lähteet, geysirit ja kaasupurkaukset)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800" dirty="0"/>
              <a:t>tulivuorityypit:</a:t>
            </a:r>
            <a:endParaRPr lang="en-US" sz="2800" dirty="0"/>
          </a:p>
          <a:p>
            <a:pPr lvl="1"/>
            <a:r>
              <a:rPr lang="fi-FI" sz="2400" dirty="0"/>
              <a:t>1) kilpitulivuoret: laava virtaa rauhallisesti</a:t>
            </a:r>
            <a:endParaRPr lang="en-US" sz="2400" dirty="0"/>
          </a:p>
          <a:p>
            <a:pPr lvl="1"/>
            <a:r>
              <a:rPr lang="fi-FI" sz="2400" dirty="0"/>
              <a:t>2) kerrostulivuoret: purkaukset rajumpia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800" dirty="0"/>
              <a:t>tulivuorten aiheuttamia uhkia ihmisille: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/>
              <a:t>myrkylliset kaasut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/>
              <a:t>vulkaaninen tuhka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 err="1"/>
              <a:t>laharit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 err="1"/>
              <a:t>pyroklastiset</a:t>
            </a:r>
            <a:r>
              <a:rPr lang="fi-FI" sz="2400" dirty="0"/>
              <a:t> pilvet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/>
              <a:t>virtaava laava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/>
              <a:t>maapallon ilmaston jäähtyminen useiksi vuosiksi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029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457200" y="1988840"/>
            <a:ext cx="8363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tulivuorenpurkausten ennustaminen: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tulivuoresta kohoavien kaasujen tarkkaileminen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maanpinnan korkeuden muutokset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pohjaveden lämpötila ja happamuus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vulkanismin hyötyjä ihmisille: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vulkaanisesta tuhkasta muodostuva ravinteikas maaperä -&gt; maanviljely 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tiheä asutus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Maan sisäinen lämpö 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geoterminen energia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434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Sumatran tsunami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62" y="1226195"/>
            <a:ext cx="6012075" cy="494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938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Erilaisia</a:t>
            </a:r>
            <a:r>
              <a:rPr lang="en-US" sz="3600" dirty="0"/>
              <a:t> </a:t>
            </a:r>
            <a:r>
              <a:rPr lang="en-US" sz="3600" dirty="0" err="1"/>
              <a:t>tulivuorten</a:t>
            </a:r>
            <a:r>
              <a:rPr lang="en-US" sz="3600" dirty="0"/>
              <a:t> </a:t>
            </a:r>
            <a:r>
              <a:rPr lang="en-US" sz="3600" dirty="0" err="1"/>
              <a:t>purkaustapoja</a:t>
            </a:r>
            <a:endParaRPr lang="en-US" sz="3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9684"/>
            <a:ext cx="301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37" y="1484784"/>
            <a:ext cx="29432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62" y="2656359"/>
            <a:ext cx="29051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09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Tunnetuimpia tulivuoria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85863"/>
            <a:ext cx="80962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06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Kerrostulivuori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11" y="1023727"/>
            <a:ext cx="6247978" cy="566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52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Geoterminen</a:t>
            </a:r>
            <a:r>
              <a:rPr lang="en-US" dirty="0"/>
              <a:t> </a:t>
            </a:r>
            <a:r>
              <a:rPr lang="en-US" dirty="0" err="1"/>
              <a:t>energia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64" y="1367697"/>
            <a:ext cx="3973871" cy="473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88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571190"/>
            <a:ext cx="5155849" cy="105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239"/>
            <a:ext cx="985639" cy="10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57200" y="2204864"/>
            <a:ext cx="85072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Tornadot: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maalla esiintyviä pyörremyrskyjä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erityisesti Yhdysvaltojen Keskilännessä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seurataan säätutkilla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Trooppiset pyörremyrskyt: 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merialueilla, kun meriveden lämpötila vähintään + 26 </a:t>
            </a:r>
            <a:r>
              <a:rPr lang="fi-FI" sz="2400" baseline="30000" dirty="0" err="1"/>
              <a:t>o</a:t>
            </a:r>
            <a:r>
              <a:rPr lang="fi-FI" sz="2400" dirty="0" err="1"/>
              <a:t>C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seurataan sääsatelliiteilla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038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457200" y="274638"/>
            <a:ext cx="8229600" cy="8571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Ihmismaantieteen</a:t>
            </a:r>
            <a:r>
              <a:rPr lang="en-US" dirty="0"/>
              <a:t> </a:t>
            </a:r>
            <a:r>
              <a:rPr lang="en-US" dirty="0" err="1"/>
              <a:t>osa-alueita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412776"/>
            <a:ext cx="7029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196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208989" y="476672"/>
            <a:ext cx="8507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Tulvat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eri puolilla maapalloa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jokilaaksoissa aiheuttajina eroosiota lisäävät rankkasateet, nopea lumen sulaminen ja jääpadot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merenrannikoilla aiheuttajina myrskyt ja </a:t>
            </a:r>
            <a:r>
              <a:rPr lang="fi-FI" sz="2400" dirty="0" err="1"/>
              <a:t>tsunamit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Tulvia lisäävät: kaupungistuminen, peltojen raivaus, metsien hakkuut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Tulviin varaudutaan kartoittamalla tulvariskialueet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Tulvavahinkoja torjutaan: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tulvapenkereet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padot ja tekoaltaat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pintavalunnan hidastaminen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402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Tuulen</a:t>
            </a:r>
            <a:r>
              <a:rPr lang="en-US" dirty="0"/>
              <a:t> </a:t>
            </a:r>
            <a:r>
              <a:rPr lang="en-US" dirty="0" err="1"/>
              <a:t>synty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4" y="1556792"/>
            <a:ext cx="3485356" cy="463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788024" y="2636912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Matalapaine</a:t>
            </a:r>
            <a:r>
              <a:rPr lang="en-US" sz="2400" dirty="0"/>
              <a:t> </a:t>
            </a:r>
            <a:r>
              <a:rPr lang="en-US" sz="2400" dirty="0" err="1"/>
              <a:t>muodostuu</a:t>
            </a:r>
            <a:r>
              <a:rPr lang="en-US" sz="2400" dirty="0"/>
              <a:t> </a:t>
            </a:r>
            <a:r>
              <a:rPr lang="en-US" sz="2400" dirty="0" err="1"/>
              <a:t>sinne</a:t>
            </a:r>
            <a:r>
              <a:rPr lang="en-US" sz="2400" dirty="0"/>
              <a:t>, </a:t>
            </a:r>
            <a:r>
              <a:rPr lang="en-US" sz="2400" dirty="0" err="1"/>
              <a:t>missä</a:t>
            </a:r>
            <a:r>
              <a:rPr lang="en-US" sz="2400" dirty="0"/>
              <a:t> </a:t>
            </a:r>
            <a:r>
              <a:rPr lang="en-US" sz="2400" dirty="0" err="1"/>
              <a:t>Auringon</a:t>
            </a:r>
            <a:r>
              <a:rPr lang="en-US" sz="2400" dirty="0"/>
              <a:t> </a:t>
            </a:r>
            <a:r>
              <a:rPr lang="en-US" sz="2400" dirty="0" err="1"/>
              <a:t>lämmittämä</a:t>
            </a:r>
            <a:r>
              <a:rPr lang="en-US" sz="2400" dirty="0"/>
              <a:t> </a:t>
            </a:r>
            <a:r>
              <a:rPr lang="en-US" sz="2400" dirty="0" err="1"/>
              <a:t>ilma</a:t>
            </a:r>
            <a:r>
              <a:rPr lang="en-US" sz="2400" dirty="0"/>
              <a:t> </a:t>
            </a:r>
            <a:r>
              <a:rPr lang="en-US" sz="2400" dirty="0" err="1"/>
              <a:t>kohoaa</a:t>
            </a:r>
            <a:r>
              <a:rPr lang="en-US" sz="2400" dirty="0"/>
              <a:t> </a:t>
            </a:r>
            <a:r>
              <a:rPr lang="en-US" sz="2400" dirty="0" err="1"/>
              <a:t>ylöspäin</a:t>
            </a:r>
            <a:r>
              <a:rPr lang="en-US" sz="2400" dirty="0"/>
              <a:t>. </a:t>
            </a:r>
            <a:r>
              <a:rPr lang="en-US" sz="2400" dirty="0" err="1"/>
              <a:t>Korkeapaine</a:t>
            </a:r>
            <a:r>
              <a:rPr lang="en-US" sz="2400" dirty="0"/>
              <a:t> </a:t>
            </a:r>
            <a:r>
              <a:rPr lang="en-US" sz="2400" dirty="0" err="1"/>
              <a:t>taas</a:t>
            </a:r>
            <a:r>
              <a:rPr lang="en-US" sz="2400" dirty="0"/>
              <a:t> </a:t>
            </a:r>
            <a:r>
              <a:rPr lang="en-US" sz="2400" dirty="0" err="1"/>
              <a:t>muodustuu</a:t>
            </a:r>
            <a:r>
              <a:rPr lang="en-US" sz="2400" dirty="0"/>
              <a:t> </a:t>
            </a:r>
            <a:r>
              <a:rPr lang="en-US" sz="2400" dirty="0" err="1"/>
              <a:t>sinne</a:t>
            </a:r>
            <a:r>
              <a:rPr lang="en-US" sz="2400" dirty="0"/>
              <a:t>, </a:t>
            </a:r>
            <a:r>
              <a:rPr lang="en-US" sz="2400" dirty="0" err="1"/>
              <a:t>missä</a:t>
            </a:r>
            <a:endParaRPr lang="en-US" sz="2400" dirty="0"/>
          </a:p>
          <a:p>
            <a:r>
              <a:rPr lang="en-US" sz="2400" dirty="0" err="1"/>
              <a:t>ilma</a:t>
            </a:r>
            <a:r>
              <a:rPr lang="en-US" sz="2400" dirty="0"/>
              <a:t> </a:t>
            </a:r>
            <a:r>
              <a:rPr lang="en-US" sz="2400" dirty="0" err="1"/>
              <a:t>laskeutuu</a:t>
            </a:r>
            <a:r>
              <a:rPr lang="en-US" sz="2400" dirty="0"/>
              <a:t> </a:t>
            </a:r>
            <a:r>
              <a:rPr lang="en-US" sz="2400" dirty="0" err="1"/>
              <a:t>alaspäin</a:t>
            </a:r>
            <a:r>
              <a:rPr lang="en-US" sz="2400" dirty="0"/>
              <a:t>. </a:t>
            </a:r>
            <a:r>
              <a:rPr lang="en-US" sz="2400" dirty="0" err="1"/>
              <a:t>Tuuli</a:t>
            </a:r>
            <a:r>
              <a:rPr lang="en-US" sz="2400" dirty="0"/>
              <a:t> </a:t>
            </a:r>
            <a:r>
              <a:rPr lang="en-US" sz="2400" dirty="0" err="1"/>
              <a:t>puhaltaa</a:t>
            </a:r>
            <a:r>
              <a:rPr lang="en-US" sz="2400" dirty="0"/>
              <a:t> </a:t>
            </a:r>
            <a:r>
              <a:rPr lang="en-US" sz="2400" dirty="0" err="1"/>
              <a:t>korkeapaineesta</a:t>
            </a:r>
            <a:endParaRPr lang="en-US" sz="2400" dirty="0"/>
          </a:p>
          <a:p>
            <a:r>
              <a:rPr lang="en-US" sz="2400" dirty="0" err="1"/>
              <a:t>matalapaineeseen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929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Yhdysvaltojen</a:t>
            </a:r>
            <a:r>
              <a:rPr lang="en-US" dirty="0"/>
              <a:t> </a:t>
            </a:r>
            <a:r>
              <a:rPr lang="en-US" dirty="0" err="1"/>
              <a:t>tornadokuja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6" y="1375989"/>
            <a:ext cx="7866617" cy="48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801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Tornadon voimakkuutta kuvaava </a:t>
            </a:r>
            <a:r>
              <a:rPr lang="fi-FI" dirty="0" err="1"/>
              <a:t>Fujitan</a:t>
            </a:r>
            <a:r>
              <a:rPr lang="fi-FI" dirty="0"/>
              <a:t> asteikko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2" y="2348880"/>
            <a:ext cx="8716915" cy="36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712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Trooppisen</a:t>
            </a:r>
            <a:r>
              <a:rPr lang="en-US" sz="3200" dirty="0"/>
              <a:t> </a:t>
            </a:r>
            <a:r>
              <a:rPr lang="en-US" sz="3200" dirty="0" err="1"/>
              <a:t>pyörremyrskyn</a:t>
            </a:r>
            <a:r>
              <a:rPr lang="en-US" sz="3200" dirty="0"/>
              <a:t> </a:t>
            </a:r>
            <a:r>
              <a:rPr lang="en-US" sz="3200" dirty="0" err="1"/>
              <a:t>voimakkuutta</a:t>
            </a:r>
            <a:r>
              <a:rPr lang="en-US" sz="3200" dirty="0"/>
              <a:t> </a:t>
            </a:r>
            <a:r>
              <a:rPr lang="en-US" sz="3200" dirty="0" err="1"/>
              <a:t>kuvaava</a:t>
            </a:r>
            <a:r>
              <a:rPr lang="en-US" sz="3200" dirty="0"/>
              <a:t> </a:t>
            </a:r>
            <a:r>
              <a:rPr lang="en-US" sz="3200" dirty="0" err="1"/>
              <a:t>Saffir-Simpsonin</a:t>
            </a:r>
            <a:r>
              <a:rPr lang="en-US" sz="3200" dirty="0"/>
              <a:t> </a:t>
            </a:r>
            <a:r>
              <a:rPr lang="en-US" sz="3200" dirty="0" err="1"/>
              <a:t>asteikko</a:t>
            </a:r>
            <a:endParaRPr lang="en-US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21" y="1628800"/>
            <a:ext cx="6290958" cy="464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60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/>
              <a:t>Trooppisen pyörremyrskyn rakenne ja toiminta</a:t>
            </a:r>
          </a:p>
          <a:p>
            <a:r>
              <a:rPr lang="en-US" sz="3200" dirty="0" err="1"/>
              <a:t>pohjoisella</a:t>
            </a:r>
            <a:r>
              <a:rPr lang="en-US" sz="3200" dirty="0"/>
              <a:t> </a:t>
            </a:r>
            <a:r>
              <a:rPr lang="en-US" sz="3200" dirty="0" err="1"/>
              <a:t>pallonpuoliskolla</a:t>
            </a:r>
            <a:endParaRPr lang="en-US" sz="3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0768"/>
            <a:ext cx="6629400" cy="527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93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5690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Trooppisten</a:t>
            </a:r>
            <a:r>
              <a:rPr lang="en-US" sz="3200" dirty="0"/>
              <a:t> </a:t>
            </a:r>
            <a:r>
              <a:rPr lang="en-US" sz="3200" dirty="0" err="1"/>
              <a:t>pyörremyrskyjen</a:t>
            </a:r>
            <a:r>
              <a:rPr lang="en-US" sz="3200" dirty="0"/>
              <a:t> </a:t>
            </a:r>
            <a:r>
              <a:rPr lang="en-US" sz="3200" dirty="0" err="1"/>
              <a:t>kulkureitit</a:t>
            </a:r>
            <a:endParaRPr lang="en-US" sz="32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6" y="1340768"/>
            <a:ext cx="8720967" cy="429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712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980728"/>
            <a:ext cx="4258816" cy="16421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Vuosittain</a:t>
            </a:r>
            <a:r>
              <a:rPr lang="en-US" sz="3200" dirty="0"/>
              <a:t> </a:t>
            </a:r>
            <a:r>
              <a:rPr lang="en-US" sz="3200" dirty="0" err="1"/>
              <a:t>tulville</a:t>
            </a:r>
            <a:r>
              <a:rPr lang="en-US" sz="3200" dirty="0"/>
              <a:t> </a:t>
            </a:r>
            <a:r>
              <a:rPr lang="en-US" sz="3200" dirty="0" err="1"/>
              <a:t>alttiiksi</a:t>
            </a:r>
            <a:r>
              <a:rPr lang="en-US" sz="3200" dirty="0"/>
              <a:t> </a:t>
            </a:r>
            <a:r>
              <a:rPr lang="en-US" sz="3200" dirty="0" err="1"/>
              <a:t>joutuvat</a:t>
            </a:r>
            <a:r>
              <a:rPr lang="en-US" sz="3200" dirty="0"/>
              <a:t> </a:t>
            </a:r>
            <a:r>
              <a:rPr lang="en-US" sz="3200" dirty="0" err="1"/>
              <a:t>ihmiset</a:t>
            </a:r>
            <a:endParaRPr lang="en-US" sz="32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232944" cy="575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717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496486" cy="269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95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404664"/>
            <a:ext cx="8291264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Tulvan</a:t>
            </a:r>
            <a:r>
              <a:rPr lang="en-US" sz="3200" dirty="0"/>
              <a:t> </a:t>
            </a:r>
            <a:r>
              <a:rPr lang="en-US" sz="3200" dirty="0" err="1"/>
              <a:t>kehittyminen</a:t>
            </a:r>
            <a:endParaRPr lang="en-US" sz="32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562973" cy="509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6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457200" y="692696"/>
            <a:ext cx="3826768" cy="20742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Riskien</a:t>
            </a:r>
            <a:r>
              <a:rPr lang="en-US" dirty="0"/>
              <a:t> </a:t>
            </a:r>
            <a:r>
              <a:rPr lang="en-US" dirty="0" err="1"/>
              <a:t>luokittelu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3107432" cy="633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421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404664"/>
            <a:ext cx="8291264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Merkittävimmät</a:t>
            </a:r>
            <a:r>
              <a:rPr lang="en-US" sz="3200" dirty="0"/>
              <a:t> </a:t>
            </a:r>
            <a:r>
              <a:rPr lang="en-US" sz="3200" dirty="0" err="1"/>
              <a:t>tulvajoet</a:t>
            </a:r>
            <a:endParaRPr lang="en-US" sz="32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840462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804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1078"/>
            <a:ext cx="5779716" cy="107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0" y="534496"/>
            <a:ext cx="1008112" cy="9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79512" y="1628800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Luonnollinen kasvihuoneilmiö välttämätön maapallolle.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Ilmastonmuutos johtuu ihmiskunnan aiheuttamasta kasvihuoneilmiön voimistumisesta.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Kasvihuonekaasut:</a:t>
            </a:r>
            <a:endParaRPr lang="en-US" sz="2800" dirty="0"/>
          </a:p>
          <a:p>
            <a:pPr lvl="0"/>
            <a:r>
              <a:rPr lang="fi-FI" sz="2800" dirty="0"/>
              <a:t>vesihöyry, hiilidioksidi, metaani, </a:t>
            </a:r>
            <a:r>
              <a:rPr lang="fi-FI" sz="2800" dirty="0" err="1"/>
              <a:t>dityppioksidi</a:t>
            </a:r>
            <a:endParaRPr lang="en-US" sz="2800" dirty="0"/>
          </a:p>
          <a:p>
            <a:pPr lvl="0"/>
            <a:r>
              <a:rPr lang="fi-FI" sz="2800" dirty="0"/>
              <a:t>määrä ilmakehässä kasvanut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Suurimmat hiilidioksidipäästöt rikkaissa maissa, Kiinassa ja Intiassa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68831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179512" y="692696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Kasvihuonekaasupäästöt: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syntyvät energiantuotannossa, maa- ja metsätaloudessa, teollisuudessa, liikenteessä ja rakentamisessa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Maapallon keskilämpötila noussut 1850-luvulta nykypäivään lähes asteella.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Ilmastonmuutoksen seuraukset: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ilmastotutkijoiden laatimien ennusteiden perusteella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jäätiköt alkaneet sulaa, valtamerten pinta noussut, merivesi happamoitunut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lämpötilan nousu vaikuttaa luonnonkatastrofeihin, ekosysteemeihin, ravinnontuotantoon, ihmisten terveyteen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73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Kasvihuoneilmiö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7" y="1700808"/>
            <a:ext cx="855455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1271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4976"/>
            <a:ext cx="3943783" cy="494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4762872" cy="36584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Toimialakohtaiset</a:t>
            </a:r>
            <a:r>
              <a:rPr lang="en-US" sz="3600" dirty="0"/>
              <a:t> </a:t>
            </a:r>
            <a:r>
              <a:rPr lang="en-US" sz="3600" dirty="0" err="1"/>
              <a:t>kasvihuonekaasupäästöt</a:t>
            </a:r>
            <a:endParaRPr lang="en-US" sz="3600" dirty="0"/>
          </a:p>
          <a:p>
            <a:r>
              <a:rPr lang="en-US" sz="3600" dirty="0" err="1"/>
              <a:t>maailmassa</a:t>
            </a:r>
            <a:r>
              <a:rPr lang="en-US" sz="3600" dirty="0"/>
              <a:t> ja </a:t>
            </a:r>
            <a:r>
              <a:rPr lang="en-US" sz="3600" dirty="0" err="1"/>
              <a:t>Suomessa</a:t>
            </a:r>
            <a:r>
              <a:rPr lang="en-US" sz="3600" dirty="0"/>
              <a:t> 2010-luvulla (%)</a:t>
            </a:r>
          </a:p>
        </p:txBody>
      </p:sp>
    </p:spTree>
    <p:extLst>
      <p:ext uri="{BB962C8B-B14F-4D97-AF65-F5344CB8AC3E}">
        <p14:creationId xmlns:p14="http://schemas.microsoft.com/office/powerpoint/2010/main" val="20888706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Ihmisten tuottamia kasvihuonekaasuja </a:t>
            </a:r>
            <a:br>
              <a:rPr lang="fi-FI" sz="3600" dirty="0"/>
            </a:br>
            <a:r>
              <a:rPr lang="fi-FI" sz="3600" dirty="0"/>
              <a:t>ja niiden lähteitä</a:t>
            </a:r>
            <a:endParaRPr lang="en-US" sz="36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5938"/>
            <a:ext cx="7732972" cy="373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8164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Suurimmat</a:t>
            </a:r>
            <a:r>
              <a:rPr lang="en-US" sz="3600" dirty="0"/>
              <a:t> CO2:n </a:t>
            </a:r>
            <a:r>
              <a:rPr lang="en-US" sz="3600" dirty="0" err="1"/>
              <a:t>tuottajat</a:t>
            </a:r>
            <a:endParaRPr lang="en-US" sz="36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6" y="1556792"/>
            <a:ext cx="8875968" cy="33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30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Maapallon keskilämpötilan nousu eri skenaarioiden mukaan</a:t>
            </a:r>
            <a:endParaRPr lang="en-US" sz="36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" y="2176922"/>
            <a:ext cx="8923601" cy="30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2952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199" y="649182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/>
              <a:t>Merenpinnan nousu eri kehityspolkujen mukaan</a:t>
            </a:r>
            <a:endParaRPr lang="en-US" sz="3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7" y="1556792"/>
            <a:ext cx="8586905" cy="34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364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/>
              <a:t>Keskilämpötilan muutos vuosina 2081–2100 verrattuna vuosien 1986–2005 keskiarvoon</a:t>
            </a:r>
            <a:endParaRPr lang="en-US" sz="32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6" y="2060848"/>
            <a:ext cx="8266896" cy="316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67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433304" y="548680"/>
            <a:ext cx="8075240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Esimerkkejä riskien luokittelusta ja ominaisuuksista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064896" cy="44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88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Keskimääräinen vuotuisen sademäärän muutos vuosina 2081–2100 </a:t>
            </a:r>
            <a:r>
              <a:rPr lang="en-US" sz="2800" dirty="0" err="1"/>
              <a:t>verrattuna</a:t>
            </a:r>
            <a:r>
              <a:rPr lang="en-US" sz="2800" dirty="0"/>
              <a:t> </a:t>
            </a:r>
            <a:r>
              <a:rPr lang="en-US" sz="2800" dirty="0" err="1"/>
              <a:t>vuosien</a:t>
            </a:r>
            <a:r>
              <a:rPr lang="en-US" sz="2800" dirty="0"/>
              <a:t> 1986–2005 </a:t>
            </a:r>
            <a:r>
              <a:rPr lang="en-US" sz="2800" dirty="0" err="1"/>
              <a:t>keskiarvoon</a:t>
            </a:r>
            <a:endParaRPr lang="en-US" sz="28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1"/>
            <a:ext cx="8769964" cy="327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1253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Ilmastonmuutoksen</a:t>
            </a:r>
            <a:r>
              <a:rPr lang="en-US" sz="3200" dirty="0"/>
              <a:t> </a:t>
            </a:r>
            <a:r>
              <a:rPr lang="en-US" sz="3200" dirty="0" err="1"/>
              <a:t>vaikutuksia</a:t>
            </a:r>
            <a:r>
              <a:rPr lang="en-US" sz="3200" dirty="0"/>
              <a:t> </a:t>
            </a:r>
            <a:r>
              <a:rPr lang="en-US" sz="3200" dirty="0" err="1"/>
              <a:t>merialueilla</a:t>
            </a:r>
            <a:endParaRPr lang="en-US" sz="32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96752"/>
            <a:ext cx="789858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2491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Ilmastonmuutoksen</a:t>
            </a:r>
            <a:r>
              <a:rPr lang="en-US" sz="3200" dirty="0"/>
              <a:t> </a:t>
            </a:r>
            <a:r>
              <a:rPr lang="en-US" sz="3200" dirty="0" err="1"/>
              <a:t>seurauksia</a:t>
            </a:r>
            <a:endParaRPr lang="en-US" sz="32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7" y="1071563"/>
            <a:ext cx="7583846" cy="530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497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7" y="653030"/>
            <a:ext cx="922155" cy="8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7474"/>
            <a:ext cx="5652391" cy="107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318356" y="1559979"/>
            <a:ext cx="85072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Ilmastonmuutoksen hillintä: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kasvihuonekaasupäästöjen vähentäminen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hiilinielujen lisääminen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Ilmastonmuutokseen sopeutuminen: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varautuminen luonnonkatastrofeihin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kasvilajikkeiden jalostaminen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rakentamisen ohjaaminen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Maapallon lämpenemisen hidastaminen kansainvälisillä sopimuksilla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Hillintä ja sopeutuminen vaativat uusia keinoja: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sähkön- ja lämmöntuotannossa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rakentamisessa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maankäytössä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liikenteessä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teollisuudessa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1319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Ilmastonmuokkauksesta</a:t>
            </a:r>
            <a:r>
              <a:rPr lang="en-US" sz="2800" dirty="0"/>
              <a:t> </a:t>
            </a:r>
            <a:r>
              <a:rPr lang="en-US" sz="2800" dirty="0" err="1"/>
              <a:t>ratkaisu</a:t>
            </a:r>
            <a:r>
              <a:rPr lang="en-US" sz="2800" dirty="0"/>
              <a:t> </a:t>
            </a:r>
            <a:r>
              <a:rPr lang="en-US" sz="2800" dirty="0" err="1"/>
              <a:t>ilmastonmuutokseen</a:t>
            </a:r>
            <a:r>
              <a:rPr lang="en-US" sz="2800" dirty="0"/>
              <a:t>?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3727"/>
            <a:ext cx="7505987" cy="542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614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99703"/>
            <a:ext cx="5184576" cy="9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9703"/>
            <a:ext cx="1038489" cy="106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534380" y="1469750"/>
            <a:ext cx="807524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Luonnonvarat: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aineelliset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aineettomat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Aineelliset luonnonvarat: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uusiutuvat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uusiutumattomat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Kuivuus aiheuttaa vesipulaa ja heikko </a:t>
            </a:r>
            <a:r>
              <a:rPr lang="fi-FI" sz="2800" dirty="0" err="1"/>
              <a:t>sanitaatio</a:t>
            </a:r>
            <a:r>
              <a:rPr lang="fi-FI" sz="2800" dirty="0"/>
              <a:t> puhtaan veden puutetta.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Metsäpinta-alan pienenemisen syitä: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laidunnus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metsien raivaus pelloiksi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puiden käyttö metsäteollisuuden raaka-aineiksi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asutuksen leviäminen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4717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534380" y="420940"/>
            <a:ext cx="80752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Kaivostoiminnan tuotteista ei voida luopua, vaikka kaivostoiminnasta koituu mittavia ympäristöhaittoja.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Kaivostuotteiden riittävyyteen voidaan vaikuttaa kierrättämällä.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Energialähteet: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uusiutuvat:  tuuli-, vesi-, aalto- ja aurinkoenergia, maalämpö, biopolttoaineet sekä geoterminen energia.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uusiutumattomat: maakaasu, maaöljy, kivihiili, ydinenergia ja turve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Kaikkiin energialähteisiin liittyy ympäristöongelmia.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Ekologisella jalanjäljellä kuvataan kulutuksen kestävyyttä.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Ekologisella kädenjäljellä kuvataan ihmisen positiivista vaikutusta ympäristöön.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69593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Aavikoitumisen</a:t>
            </a:r>
            <a:r>
              <a:rPr lang="en-US" dirty="0"/>
              <a:t> </a:t>
            </a:r>
            <a:r>
              <a:rPr lang="en-US" dirty="0" err="1"/>
              <a:t>riskit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7" y="1412776"/>
            <a:ext cx="8524265" cy="446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952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Maailman</a:t>
            </a:r>
            <a:r>
              <a:rPr lang="en-US" dirty="0"/>
              <a:t> </a:t>
            </a:r>
            <a:r>
              <a:rPr lang="en-US" dirty="0" err="1"/>
              <a:t>vesipula-alueet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8" y="1196752"/>
            <a:ext cx="8180454" cy="46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424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Sumatran </a:t>
            </a:r>
            <a:r>
              <a:rPr lang="en-US" dirty="0" err="1"/>
              <a:t>sademetsien</a:t>
            </a:r>
            <a:r>
              <a:rPr lang="en-US" dirty="0"/>
              <a:t> </a:t>
            </a:r>
            <a:r>
              <a:rPr lang="en-US" dirty="0" err="1"/>
              <a:t>pinta-alan</a:t>
            </a:r>
            <a:r>
              <a:rPr lang="en-US" dirty="0"/>
              <a:t> </a:t>
            </a:r>
            <a:r>
              <a:rPr lang="en-US" dirty="0" err="1"/>
              <a:t>pieneneminen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775386" cy="44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68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59" y="569868"/>
            <a:ext cx="696466" cy="6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9866"/>
            <a:ext cx="2283677" cy="75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23528" y="1772816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Maantieteellisessä tutkimuksessa käytetään lähteinä ja tiedon esitystapoina monenlaista </a:t>
            </a:r>
            <a:r>
              <a:rPr lang="fi-FI" sz="2800" dirty="0" err="1"/>
              <a:t>geomediaa</a:t>
            </a:r>
            <a:r>
              <a:rPr lang="fi-FI" sz="2800" dirty="0"/>
              <a:t>.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Kartat sisällön perusteella: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fyysiset kartat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teemakartat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Paikkatiedon rakenne: 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sijaintitieto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ominaisuustieto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 Uutisten lukeminen edellyttää mediakriittisyyttä.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66709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Metsäpinta-alan</a:t>
            </a:r>
            <a:r>
              <a:rPr lang="en-US" dirty="0"/>
              <a:t> </a:t>
            </a:r>
            <a:r>
              <a:rPr lang="en-US" dirty="0" err="1"/>
              <a:t>muutokset</a:t>
            </a:r>
            <a:r>
              <a:rPr lang="en-US" dirty="0"/>
              <a:t> </a:t>
            </a:r>
            <a:r>
              <a:rPr lang="en-US" dirty="0" err="1"/>
              <a:t>vuosina</a:t>
            </a:r>
            <a:r>
              <a:rPr lang="en-US" dirty="0"/>
              <a:t> 2000–2012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" y="1916832"/>
            <a:ext cx="816146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6918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3322712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kaivokset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85" y="548680"/>
            <a:ext cx="3465165" cy="56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207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Maailman</a:t>
            </a:r>
            <a:r>
              <a:rPr lang="en-US" dirty="0"/>
              <a:t> </a:t>
            </a:r>
            <a:r>
              <a:rPr lang="en-US" dirty="0" err="1"/>
              <a:t>mineraalivarannot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3" y="1762123"/>
            <a:ext cx="8538594" cy="433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939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Kaivostoiminnan</a:t>
            </a:r>
            <a:r>
              <a:rPr lang="en-US" dirty="0"/>
              <a:t> </a:t>
            </a:r>
            <a:r>
              <a:rPr lang="en-US" dirty="0" err="1"/>
              <a:t>haitat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6" y="1500204"/>
            <a:ext cx="8618044" cy="488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763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3037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3690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13" y="274638"/>
            <a:ext cx="4752528" cy="11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64" y="351589"/>
            <a:ext cx="932896" cy="100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26368" y="1447195"/>
            <a:ext cx="82912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kestävä kehitys: toimintaa, jonka avulla nykyinen ihmiskunta pystyy tyydyttämään omat tarpeensa niin, ettei se vaaranna tulevien sukupolvien mahdollisuuksia tyydyttää tarpeitaan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biotaloudessa käytetään uusiutuvia luonnonvaroja ravinnon, energian, tuotteiden ja palveluiden tuottamiseen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kiertotalous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materiaalien hukkaaminen ja jätteiden syntyminen vähäistä tuotteiden ja raaka-aineiden pitkä elinkaari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eri puolilla maailmaa jatkuvasti uusia innovaatioita bio- ja kiertotalouteen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biopolttoaineiden lisääntyvän käytön uhkia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kilpailu viljelymaasta ravinnontuotannon kanssa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öljypalmuviljelmät uhkaavat sademetsiä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elektroniikkajätteen käsittely vaarantaa kehitysmaiden ihmisten terveyttä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8533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Talouden</a:t>
            </a:r>
            <a:r>
              <a:rPr lang="en-US" dirty="0"/>
              <a:t> </a:t>
            </a:r>
            <a:r>
              <a:rPr lang="en-US" dirty="0" err="1"/>
              <a:t>aallot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880320" cy="50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211960" y="2636912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Siirtyminen</a:t>
            </a:r>
            <a:r>
              <a:rPr lang="en-US" sz="2400" dirty="0"/>
              <a:t> </a:t>
            </a:r>
            <a:r>
              <a:rPr lang="en-US" sz="2400" dirty="0" err="1"/>
              <a:t>uusiutumattomia</a:t>
            </a:r>
            <a:r>
              <a:rPr lang="en-US" sz="2400" dirty="0"/>
              <a:t> </a:t>
            </a:r>
            <a:r>
              <a:rPr lang="en-US" sz="2400" dirty="0" err="1"/>
              <a:t>luonnonvaroja</a:t>
            </a:r>
            <a:r>
              <a:rPr lang="en-US" sz="2400" dirty="0"/>
              <a:t> </a:t>
            </a:r>
            <a:r>
              <a:rPr lang="en-US" sz="2400" dirty="0" err="1"/>
              <a:t>käyttävästä</a:t>
            </a:r>
            <a:r>
              <a:rPr lang="en-US" sz="2400" dirty="0"/>
              <a:t> </a:t>
            </a:r>
            <a:r>
              <a:rPr lang="en-US" sz="2400" dirty="0" err="1"/>
              <a:t>fossiilitaloudesta</a:t>
            </a:r>
            <a:r>
              <a:rPr lang="en-US" sz="2400" dirty="0"/>
              <a:t> </a:t>
            </a:r>
            <a:r>
              <a:rPr lang="en-US" sz="2400" dirty="0" err="1"/>
              <a:t>merkitsee</a:t>
            </a:r>
            <a:r>
              <a:rPr lang="en-US" sz="2400" dirty="0"/>
              <a:t> </a:t>
            </a:r>
            <a:r>
              <a:rPr lang="en-US" sz="2400" dirty="0" err="1"/>
              <a:t>lähes</a:t>
            </a:r>
            <a:r>
              <a:rPr lang="en-US" sz="2400" dirty="0"/>
              <a:t> </a:t>
            </a:r>
            <a:r>
              <a:rPr lang="en-US" sz="2400" dirty="0" err="1"/>
              <a:t>samanlaista</a:t>
            </a:r>
            <a:r>
              <a:rPr lang="en-US" sz="2400" dirty="0"/>
              <a:t> </a:t>
            </a:r>
            <a:r>
              <a:rPr lang="en-US" sz="2400" dirty="0" err="1"/>
              <a:t>ajattelutavan</a:t>
            </a:r>
            <a:r>
              <a:rPr lang="en-US" sz="2400" dirty="0"/>
              <a:t> </a:t>
            </a:r>
            <a:r>
              <a:rPr lang="en-US" sz="2400" dirty="0" err="1"/>
              <a:t>muutosta</a:t>
            </a:r>
            <a:r>
              <a:rPr lang="en-US" sz="2400" dirty="0"/>
              <a:t> </a:t>
            </a:r>
            <a:r>
              <a:rPr lang="en-US" sz="2400" dirty="0" err="1"/>
              <a:t>kuin</a:t>
            </a:r>
            <a:r>
              <a:rPr lang="en-US" sz="2400" dirty="0"/>
              <a:t> </a:t>
            </a:r>
            <a:r>
              <a:rPr lang="en-US" sz="2400" dirty="0" err="1"/>
              <a:t>siirtyminen</a:t>
            </a:r>
            <a:r>
              <a:rPr lang="en-US" sz="2400" dirty="0"/>
              <a:t> </a:t>
            </a:r>
            <a:r>
              <a:rPr lang="en-US" sz="2400" dirty="0" err="1"/>
              <a:t>luontaistaloudesta</a:t>
            </a:r>
            <a:endParaRPr lang="en-US" sz="2400" dirty="0"/>
          </a:p>
          <a:p>
            <a:r>
              <a:rPr lang="en-US" sz="2400" dirty="0" err="1"/>
              <a:t>teolliseen</a:t>
            </a:r>
            <a:r>
              <a:rPr lang="en-US" sz="2400" dirty="0"/>
              <a:t> </a:t>
            </a:r>
            <a:r>
              <a:rPr lang="en-US" sz="2400" dirty="0" err="1"/>
              <a:t>fossiilitalouteen</a:t>
            </a:r>
            <a:r>
              <a:rPr lang="en-US" sz="2400" dirty="0"/>
              <a:t> </a:t>
            </a:r>
            <a:r>
              <a:rPr lang="en-US" sz="2400" dirty="0" err="1"/>
              <a:t>teollisen</a:t>
            </a:r>
            <a:r>
              <a:rPr lang="en-US" sz="2400" dirty="0"/>
              <a:t> </a:t>
            </a:r>
            <a:r>
              <a:rPr lang="en-US" sz="2400" dirty="0" err="1"/>
              <a:t>vallankumouksen</a:t>
            </a:r>
            <a:r>
              <a:rPr lang="en-US" sz="2400" dirty="0"/>
              <a:t> </a:t>
            </a:r>
            <a:r>
              <a:rPr lang="en-US" sz="2400" dirty="0" err="1"/>
              <a:t>myötä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342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9"/>
            <a:ext cx="8229600" cy="3745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Tuotteen elinkaari fossiilitaloudessa verrattuna bio- ja kiertotalouteen</a:t>
            </a:r>
            <a:endParaRPr lang="en-US" sz="20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7661"/>
            <a:ext cx="7696522" cy="584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3948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61864"/>
            <a:ext cx="5996451" cy="10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2550"/>
            <a:ext cx="1104078" cy="97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395536" y="227687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Maailma jakautuu kehitysmaihin ja rikkaisiin maihin. 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Kehityksen yleisimpiä mittareita: BKT, HDI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BKT = valtion tai muun alueen vuotuinen tuotannon arvo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HDI = elinajanodote, koulutuksen kesto, väestön ostovoima eli BKT asukasta kohden.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Kehitysmaat ovat keskenään erilaisia. 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Kehityksen esteitä: esim. luonnonkatastrofit, sodat, suuri väestönkasvu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9610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Bruttokansantuote</a:t>
            </a:r>
            <a:r>
              <a:rPr lang="en-US" sz="3600" dirty="0"/>
              <a:t> (BKT) </a:t>
            </a:r>
            <a:r>
              <a:rPr lang="en-US" sz="3600" dirty="0" err="1"/>
              <a:t>asukasta</a:t>
            </a:r>
            <a:r>
              <a:rPr lang="en-US" sz="3600" dirty="0"/>
              <a:t> </a:t>
            </a:r>
            <a:r>
              <a:rPr lang="en-US" sz="3600" dirty="0" err="1"/>
              <a:t>kohden</a:t>
            </a:r>
            <a:endParaRPr lang="en-US" sz="36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694764" cy="450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2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323528" y="548680"/>
            <a:ext cx="4762872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Geomedia</a:t>
            </a:r>
            <a:r>
              <a:rPr lang="en-US" dirty="0"/>
              <a:t> 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35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9612"/>
            <a:ext cx="34575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360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4978896" cy="2146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Missä</a:t>
            </a:r>
            <a:r>
              <a:rPr lang="en-US" sz="3600" dirty="0"/>
              <a:t> </a:t>
            </a:r>
            <a:r>
              <a:rPr lang="en-US" sz="3600" dirty="0" err="1"/>
              <a:t>maailman</a:t>
            </a:r>
            <a:r>
              <a:rPr lang="en-US" sz="3600" dirty="0"/>
              <a:t> </a:t>
            </a:r>
            <a:r>
              <a:rPr lang="en-US" sz="3600" dirty="0" err="1"/>
              <a:t>köyhimmät</a:t>
            </a:r>
            <a:r>
              <a:rPr lang="en-US" sz="3600" dirty="0"/>
              <a:t> </a:t>
            </a:r>
            <a:r>
              <a:rPr lang="en-US" sz="3600" dirty="0" err="1"/>
              <a:t>ihmiset</a:t>
            </a:r>
            <a:r>
              <a:rPr lang="en-US" sz="3600" dirty="0"/>
              <a:t> </a:t>
            </a:r>
            <a:r>
              <a:rPr lang="en-US" sz="3600" dirty="0" err="1"/>
              <a:t>asuvat</a:t>
            </a:r>
            <a:r>
              <a:rPr lang="en-US" sz="3600" dirty="0"/>
              <a:t>?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123406" cy="568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7084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Inhimillinen</a:t>
            </a:r>
            <a:r>
              <a:rPr lang="en-US" sz="4000" dirty="0"/>
              <a:t> </a:t>
            </a:r>
            <a:r>
              <a:rPr lang="en-US" sz="4000" dirty="0" err="1"/>
              <a:t>kehitys</a:t>
            </a:r>
            <a:r>
              <a:rPr lang="en-US" sz="4000" dirty="0"/>
              <a:t> </a:t>
            </a:r>
            <a:r>
              <a:rPr lang="en-US" sz="4000" dirty="0" err="1"/>
              <a:t>maailmassa</a:t>
            </a:r>
            <a:r>
              <a:rPr lang="en-US" sz="4000" dirty="0"/>
              <a:t> (HDI)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7" y="1810668"/>
            <a:ext cx="8784566" cy="436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685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Onnellisuus</a:t>
            </a:r>
            <a:r>
              <a:rPr lang="en-US" sz="4000" dirty="0"/>
              <a:t> </a:t>
            </a:r>
            <a:r>
              <a:rPr lang="en-US" sz="4000" dirty="0" err="1"/>
              <a:t>maailmassa</a:t>
            </a:r>
            <a:endParaRPr lang="en-US" sz="40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1630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1337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45674"/>
            <a:ext cx="4143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43" y="1436486"/>
            <a:ext cx="39243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7064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19" y="408323"/>
            <a:ext cx="6937281" cy="123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161"/>
            <a:ext cx="1051233" cy="110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57200" y="1988840"/>
            <a:ext cx="83632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Hyvinvoinnin erot ja köyhyys aiheuttavat ihmiskunnan riskejä, joita ovat mm.: 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väestönkasvu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nälkäongelma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pakolaisuus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konfliktit.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Nälkäongelma: </a:t>
            </a:r>
            <a:endParaRPr lang="en-US" sz="2800" dirty="0"/>
          </a:p>
          <a:p>
            <a:pPr lvl="0"/>
            <a:r>
              <a:rPr lang="fi-FI" sz="2400" dirty="0"/>
              <a:t>a) ravinnon puute (määrällinen nälkä)</a:t>
            </a:r>
            <a:endParaRPr lang="en-US" sz="2400" dirty="0"/>
          </a:p>
          <a:p>
            <a:pPr lvl="0"/>
            <a:r>
              <a:rPr lang="fi-FI" sz="2400" dirty="0"/>
              <a:t>b) ravinnon heikko laatu (laadullinen nälkä)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17435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390364" y="1340768"/>
            <a:ext cx="83632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Pakolaisuus: 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ihminen pakenee elinalueeltaan vainon tai ympäristöongelmien vuoksi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i-FI" sz="2400" dirty="0"/>
              <a:t>suurin osa pakolaisista elää kehitysmaissa (pakenee naapurimaahan tai omassa maassaan)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Köyhyyden vähentäminen</a:t>
            </a:r>
            <a:endParaRPr lang="en-US" sz="2800" dirty="0"/>
          </a:p>
          <a:p>
            <a:pPr lvl="0"/>
            <a:r>
              <a:rPr lang="fi-FI" sz="28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 </a:t>
            </a:r>
            <a:r>
              <a:rPr lang="fi-FI" sz="2400" dirty="0"/>
              <a:t>lisää rauhaa ja turvallisuutta</a:t>
            </a:r>
            <a:endParaRPr lang="en-US" sz="2400" dirty="0"/>
          </a:p>
          <a:p>
            <a:pPr lvl="0"/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 </a:t>
            </a:r>
            <a:r>
              <a:rPr lang="fi-FI" sz="2400" dirty="0"/>
              <a:t>ehkäisee konflikteja ja muita ihmiskunnan riskejä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79615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Maapallon</a:t>
            </a:r>
            <a:r>
              <a:rPr lang="en-US" dirty="0"/>
              <a:t> </a:t>
            </a:r>
            <a:r>
              <a:rPr lang="en-US" dirty="0" err="1"/>
              <a:t>väestönkasvu</a:t>
            </a:r>
            <a:r>
              <a:rPr lang="en-US" dirty="0"/>
              <a:t> (%)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0" y="1340768"/>
            <a:ext cx="83629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9573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Maapallon</a:t>
            </a:r>
            <a:r>
              <a:rPr lang="en-US" dirty="0"/>
              <a:t> </a:t>
            </a:r>
            <a:r>
              <a:rPr lang="en-US" dirty="0" err="1"/>
              <a:t>väestömäärä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4" y="1196752"/>
            <a:ext cx="8247410" cy="459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922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23528" y="297468"/>
            <a:ext cx="843528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Ennuste</a:t>
            </a:r>
            <a:r>
              <a:rPr lang="en-US" dirty="0"/>
              <a:t> </a:t>
            </a:r>
            <a:r>
              <a:rPr lang="en-US" dirty="0" err="1"/>
              <a:t>väestön</a:t>
            </a:r>
            <a:r>
              <a:rPr lang="en-US" dirty="0"/>
              <a:t> </a:t>
            </a:r>
            <a:r>
              <a:rPr lang="en-US" dirty="0" err="1"/>
              <a:t>määrästä</a:t>
            </a:r>
            <a:r>
              <a:rPr lang="en-US" dirty="0"/>
              <a:t> </a:t>
            </a:r>
            <a:r>
              <a:rPr lang="en-US" dirty="0" err="1"/>
              <a:t>alueittain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862138"/>
            <a:ext cx="7734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580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536" y="980728"/>
            <a:ext cx="4834880" cy="2290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Aliravittujen</a:t>
            </a:r>
            <a:r>
              <a:rPr lang="en-US" sz="3600" dirty="0"/>
              <a:t> </a:t>
            </a:r>
            <a:r>
              <a:rPr lang="en-US" sz="3600" dirty="0" err="1"/>
              <a:t>ihmisten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Osuus</a:t>
            </a:r>
            <a:r>
              <a:rPr lang="en-US" sz="3600" dirty="0"/>
              <a:t> </a:t>
            </a:r>
            <a:r>
              <a:rPr lang="en-US" sz="3600" dirty="0" err="1"/>
              <a:t>maailman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eri</a:t>
            </a:r>
            <a:r>
              <a:rPr lang="en-US" sz="3600" dirty="0"/>
              <a:t> </a:t>
            </a:r>
            <a:r>
              <a:rPr lang="en-US" sz="3600" dirty="0" err="1"/>
              <a:t>alueilla</a:t>
            </a:r>
            <a:r>
              <a:rPr lang="en-US" sz="3600" dirty="0"/>
              <a:t> (%)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70" y="260648"/>
            <a:ext cx="3417540" cy="644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6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Esimerkkejä fyysisistä kartoista (F) ja teemakartoista (T)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151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9620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23528" y="297468"/>
            <a:ext cx="843528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0–5-vuotiaiden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aliravitsemus</a:t>
            </a:r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03104" cy="394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5287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23528" y="297468"/>
            <a:ext cx="8435280" cy="74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Ympäristöpakolaisuuden</a:t>
            </a:r>
            <a:r>
              <a:rPr lang="en-US" dirty="0"/>
              <a:t> </a:t>
            </a:r>
            <a:r>
              <a:rPr lang="en-US" dirty="0" err="1"/>
              <a:t>riskialueet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0" y="1484784"/>
            <a:ext cx="8399088" cy="42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8206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539552" y="980728"/>
            <a:ext cx="7776864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Lapset</a:t>
            </a:r>
            <a:r>
              <a:rPr lang="en-US" sz="3600" dirty="0"/>
              <a:t>, </a:t>
            </a:r>
            <a:r>
              <a:rPr lang="en-US" sz="3600" dirty="0" err="1"/>
              <a:t>jotka</a:t>
            </a:r>
            <a:r>
              <a:rPr lang="en-US" sz="3600" dirty="0"/>
              <a:t> </a:t>
            </a:r>
            <a:r>
              <a:rPr lang="en-US" sz="3600" dirty="0" err="1"/>
              <a:t>eivät</a:t>
            </a:r>
            <a:r>
              <a:rPr lang="en-US" sz="3600" dirty="0"/>
              <a:t> ole </a:t>
            </a:r>
            <a:r>
              <a:rPr lang="en-US" sz="3600" dirty="0" err="1"/>
              <a:t>päässeet</a:t>
            </a:r>
            <a:r>
              <a:rPr lang="en-US" sz="3600" dirty="0"/>
              <a:t> </a:t>
            </a:r>
            <a:r>
              <a:rPr lang="en-US" sz="3600" dirty="0" err="1"/>
              <a:t>kouluun</a:t>
            </a:r>
            <a:endParaRPr lang="en-US" sz="36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029377" cy="38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6435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539552" y="385561"/>
            <a:ext cx="7776864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Naisten</a:t>
            </a:r>
            <a:r>
              <a:rPr lang="en-US" sz="3600" dirty="0"/>
              <a:t> </a:t>
            </a:r>
            <a:r>
              <a:rPr lang="en-US" sz="3600" dirty="0" err="1"/>
              <a:t>lukutaitoisuuden</a:t>
            </a:r>
            <a:r>
              <a:rPr lang="en-US" sz="3600" dirty="0"/>
              <a:t> </a:t>
            </a:r>
            <a:r>
              <a:rPr lang="en-US" sz="3600" dirty="0" err="1"/>
              <a:t>yhteys</a:t>
            </a:r>
            <a:r>
              <a:rPr lang="en-US" sz="3600" dirty="0"/>
              <a:t> </a:t>
            </a:r>
            <a:r>
              <a:rPr lang="en-US" sz="3600" dirty="0" err="1"/>
              <a:t>elinajanodotteeseen</a:t>
            </a:r>
            <a:endParaRPr lang="en-US" sz="36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420253" cy="471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0288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6479"/>
            <a:ext cx="1104078" cy="97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535385"/>
            <a:ext cx="3960440" cy="9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1303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1295636" y="466288"/>
            <a:ext cx="6552728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Euroopan</a:t>
            </a:r>
            <a:r>
              <a:rPr lang="en-US" sz="3600" dirty="0"/>
              <a:t> </a:t>
            </a:r>
            <a:r>
              <a:rPr lang="en-US" sz="3600" dirty="0" err="1"/>
              <a:t>riskialueet</a:t>
            </a:r>
            <a:endParaRPr lang="en-US" sz="36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53244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16192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15" y="3806516"/>
            <a:ext cx="18859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169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1295636" y="466288"/>
            <a:ext cx="6552728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Afrikan</a:t>
            </a:r>
            <a:r>
              <a:rPr lang="en-US" sz="3600" dirty="0"/>
              <a:t> </a:t>
            </a:r>
            <a:r>
              <a:rPr lang="en-US" sz="3600" dirty="0" err="1"/>
              <a:t>riskialueet</a:t>
            </a:r>
            <a:endParaRPr lang="en-US" sz="3600" dirty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04" y="2550634"/>
            <a:ext cx="1806274" cy="10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80" y="3806516"/>
            <a:ext cx="223648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3904"/>
            <a:ext cx="5173363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258466"/>
            <a:ext cx="2733844" cy="11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02417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773578" y="285110"/>
            <a:ext cx="7596844" cy="5574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Pohjois</a:t>
            </a:r>
            <a:r>
              <a:rPr lang="en-US" sz="3600" dirty="0"/>
              <a:t>- ja </a:t>
            </a:r>
            <a:r>
              <a:rPr lang="en-US" sz="3600" dirty="0" err="1"/>
              <a:t>Väli-Amerikan</a:t>
            </a:r>
            <a:r>
              <a:rPr lang="en-US" sz="3600" dirty="0"/>
              <a:t> </a:t>
            </a:r>
            <a:r>
              <a:rPr lang="en-US" sz="3600" dirty="0" err="1"/>
              <a:t>riskialueet</a:t>
            </a:r>
            <a:endParaRPr lang="en-US" sz="3600" dirty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10" y="2649181"/>
            <a:ext cx="1806274" cy="10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15" y="3867313"/>
            <a:ext cx="223648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3727"/>
            <a:ext cx="4848683" cy="568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80" y="1087467"/>
            <a:ext cx="2758542" cy="156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0888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773578" y="285110"/>
            <a:ext cx="2862318" cy="1775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Etelä-Amerikan</a:t>
            </a:r>
            <a:r>
              <a:rPr lang="en-US" sz="3600" dirty="0"/>
              <a:t> </a:t>
            </a:r>
            <a:r>
              <a:rPr lang="en-US" sz="3600" dirty="0" err="1"/>
              <a:t>riskialueet</a:t>
            </a:r>
            <a:endParaRPr lang="en-US" sz="36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91" y="188640"/>
            <a:ext cx="448860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6532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773578" y="285110"/>
            <a:ext cx="7596844" cy="5574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Aasian</a:t>
            </a:r>
            <a:r>
              <a:rPr lang="en-US" sz="3600" dirty="0"/>
              <a:t> </a:t>
            </a:r>
            <a:r>
              <a:rPr lang="en-US" sz="3600" dirty="0" err="1"/>
              <a:t>riskialueet</a:t>
            </a:r>
            <a:endParaRPr lang="en-US" sz="3600" dirty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10" y="2649181"/>
            <a:ext cx="1806274" cy="10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15" y="3867313"/>
            <a:ext cx="223648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6" y="1006009"/>
            <a:ext cx="5278250" cy="470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90" y="1412776"/>
            <a:ext cx="2733844" cy="11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04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1020</Words>
  <Application>Microsoft Office PowerPoint</Application>
  <PresentationFormat>Näytössä katseltava diaesitys (4:3)</PresentationFormat>
  <Paragraphs>236</Paragraphs>
  <Slides>100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100</vt:i4>
      </vt:variant>
    </vt:vector>
  </HeadingPairs>
  <TitlesOfParts>
    <vt:vector size="104" baseType="lpstr">
      <vt:lpstr>Arial</vt:lpstr>
      <vt:lpstr>Calibri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Putkonen</dc:creator>
  <cp:lastModifiedBy>Jani Ylälehto</cp:lastModifiedBy>
  <cp:revision>26</cp:revision>
  <dcterms:created xsi:type="dcterms:W3CDTF">2017-08-13T09:32:33Z</dcterms:created>
  <dcterms:modified xsi:type="dcterms:W3CDTF">2018-08-11T08:50:44Z</dcterms:modified>
</cp:coreProperties>
</file>