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12"/>
  </p:handoutMasterIdLst>
  <p:sldIdLst>
    <p:sldId id="256" r:id="rId2"/>
    <p:sldId id="258" r:id="rId3"/>
    <p:sldId id="257" r:id="rId4"/>
    <p:sldId id="260" r:id="rId5"/>
    <p:sldId id="261" r:id="rId6"/>
    <p:sldId id="259" r:id="rId7"/>
    <p:sldId id="262" r:id="rId8"/>
    <p:sldId id="263" r:id="rId9"/>
    <p:sldId id="264" r:id="rId10"/>
    <p:sldId id="265" r:id="rId11"/>
  </p:sldIdLst>
  <p:sldSz cx="12192000" cy="6858000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399A9-EDE9-4CE4-A470-71B2F48A79EA}" type="datetimeFigureOut">
              <a:rPr lang="fi-FI" smtClean="0"/>
              <a:t>11.8.2020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55B68-7A54-455E-B8FF-8BC337D93E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0222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8/11/2020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2817" y="2586446"/>
            <a:ext cx="9966960" cy="1646454"/>
          </a:xfrm>
        </p:spPr>
        <p:txBody>
          <a:bodyPr/>
          <a:lstStyle/>
          <a:p>
            <a:r>
              <a:rPr lang="fi-FI" sz="8000" dirty="0"/>
              <a:t>VIISI </a:t>
            </a:r>
            <a:r>
              <a:rPr lang="fi-FI" sz="8000" dirty="0" smtClean="0"/>
              <a:t>VINKKIÄ KAIKKEEN:</a:t>
            </a:r>
            <a:r>
              <a:rPr lang="fi-FI" sz="8000" dirty="0"/>
              <a:t/>
            </a:r>
            <a:br>
              <a:rPr lang="fi-FI" sz="8000" dirty="0"/>
            </a:br>
            <a:endParaRPr lang="fi-FI" sz="8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24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8502" y="78232"/>
            <a:ext cx="10058400" cy="1609344"/>
          </a:xfrm>
        </p:spPr>
        <p:txBody>
          <a:bodyPr>
            <a:normAutofit/>
          </a:bodyPr>
          <a:lstStyle/>
          <a:p>
            <a:r>
              <a:rPr lang="fi-FI" sz="4400" b="1" dirty="0" smtClean="0"/>
              <a:t>Videotehtävään vastaaminen</a:t>
            </a:r>
            <a:endParaRPr lang="fi-FI" sz="4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03229" y="1336317"/>
            <a:ext cx="11454661" cy="4050792"/>
          </a:xfrm>
        </p:spPr>
        <p:txBody>
          <a:bodyPr>
            <a:normAutofit/>
          </a:bodyPr>
          <a:lstStyle/>
          <a:p>
            <a:r>
              <a:rPr lang="fi-FI" sz="3200" dirty="0" smtClean="0"/>
              <a:t>sähköisessä kokeessa ollut mukana aina videotehtävä</a:t>
            </a:r>
          </a:p>
          <a:p>
            <a:r>
              <a:rPr lang="fi-FI" sz="3200" dirty="0" smtClean="0"/>
              <a:t>saattaa olla yhdistetty myös muihin dokumentteihin (tekstit, puheet..)</a:t>
            </a:r>
          </a:p>
          <a:p>
            <a:r>
              <a:rPr lang="fi-FI" sz="3200" dirty="0" smtClean="0"/>
              <a:t>videosta on tehtävä huomioita ja tunnistettava siitä kysymykseen liittyviä olennaisia ilmiöitä</a:t>
            </a:r>
          </a:p>
          <a:p>
            <a:r>
              <a:rPr lang="fi-FI" sz="3200" dirty="0"/>
              <a:t>v</a:t>
            </a:r>
            <a:r>
              <a:rPr lang="fi-FI" sz="3200" dirty="0" smtClean="0"/>
              <a:t>astauksessa pitää kuitenkin olla mukana myös vankkaa perustietoa videoon liittyvästä aikakaudesta ja ilmiöstä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64841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636" y="210312"/>
            <a:ext cx="10058400" cy="1609344"/>
          </a:xfrm>
        </p:spPr>
        <p:txBody>
          <a:bodyPr/>
          <a:lstStyle/>
          <a:p>
            <a:r>
              <a:rPr lang="fi-FI" b="1" dirty="0"/>
              <a:t>VIISI ISKULAUSETTA KERTAAMISEEN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6572" y="1925465"/>
            <a:ext cx="10775551" cy="4050792"/>
          </a:xfrm>
        </p:spPr>
        <p:txBody>
          <a:bodyPr>
            <a:normAutofit/>
          </a:bodyPr>
          <a:lstStyle/>
          <a:p>
            <a:pPr lvl="0"/>
            <a:r>
              <a:rPr lang="fi-FI" sz="2800" dirty="0"/>
              <a:t>HAHMOTA KURSSIEN TEEMAT SELAILEMALLA SISÄLLYSLUETTELOITA</a:t>
            </a:r>
            <a:r>
              <a:rPr lang="fi-FI" sz="2800" dirty="0" smtClean="0"/>
              <a:t>.</a:t>
            </a:r>
            <a:endParaRPr lang="fi-FI" sz="2800" dirty="0"/>
          </a:p>
          <a:p>
            <a:pPr lvl="0"/>
            <a:r>
              <a:rPr lang="fi-FI" sz="2800" dirty="0" smtClean="0"/>
              <a:t>LUE </a:t>
            </a:r>
            <a:r>
              <a:rPr lang="fi-FI" sz="2800" dirty="0"/>
              <a:t>KIRJAT AJATUKSELLA LÄPI</a:t>
            </a:r>
            <a:r>
              <a:rPr lang="fi-FI" sz="2800" dirty="0" smtClean="0"/>
              <a:t>.</a:t>
            </a:r>
          </a:p>
          <a:p>
            <a:pPr lvl="0"/>
            <a:r>
              <a:rPr lang="fi-FI" sz="2800" dirty="0" smtClean="0"/>
              <a:t>KERTAA KAPPALEISIIN LIITTYVÄT VIHKOMUISTIINPANOT JA MAHDOLLISET MONISTEET.</a:t>
            </a:r>
            <a:endParaRPr lang="fi-FI" sz="2800" dirty="0"/>
          </a:p>
          <a:p>
            <a:pPr lvl="0"/>
            <a:r>
              <a:rPr lang="fi-FI" sz="2800" dirty="0"/>
              <a:t>KERTAA DOKUMENTTITEHTÄVIEN VASTAUSOHJEET</a:t>
            </a:r>
            <a:r>
              <a:rPr lang="fi-FI" sz="2800" dirty="0" smtClean="0"/>
              <a:t>.</a:t>
            </a:r>
            <a:endParaRPr lang="fi-FI" sz="2800" dirty="0"/>
          </a:p>
          <a:p>
            <a:pPr lvl="0"/>
            <a:r>
              <a:rPr lang="fi-FI" sz="2800" dirty="0"/>
              <a:t>KÄY LÄPI </a:t>
            </a:r>
            <a:r>
              <a:rPr lang="fi-FI" sz="2800" dirty="0" smtClean="0"/>
              <a:t>KAPPALEIDEN </a:t>
            </a:r>
            <a:r>
              <a:rPr lang="fi-FI" sz="2800" dirty="0"/>
              <a:t>LOPUSSA OLEVAT KYSYMYKSET. OSAATKO VASTATA? JOS ET, ETSI VASTAUS KIRJASTA.</a:t>
            </a:r>
            <a:endParaRPr lang="fi-FI" sz="28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608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1391" y="249501"/>
            <a:ext cx="10058400" cy="1609344"/>
          </a:xfrm>
        </p:spPr>
        <p:txBody>
          <a:bodyPr/>
          <a:lstStyle/>
          <a:p>
            <a:r>
              <a:rPr lang="fi-FI" dirty="0"/>
              <a:t>HYVÄN VASTAUKSEN </a:t>
            </a:r>
            <a:r>
              <a:rPr lang="fi-FI" dirty="0" smtClean="0"/>
              <a:t>TUNNUSMERKIT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1391" y="1611956"/>
            <a:ext cx="10796900" cy="405079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sz="3200" dirty="0"/>
              <a:t>VASTAUS ON AJOITETTU.</a:t>
            </a:r>
          </a:p>
          <a:p>
            <a:pPr lvl="0"/>
            <a:r>
              <a:rPr lang="fi-FI" sz="3200" dirty="0"/>
              <a:t>TERMIT ON SELITETTY JA NIITÄ ON KÄYTETTY TÄSMÄLLISESTI.</a:t>
            </a:r>
          </a:p>
          <a:p>
            <a:pPr lvl="0"/>
            <a:r>
              <a:rPr lang="fi-FI" sz="3200" dirty="0"/>
              <a:t>ASIOITA ON KÄSITELTY </a:t>
            </a:r>
            <a:r>
              <a:rPr lang="fi-FI" sz="3200" b="1" dirty="0"/>
              <a:t>MONESTA ERI NÄKÖKULMASTA</a:t>
            </a:r>
            <a:r>
              <a:rPr lang="fi-FI" sz="3200" dirty="0"/>
              <a:t>.</a:t>
            </a:r>
          </a:p>
          <a:p>
            <a:pPr lvl="0"/>
            <a:r>
              <a:rPr lang="fi-FI" sz="3200" dirty="0"/>
              <a:t>ESIMERKKEILLÄ ON OSOITETTU, ETTÄ EI LIIKUTA PELKÄSTÄÄN YLEISELLÄ TASOLLA, VAAN VASTAAJA HALLITSEE JA YMMÄRTÄÄ ASIAT.</a:t>
            </a:r>
          </a:p>
          <a:p>
            <a:pPr lvl="0"/>
            <a:r>
              <a:rPr lang="fi-FI" sz="3200" dirty="0"/>
              <a:t>ON </a:t>
            </a:r>
            <a:r>
              <a:rPr lang="fi-FI" sz="3200" b="1" dirty="0"/>
              <a:t>VASTATTU KAIKKEEN SIIHEN, MITÄ KYSYTÄÄN </a:t>
            </a:r>
            <a:r>
              <a:rPr lang="fi-FI" sz="3200" dirty="0"/>
              <a:t>JA ON MUISTETTU KÄYTTÄÄ DOKUMENTTEJA.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089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7699" y="236438"/>
            <a:ext cx="10058400" cy="117435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Tekstidokumenttitehtävä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38328" y="1298448"/>
            <a:ext cx="10058400" cy="4050792"/>
          </a:xfrm>
        </p:spPr>
        <p:txBody>
          <a:bodyPr>
            <a:noAutofit/>
          </a:bodyPr>
          <a:lstStyle/>
          <a:p>
            <a:pPr lvl="0"/>
            <a:r>
              <a:rPr lang="fi-FI" sz="3200" dirty="0"/>
              <a:t>Tutki dokumentista annetut tiedot: Millainen dokumentti on kyseessä? (kirje, sopimus yms.)</a:t>
            </a:r>
          </a:p>
          <a:p>
            <a:pPr lvl="0"/>
            <a:r>
              <a:rPr lang="fi-FI" sz="3200" dirty="0"/>
              <a:t>Mitä yksityiskohtia havaitset dokumentin sisällöstä? Liitä dokumentti omaan aikaansa.</a:t>
            </a:r>
          </a:p>
          <a:p>
            <a:pPr lvl="0"/>
            <a:r>
              <a:rPr lang="fi-FI" sz="3200" dirty="0"/>
              <a:t>Lue dokumentti ajatuksella läpi: Mikä on sen pääsisältö?</a:t>
            </a:r>
          </a:p>
          <a:p>
            <a:pPr lvl="0"/>
            <a:r>
              <a:rPr lang="fi-FI" sz="3200" dirty="0"/>
              <a:t>Vastaa kysymykseen siten, että dokumentti on vastauksessa kiinteästi mukana.</a:t>
            </a:r>
          </a:p>
          <a:p>
            <a:r>
              <a:rPr lang="fi-FI" sz="3200" dirty="0"/>
              <a:t>Mieti dokumenttia lähdekritiikin näkökulmasta</a:t>
            </a:r>
          </a:p>
        </p:txBody>
      </p:sp>
    </p:spTree>
    <p:extLst>
      <p:ext uri="{BB962C8B-B14F-4D97-AF65-F5344CB8AC3E}">
        <p14:creationId xmlns:p14="http://schemas.microsoft.com/office/powerpoint/2010/main" val="352494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3825" y="158060"/>
            <a:ext cx="10058400" cy="1609344"/>
          </a:xfrm>
        </p:spPr>
        <p:txBody>
          <a:bodyPr/>
          <a:lstStyle/>
          <a:p>
            <a:r>
              <a:rPr lang="fi-FI" b="1" dirty="0"/>
              <a:t>Kuvadokumenttitehtävä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824" y="1193945"/>
            <a:ext cx="11588061" cy="5128477"/>
          </a:xfrm>
        </p:spPr>
        <p:txBody>
          <a:bodyPr>
            <a:normAutofit fontScale="92500"/>
          </a:bodyPr>
          <a:lstStyle/>
          <a:p>
            <a:pPr lvl="0"/>
            <a:r>
              <a:rPr lang="fi-FI" sz="3500" dirty="0"/>
              <a:t>Tutki kuvasta annetut tiedot: Minkä tyyppinen kuva on kyseessä? (maalaus, pilakuva yms.)</a:t>
            </a:r>
          </a:p>
          <a:p>
            <a:pPr lvl="0"/>
            <a:r>
              <a:rPr lang="fi-FI" sz="3500" dirty="0"/>
              <a:t>Ajoita kuva ja mieti, mitä muistat kyseisestä aikakaudesta ja mihin tapahtumaan kuva liittyy.</a:t>
            </a:r>
          </a:p>
          <a:p>
            <a:pPr lvl="0"/>
            <a:r>
              <a:rPr lang="fi-FI" sz="3500" dirty="0"/>
              <a:t>Tulkitse kuvaa: Minkälaisen kuvan se antaa kohteestaan?</a:t>
            </a:r>
          </a:p>
          <a:p>
            <a:pPr lvl="0"/>
            <a:r>
              <a:rPr lang="fi-FI" sz="3500" dirty="0"/>
              <a:t>Poimi kuvasta tarkasti yksityiskohtia, jotka voit liittää vastaukseesi. Miten kuvan yksityiskohdat tukevat sen pääsanomaa?</a:t>
            </a:r>
          </a:p>
          <a:p>
            <a:pPr lvl="0"/>
            <a:r>
              <a:rPr lang="fi-FI" sz="3500" dirty="0"/>
              <a:t>Mieti, mitä kuvan laatija on halunnut sillä sanoa eli muista lähdekritiikki.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491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636" y="445443"/>
            <a:ext cx="10058400" cy="86084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Karttatehtävä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6076" y="1306285"/>
            <a:ext cx="10058400" cy="4050792"/>
          </a:xfrm>
        </p:spPr>
        <p:txBody>
          <a:bodyPr>
            <a:normAutofit lnSpcReduction="10000"/>
          </a:bodyPr>
          <a:lstStyle/>
          <a:p>
            <a:pPr lvl="0"/>
            <a:r>
              <a:rPr lang="fi-FI" sz="3200" dirty="0"/>
              <a:t>Katso, esitetäänkö kartta historiallisena dokumenttina vai onko sen tarkoitus yksinomaan kuvata aihettaan.</a:t>
            </a:r>
          </a:p>
          <a:p>
            <a:pPr lvl="0"/>
            <a:r>
              <a:rPr lang="fi-FI" sz="3200" dirty="0"/>
              <a:t>Tutki otsikot ja kartan selitteet.</a:t>
            </a:r>
          </a:p>
          <a:p>
            <a:pPr lvl="0"/>
            <a:r>
              <a:rPr lang="fi-FI" sz="3200" dirty="0"/>
              <a:t>Poimi huolellisesti kartan esittämät tiedot.</a:t>
            </a:r>
          </a:p>
          <a:p>
            <a:pPr lvl="0"/>
            <a:r>
              <a:rPr lang="fi-FI" sz="3200" dirty="0"/>
              <a:t>Järjestä havaintosi ja esitä ne vastauksessasi selkeästi ja riittävän yksityiskohtaisesti.</a:t>
            </a:r>
          </a:p>
          <a:p>
            <a:pPr lvl="0"/>
            <a:r>
              <a:rPr lang="fi-FI" sz="3200" dirty="0"/>
              <a:t>Tarkista, että olet vastannut siihen, mitä kysytään.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190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8511" y="171123"/>
            <a:ext cx="10058400" cy="1609344"/>
          </a:xfrm>
        </p:spPr>
        <p:txBody>
          <a:bodyPr/>
          <a:lstStyle/>
          <a:p>
            <a:r>
              <a:rPr lang="fi-FI" b="1" dirty="0"/>
              <a:t>Taulukko-/tilastotehtävä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6077" y="1429075"/>
            <a:ext cx="11431306" cy="5298295"/>
          </a:xfrm>
        </p:spPr>
        <p:txBody>
          <a:bodyPr>
            <a:normAutofit/>
          </a:bodyPr>
          <a:lstStyle/>
          <a:p>
            <a:pPr lvl="0"/>
            <a:r>
              <a:rPr lang="fi-FI" sz="3200" dirty="0"/>
              <a:t>Katso ensin ulkoiset tiedot, kuten otsikot ja sarakkeiden selitykset.</a:t>
            </a:r>
          </a:p>
          <a:p>
            <a:pPr lvl="0"/>
            <a:r>
              <a:rPr lang="fi-FI" sz="3200" dirty="0"/>
              <a:t>Tutki, onko luvut esitetty absoluuttisina vai suhteellisina.</a:t>
            </a:r>
          </a:p>
          <a:p>
            <a:pPr lvl="0"/>
            <a:r>
              <a:rPr lang="fi-FI" sz="3200" dirty="0"/>
              <a:t>Mieti, mikä on taulukon tai tilaston pääsanoma ja onko nähtävissä poikkeamia siitä.</a:t>
            </a:r>
          </a:p>
          <a:p>
            <a:pPr lvl="0"/>
            <a:r>
              <a:rPr lang="fi-FI" sz="3200" dirty="0"/>
              <a:t>Tuo havaintosi esiin riittävän yksityiskohtaisesti. Älä vain toista, vaan myös selitä havaintojasi.</a:t>
            </a:r>
          </a:p>
          <a:p>
            <a:pPr lvl="0"/>
            <a:r>
              <a:rPr lang="fi-FI" sz="3200" dirty="0"/>
              <a:t>Selitä havaintosi ja mieti, onko vastauksessa syytä nostaa esiin myös lähdekritiikki</a:t>
            </a:r>
            <a:r>
              <a:rPr lang="fi-FI" sz="3200" dirty="0" smtClean="0"/>
              <a:t>.</a:t>
            </a:r>
          </a:p>
          <a:p>
            <a:pPr lvl="0"/>
            <a:r>
              <a:rPr lang="fi-FI" sz="3200" dirty="0" smtClean="0"/>
              <a:t>Muista vastata varsinaiseen kysymykseen!</a:t>
            </a:r>
            <a:endParaRPr lang="fi-FI" sz="3200" dirty="0"/>
          </a:p>
          <a:p>
            <a:endParaRPr lang="fi-FI" sz="3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105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0763" y="0"/>
            <a:ext cx="10058400" cy="1609344"/>
          </a:xfrm>
        </p:spPr>
        <p:txBody>
          <a:bodyPr/>
          <a:lstStyle/>
          <a:p>
            <a:r>
              <a:rPr lang="fi-FI" b="1" dirty="0"/>
              <a:t>Ristiriitatehtävä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0763" y="971876"/>
            <a:ext cx="11810128" cy="4671278"/>
          </a:xfrm>
        </p:spPr>
        <p:txBody>
          <a:bodyPr>
            <a:normAutofit/>
          </a:bodyPr>
          <a:lstStyle/>
          <a:p>
            <a:pPr lvl="0"/>
            <a:r>
              <a:rPr lang="fi-FI" sz="3200" dirty="0"/>
              <a:t>Tutki dokumentteja ensin itsenäisesti niiden luonteen vaatimalla tavalla (teksti, kuva yms.).</a:t>
            </a:r>
          </a:p>
          <a:p>
            <a:pPr lvl="0"/>
            <a:r>
              <a:rPr lang="fi-FI" sz="3200" dirty="0"/>
              <a:t>Mieti, mikä ristiriita dokumenttien välillä on.</a:t>
            </a:r>
          </a:p>
          <a:p>
            <a:pPr lvl="0"/>
            <a:r>
              <a:rPr lang="fi-FI" sz="3200" dirty="0"/>
              <a:t>Poimi yksityiskohtaisia esimerkkejä ristiriidasta.</a:t>
            </a:r>
          </a:p>
          <a:p>
            <a:pPr lvl="0"/>
            <a:r>
              <a:rPr lang="fi-FI" sz="3200" dirty="0"/>
              <a:t>Laadi vastaus siten, että dokumentit ovat siinä kiinteästi mukana</a:t>
            </a:r>
          </a:p>
          <a:p>
            <a:pPr lvl="0"/>
            <a:r>
              <a:rPr lang="fi-FI" sz="3200" dirty="0"/>
              <a:t>Mieti dokumentteja lähdekritiikin näkökulmasta, näin löytyy usein myös selitys ristiriitaan.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889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6260" y="92746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Dokumentin tunnistamistehtävä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9139" y="1246195"/>
            <a:ext cx="11418244" cy="5232981"/>
          </a:xfrm>
        </p:spPr>
        <p:txBody>
          <a:bodyPr/>
          <a:lstStyle/>
          <a:p>
            <a:pPr lvl="0"/>
            <a:r>
              <a:rPr lang="fi-FI" sz="3200" dirty="0"/>
              <a:t>Tutki dokumentin yleiset tiedot: Auttavatko ne esimerkiksi ajoittamaan dokumenttia?</a:t>
            </a:r>
          </a:p>
          <a:p>
            <a:pPr lvl="0"/>
            <a:r>
              <a:rPr lang="fi-FI" sz="3200" dirty="0"/>
              <a:t>Tutki dokumentti huolellisesti: Mikä on sen pääsisältö?</a:t>
            </a:r>
          </a:p>
          <a:p>
            <a:pPr lvl="0"/>
            <a:r>
              <a:rPr lang="fi-FI" sz="3200" dirty="0"/>
              <a:t>Mitkä yksityiskohdat auttavat tunnistamaan dokumentissa kuvattua ilmiötä tai tapahtumaa?</a:t>
            </a:r>
          </a:p>
          <a:p>
            <a:pPr lvl="0"/>
            <a:r>
              <a:rPr lang="fi-FI" sz="3200" dirty="0"/>
              <a:t>Tuo havaitsemasi tiedot yksityiskohtaisesti vastauksessa esiin ja perustele johtopäätöksesi.</a:t>
            </a:r>
          </a:p>
          <a:p>
            <a:pPr lvl="0"/>
            <a:r>
              <a:rPr lang="fi-FI" sz="3200" dirty="0"/>
              <a:t>Mieti dokumentteja lähdekritiikin näkökulmasta.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639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120</TotalTime>
  <Words>491</Words>
  <Application>Microsoft Office PowerPoint</Application>
  <PresentationFormat>Laajakuva</PresentationFormat>
  <Paragraphs>55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Calibri</vt:lpstr>
      <vt:lpstr>Rockwell</vt:lpstr>
      <vt:lpstr>Rockwell Condensed</vt:lpstr>
      <vt:lpstr>Wingdings</vt:lpstr>
      <vt:lpstr>Puutyyppi</vt:lpstr>
      <vt:lpstr>VIISI VINKKIÄ KAIKKEEN: </vt:lpstr>
      <vt:lpstr>VIISI ISKULAUSETTA KERTAAMISEEN</vt:lpstr>
      <vt:lpstr>HYVÄN VASTAUKSEN TUNNUSMERKIT</vt:lpstr>
      <vt:lpstr>Tekstidokumenttitehtävä </vt:lpstr>
      <vt:lpstr>Kuvadokumenttitehtävä </vt:lpstr>
      <vt:lpstr>Karttatehtävä </vt:lpstr>
      <vt:lpstr>Taulukko-/tilastotehtävä </vt:lpstr>
      <vt:lpstr>Ristiriitatehtävä </vt:lpstr>
      <vt:lpstr>Dokumentin tunnistamistehtävä </vt:lpstr>
      <vt:lpstr>Videotehtävään vastaaminen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VIISI HYVÄN VASTAUKSEN TUNNUSMERKKIÄ: </dc:title>
  <dc:creator>Minna Huumarkangas</dc:creator>
  <cp:lastModifiedBy>Minna Huumarkangas</cp:lastModifiedBy>
  <cp:revision>13</cp:revision>
  <cp:lastPrinted>2020-03-02T09:00:12Z</cp:lastPrinted>
  <dcterms:created xsi:type="dcterms:W3CDTF">2018-08-20T10:25:23Z</dcterms:created>
  <dcterms:modified xsi:type="dcterms:W3CDTF">2020-08-11T08:23:58Z</dcterms:modified>
</cp:coreProperties>
</file>