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256" r:id="rId2"/>
    <p:sldId id="257" r:id="rId3"/>
    <p:sldId id="258" r:id="rId4"/>
    <p:sldId id="259" r:id="rId5"/>
    <p:sldId id="260" r:id="rId6"/>
    <p:sldId id="263" r:id="rId7"/>
    <p:sldId id="264" r:id="rId8"/>
    <p:sldId id="261" r:id="rId9"/>
    <p:sldId id="262" r:id="rId10"/>
    <p:sldId id="265" r:id="rId11"/>
    <p:sldId id="266" r:id="rId12"/>
    <p:sldId id="267" r:id="rId13"/>
    <p:sldId id="268" r:id="rId14"/>
    <p:sldId id="269" r:id="rId15"/>
    <p:sldId id="270"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MV Boli" panose="02000500030200090000" pitchFamily="2" charset="0"/>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64252" autoAdjust="0"/>
  </p:normalViewPr>
  <p:slideViewPr>
    <p:cSldViewPr snapToGrid="0">
      <p:cViewPr varScale="1">
        <p:scale>
          <a:sx n="42" d="100"/>
          <a:sy n="42" d="100"/>
        </p:scale>
        <p:origin x="19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837D1-9AD2-40DC-9107-49A141A7D9A4}" type="datetimeFigureOut">
              <a:rPr lang="fi-FI" smtClean="0"/>
              <a:t>12.9.2023</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48D8E-9CAB-484D-9507-B55A33A0E212}" type="slidenum">
              <a:rPr lang="fi-FI" smtClean="0"/>
              <a:t>‹#›</a:t>
            </a:fld>
            <a:endParaRPr lang="fi-FI"/>
          </a:p>
        </p:txBody>
      </p:sp>
    </p:spTree>
    <p:extLst>
      <p:ext uri="{BB962C8B-B14F-4D97-AF65-F5344CB8AC3E}">
        <p14:creationId xmlns:p14="http://schemas.microsoft.com/office/powerpoint/2010/main" val="89438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r>
              <a:rPr lang="fi-FI" dirty="0"/>
              <a:t>Nämä diat pohjautuvat Tervetuloa yläkouluun! -oppaaseen. Diat auttavat sinua pitämään vanhempainillan, jossa käytte oppaan teemoja läpi vanhempien kanssa keskustellen. Opas on suunnattu seiskaluokkalaisten vanhemmille, mutta sitä voi käyttää myös ylempien luokkien vanhempainilloissa keskustelun pohjana.  </a:t>
            </a:r>
            <a:br>
              <a:rPr lang="fi-FI" dirty="0"/>
            </a:br>
            <a:endParaRPr lang="fi-FI" dirty="0"/>
          </a:p>
          <a:p>
            <a:r>
              <a:rPr lang="fi-FI" dirty="0"/>
              <a:t>Tervetuloa yläkouluun! -oppaan voi ladata Vanhempainliiton verkkosivuilta (www.vanhempainliitto.fi) ja jakaa esimerkiksi Wilman kautta vanhemmille ennen vanhempainiltaa tai sen jälkeen. Oppaan voi myös tulostaa tai tilata Vanhempainliitosta ja jakaa vanhemmille vanhempainillassa. Ruotsinkielinen Välkommen till högstadiet -opas ja diaesitys löytyy Förbundet Hem och Skolan verkkosivuilta (www.hemochskola.fi)</a:t>
            </a:r>
          </a:p>
          <a:p>
            <a:br>
              <a:rPr lang="fi-FI" dirty="0"/>
            </a:br>
            <a:r>
              <a:rPr lang="fi-FI" dirty="0"/>
              <a:t>Voit käyttää dioja vapaasti ja muokata niitä omaan käyttöösi sopiviksi. Kaikkia teemoja ehtii tuskin käsitellä yhdessä vanhempainillassa, joten voit valita niistä osan tai käsitellä teemoja useammassa vanhempainillassa. Voit kysyä myös vanhemmilta, mistä teemoista he haluaisivat keskustella.  </a:t>
            </a:r>
            <a:br>
              <a:rPr lang="fi-FI" dirty="0"/>
            </a:br>
            <a:endParaRPr lang="fi-FI" dirty="0"/>
          </a:p>
          <a:p>
            <a:r>
              <a:rPr lang="fi-FI" dirty="0"/>
              <a:t>Diojen pohjalle rakentuva vanhempainilta on keskusteleva, vuorovaikutteinen ja vanhempia osallistava. Tavoitteena on, että vanhemmat tutustuvat toisiinsa, keskustelevat ja saavat tukea toisistaan: jakavat kokemuksia ja saavat vinkkejä arkeen ja sen haasteisiin. Samalla sinulla on mahdollisuus kuulla vanhempien ajatuksia, toiveita ja huolenaiheita. </a:t>
            </a:r>
            <a:br>
              <a:rPr lang="fi-FI" dirty="0"/>
            </a:br>
            <a:endParaRPr lang="fi-FI" dirty="0"/>
          </a:p>
          <a:p>
            <a:r>
              <a:rPr lang="fi-FI" dirty="0"/>
              <a:t>Ensimmäisessä vanhempainillassa on tärkeä käyttää aikaa siihen, että vanhemmat tutustuvat toisiinsa. Vanhempia kiinnostaa tutustua myös sinuun opettajana. Kerro itsestäsi vanhemmille. Tee se positiivisella ja hauskalla tavalla. Näin luot vanhempainiltaan mukavaa ja välitöntä tunnelmaa. Anna vanhempien esitellä itsensä ja kertoa jotain myönteistä lapsestaan, esimerkiksi valokuvan avulla. Voit pyytää vanhempia tuomaan valokuvan mukanaan tai käyttää luokassa ottamiasi valokuvia.   </a:t>
            </a:r>
            <a:br>
              <a:rPr lang="fi-FI" dirty="0"/>
            </a:br>
            <a:endParaRPr lang="fi-FI" dirty="0"/>
          </a:p>
          <a:p>
            <a:r>
              <a:rPr lang="fi-FI" dirty="0"/>
              <a:t>Diojen teemoista keskusteltaessa vanhemmat kannattaa jakaa pieniin ryhmiin (4 – 6 henkilöä) ja antaa keskustelulle riittävästi aikaa. Ryhmät voivat kirjata keskustelusta nousevia ajatuksia ylös paperille. On parempi valita muutama teemoja kuin yrittää ehtiä käydä kaikki teemat läpi. Jokaisen teemakeskustelun jälkeen ryhmille on hyvä antaa mahdollisuus jakaa muille esiin nousseita kysymyksiä ja ideoita. Keskusteluteeman jälkeen voit vetää yhteen syntyneet ajatukset. Löytyikö jotain sellaista yhteistä, jota kaikkien vanhempien, opettajien ja koulun on hyvä huomioida? Pyydä vanhemmilta vanhempainillan jälkeen palaute käytetystä työskentelytavasta.  </a:t>
            </a:r>
            <a:br>
              <a:rPr lang="fi-FI" dirty="0"/>
            </a:br>
            <a:endParaRPr lang="fi-FI" dirty="0"/>
          </a:p>
          <a:p>
            <a:r>
              <a:rPr lang="fi-FI" dirty="0"/>
              <a:t>Esityksessä on nostettu esiin kaikki Tervetuloa yläkouluun -oppaan teemat. Kunkin teeman ensimmäisessä diassa esitellään teema ja toisessa diassa on valmiita kysymyksiä vanhempien keskustelujen pohjaksi. Muistiinpano -osiossa on vinkkejä siitä, miten voit avata teemaa vanhemmille. </a:t>
            </a:r>
          </a:p>
          <a:p>
            <a:endParaRPr lang="fi-FI" dirty="0"/>
          </a:p>
          <a:p>
            <a:endParaRPr lang="fi-FI" dirty="0"/>
          </a:p>
        </p:txBody>
      </p:sp>
      <p:sp>
        <p:nvSpPr>
          <p:cNvPr id="4" name="Dian numeron paikkamerkki 3"/>
          <p:cNvSpPr>
            <a:spLocks noGrp="1"/>
          </p:cNvSpPr>
          <p:nvPr>
            <p:ph type="sldNum" sz="quarter" idx="5"/>
          </p:nvPr>
        </p:nvSpPr>
        <p:spPr/>
        <p:txBody>
          <a:bodyPr/>
          <a:lstStyle/>
          <a:p>
            <a:fld id="{A2A48D8E-9CAB-484D-9507-B55A33A0E212}" type="slidenum">
              <a:rPr lang="fi-FI" smtClean="0"/>
              <a:t>1</a:t>
            </a:fld>
            <a:endParaRPr lang="fi-FI"/>
          </a:p>
        </p:txBody>
      </p:sp>
    </p:spTree>
    <p:extLst>
      <p:ext uri="{BB962C8B-B14F-4D97-AF65-F5344CB8AC3E}">
        <p14:creationId xmlns:p14="http://schemas.microsoft.com/office/powerpoint/2010/main" val="182925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r>
              <a:rPr lang="fi-FI" dirty="0"/>
              <a:t>Keskustele vanhempien kanssa siitä, miten koulunkäynti ja opiskelu muuttuvat yläkoulussa. Voit kertoa omia opettajan kokemuksiasi yläkouluun siirtymisestä ja mitä vanhempien on hyödyllistä tietää siitä.  </a:t>
            </a:r>
          </a:p>
          <a:p>
            <a:endParaRPr lang="fi-FI" dirty="0"/>
          </a:p>
          <a:p>
            <a:r>
              <a:rPr lang="fi-FI" dirty="0"/>
              <a:t>Kerro vanhemmille koulustanne: minkälainen se on ja millaisia asioita teidän koulussa pidetään tärkeinä. Nosta esiin myönteisiä ja innostavia asioita koulustanne – asioita, joista te koulun henkilökuntana olette ylpeitä. Ne vahvistavat vanhempien luottamusta. </a:t>
            </a:r>
          </a:p>
          <a:p>
            <a:endParaRPr lang="fi-FI" dirty="0"/>
          </a:p>
          <a:p>
            <a:r>
              <a:rPr lang="fi-FI" dirty="0"/>
              <a:t>Kerro vanhemmille myös opetussuunnitelmasta, joka ohjaa ja säätelee koulun toimintaa. On tärkeä kertoa vanhemmille, missä he voivat tutustua koulun opetussuunnitelmaan. </a:t>
            </a:r>
          </a:p>
          <a:p>
            <a:endParaRPr lang="fi-FI" dirty="0"/>
          </a:p>
          <a:p>
            <a:endParaRPr lang="fi-FI" dirty="0"/>
          </a:p>
        </p:txBody>
      </p:sp>
      <p:sp>
        <p:nvSpPr>
          <p:cNvPr id="4" name="Dian numeron paikkamerkki 3"/>
          <p:cNvSpPr>
            <a:spLocks noGrp="1"/>
          </p:cNvSpPr>
          <p:nvPr>
            <p:ph type="sldNum" sz="quarter" idx="5"/>
          </p:nvPr>
        </p:nvSpPr>
        <p:spPr/>
        <p:txBody>
          <a:bodyPr/>
          <a:lstStyle/>
          <a:p>
            <a:fld id="{A2A48D8E-9CAB-484D-9507-B55A33A0E212}" type="slidenum">
              <a:rPr lang="fi-FI" smtClean="0"/>
              <a:t>2</a:t>
            </a:fld>
            <a:endParaRPr lang="fi-FI"/>
          </a:p>
        </p:txBody>
      </p:sp>
    </p:spTree>
    <p:extLst>
      <p:ext uri="{BB962C8B-B14F-4D97-AF65-F5344CB8AC3E}">
        <p14:creationId xmlns:p14="http://schemas.microsoft.com/office/powerpoint/2010/main" val="409183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r>
              <a:rPr lang="fi-FI" dirty="0"/>
              <a:t>Nämä kysymykset voivat toimia vanhempainillan lämmittelykysymyksinä, mutta viestivät samalla vanhemmille, että vanhempien osallisuus on koulussa tärkeää ja vanhempien näkemyksiä, odotuksia ja toiveita halutaan kuulla koulussa </a:t>
            </a:r>
          </a:p>
        </p:txBody>
      </p:sp>
      <p:sp>
        <p:nvSpPr>
          <p:cNvPr id="4" name="Dian numeron paikkamerkki 3"/>
          <p:cNvSpPr>
            <a:spLocks noGrp="1"/>
          </p:cNvSpPr>
          <p:nvPr>
            <p:ph type="sldNum" sz="quarter" idx="5"/>
          </p:nvPr>
        </p:nvSpPr>
        <p:spPr/>
        <p:txBody>
          <a:bodyPr/>
          <a:lstStyle/>
          <a:p>
            <a:fld id="{A2A48D8E-9CAB-484D-9507-B55A33A0E212}" type="slidenum">
              <a:rPr lang="fi-FI" smtClean="0"/>
              <a:t>3</a:t>
            </a:fld>
            <a:endParaRPr lang="fi-FI"/>
          </a:p>
        </p:txBody>
      </p:sp>
    </p:spTree>
    <p:extLst>
      <p:ext uri="{BB962C8B-B14F-4D97-AF65-F5344CB8AC3E}">
        <p14:creationId xmlns:p14="http://schemas.microsoft.com/office/powerpoint/2010/main" val="155303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r>
              <a:rPr lang="fi-FI" dirty="0"/>
              <a:t>Keskustele vanhempien kanssa kavereiden tärkeästä merkityksestä koulussa. Kaverit ja ryhmään kuuluminen ovat tärkeitä jokaiselle lapselle. Lapsen tulee kokea olevansa luokka- ja kouluyhteisön tärkeä jäsen. Ryhmään kuuluminen lisää koulussa viihtymistä ja turvallisuutta ja sen on todettu edistävän oppimista. Toisaalta kaverit voivat aiheuttaa ryhmäpainetta esimerkiksi ulkonäköön tai päihteiden käyttöön liittyen. Seitsemännen luokan aloitusvaihe on tärkeä kaverisuhteiden muodostumiselle ja uuteen luokkaan kiinnittymiselle. </a:t>
            </a:r>
          </a:p>
          <a:p>
            <a:endParaRPr lang="fi-FI" dirty="0"/>
          </a:p>
          <a:p>
            <a:r>
              <a:rPr lang="fi-FI" dirty="0"/>
              <a:t>Kerro vanhemmille, miten teidän koulussa </a:t>
            </a:r>
            <a:r>
              <a:rPr lang="fi-FI" dirty="0" err="1"/>
              <a:t>ryhmäytetään</a:t>
            </a:r>
            <a:r>
              <a:rPr lang="fi-FI" dirty="0"/>
              <a:t> oppilaita ja huolehditaan siitä, että kaikki pääsevät osaksi luokka- ja kouluyhteisöä. Kerro myös, miten teidän koulussa ehkäistään ja puututaan kiusaamiseen. </a:t>
            </a:r>
          </a:p>
          <a:p>
            <a:endParaRPr lang="fi-FI" dirty="0"/>
          </a:p>
          <a:p>
            <a:r>
              <a:rPr lang="fi-FI" dirty="0"/>
              <a:t>Kannusta vanhempia ottamaan yhteyttä kouluun, jos vanhempi huomaa lapsensa jäävän yksin tai häntä kiusataan. </a:t>
            </a:r>
          </a:p>
        </p:txBody>
      </p:sp>
      <p:sp>
        <p:nvSpPr>
          <p:cNvPr id="4" name="Dian numeron paikkamerkki 3"/>
          <p:cNvSpPr>
            <a:spLocks noGrp="1"/>
          </p:cNvSpPr>
          <p:nvPr>
            <p:ph type="sldNum" sz="quarter" idx="5"/>
          </p:nvPr>
        </p:nvSpPr>
        <p:spPr/>
        <p:txBody>
          <a:bodyPr/>
          <a:lstStyle/>
          <a:p>
            <a:fld id="{A2A48D8E-9CAB-484D-9507-B55A33A0E212}" type="slidenum">
              <a:rPr lang="fi-FI" smtClean="0"/>
              <a:t>4</a:t>
            </a:fld>
            <a:endParaRPr lang="fi-FI"/>
          </a:p>
        </p:txBody>
      </p:sp>
    </p:spTree>
    <p:extLst>
      <p:ext uri="{BB962C8B-B14F-4D97-AF65-F5344CB8AC3E}">
        <p14:creationId xmlns:p14="http://schemas.microsoft.com/office/powerpoint/2010/main" val="130624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r>
              <a:rPr lang="fi-FI" dirty="0"/>
              <a:t>Keskustele vanhempien kanssa yläkouluikäisen tarvitsemasta tuesta. Vaikka lapsi kasvaa ja viestii usein huolehtivansa koulunkäynnistä ja omista asioistaan itse, hän tarvitsee ja kaipaa vanhempia ja vanhempien tukea. Myös vanhempana saattaa ajatella, että yläkouluikäinen on niin iso, että hän huolehtii itse koulunkäynnistään. Varhain itsenäistymisen kulttuuri on Suomessa vahvaa, mutta on hyvä muistaa, että vanhempien tuki on yläkoululaiselle yhtä tärkeää kuin alakoululaiselle</a:t>
            </a:r>
          </a:p>
          <a:p>
            <a:r>
              <a:rPr lang="fi-FI" dirty="0"/>
              <a:t> </a:t>
            </a:r>
          </a:p>
          <a:p>
            <a:r>
              <a:rPr lang="fi-FI" dirty="0"/>
              <a:t>Vanhemman kiinnostus lapsen koulunkäyntiä kohtaan kannustaa ja innostaa lasta opiskelemaan.  Koulusta ja koulunkäynnistä kannattaa puhua kotona myönteisesti. Vanhempien koulumyönteisyys vahvistaa lapsen kouluun kiinnittymistä ja motivoi häntä opiskelemaan. Keskustelemalla lapsen kanssa säännöllisesti kouluun liittyvistä asioista huomaa myös helpommin, jos lapsi kokee koulussa stressiä, uupumusta tai paineita.</a:t>
            </a:r>
          </a:p>
          <a:p>
            <a:endParaRPr lang="fi-FI" dirty="0"/>
          </a:p>
          <a:p>
            <a:r>
              <a:rPr lang="fi-FI" dirty="0"/>
              <a:t>Jokainen vanhempi koulutustaustasta riippumatta pystyy tukemaan lapsen koulunkäyntiä. Lapsi tarvitsee vanhemmiltaan ennen kaikkea tukea, kannustusta, rohkaisua, vaikeuksien ja pettymysten yli auttamista. </a:t>
            </a:r>
          </a:p>
        </p:txBody>
      </p:sp>
      <p:sp>
        <p:nvSpPr>
          <p:cNvPr id="4" name="Dian numeron paikkamerkki 3"/>
          <p:cNvSpPr>
            <a:spLocks noGrp="1"/>
          </p:cNvSpPr>
          <p:nvPr>
            <p:ph type="sldNum" sz="quarter" idx="5"/>
          </p:nvPr>
        </p:nvSpPr>
        <p:spPr/>
        <p:txBody>
          <a:bodyPr/>
          <a:lstStyle/>
          <a:p>
            <a:fld id="{A2A48D8E-9CAB-484D-9507-B55A33A0E212}" type="slidenum">
              <a:rPr lang="fi-FI" smtClean="0"/>
              <a:t>6</a:t>
            </a:fld>
            <a:endParaRPr lang="fi-FI"/>
          </a:p>
        </p:txBody>
      </p:sp>
    </p:spTree>
    <p:extLst>
      <p:ext uri="{BB962C8B-B14F-4D97-AF65-F5344CB8AC3E}">
        <p14:creationId xmlns:p14="http://schemas.microsoft.com/office/powerpoint/2010/main" val="208965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r>
              <a:rPr lang="fi-FI" dirty="0"/>
              <a:t>Avaa vanhemmille kodin ja koulun yhteistyön tärkeyttä yläkoulussa. Yläkouluvaihe on merkittävä lapsen jatko-opintojen kannalta ja siihen liittyy nuoreksi kasvamista ja kasvuun liittyviä iloja ja haasteita.  On ensiarvoisen tärkeää, että koti ja koulu toimivat yhdessä ja tukevat lasten kasvua, oppimista ja koulunkäyntiä. Lapsi saattaa viestiä vanhemmilleen, ettei halua heitä kouluun eikä heitä siellä tarvita. Tavallisesti lapsi on kuitenkin tyytyväinen vanhempien osoittamasta kiinnostuksesta ja siitä, että vanhemmat käyvät koulussa. </a:t>
            </a:r>
          </a:p>
          <a:p>
            <a:endParaRPr lang="fi-FI" dirty="0"/>
          </a:p>
          <a:p>
            <a:r>
              <a:rPr lang="fi-FI" dirty="0"/>
              <a:t>Kerro, miten teidän koulussa tehdään yhteistyötä vanhempien kanssa oppilaan, luokan ja koulun tasoilla. Miten vanhemmat ovat koulun toiminnassa mukana? Minkälaista vanhempaintoimintaa koulussa on (esim. luokkavanhemmat, vanhempaintiimit, vanhempainyhdistystoiminta)?  Kannusta vanhempia kertomaan, miten kodin ja koulun yhteistyötä voitaisiin kehittää. </a:t>
            </a:r>
          </a:p>
          <a:p>
            <a:endParaRPr lang="fi-FI" dirty="0"/>
          </a:p>
        </p:txBody>
      </p:sp>
      <p:sp>
        <p:nvSpPr>
          <p:cNvPr id="4" name="Dian numeron paikkamerkki 3"/>
          <p:cNvSpPr>
            <a:spLocks noGrp="1"/>
          </p:cNvSpPr>
          <p:nvPr>
            <p:ph type="sldNum" sz="quarter" idx="5"/>
          </p:nvPr>
        </p:nvSpPr>
        <p:spPr/>
        <p:txBody>
          <a:bodyPr/>
          <a:lstStyle/>
          <a:p>
            <a:fld id="{A2A48D8E-9CAB-484D-9507-B55A33A0E212}" type="slidenum">
              <a:rPr lang="fi-FI" smtClean="0"/>
              <a:t>8</a:t>
            </a:fld>
            <a:endParaRPr lang="fi-FI"/>
          </a:p>
        </p:txBody>
      </p:sp>
    </p:spTree>
    <p:extLst>
      <p:ext uri="{BB962C8B-B14F-4D97-AF65-F5344CB8AC3E}">
        <p14:creationId xmlns:p14="http://schemas.microsoft.com/office/powerpoint/2010/main" val="133703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r>
              <a:rPr lang="fi-FI" dirty="0"/>
              <a:t>Yläkoulun aikana lapsi pohtii tulevaisuuttaan ja päättää, mihin hän suuntaa peruskoulun jälkeen. Vaikka päätös jatko-opinnoista tehdään vasta yläkoulun lähestyessä loppuaan, peruskoulun jälkeisiä opintoja ja tulevaisuuden suunnittelua on hyvä pitää vireillä koko yläkoulun ajan. Vanhemmilla on todettu olevan merkittävä rooli nuoren miettiessä koulutusvalintojaan. Vanhemmat ja lapsen lähipiiri ovat tärkein tietolähde yläkouluikäisen miettiessä tulevaa opiskelualaa. Myös kavereilla on suuri merkitys koulutusvalintoihin. </a:t>
            </a:r>
          </a:p>
          <a:p>
            <a:endParaRPr lang="fi-FI" dirty="0"/>
          </a:p>
          <a:p>
            <a:r>
              <a:rPr lang="fi-FI" dirty="0"/>
              <a:t>Kerro koulun oppilaanohjauksesta ja miten teidän koulussa tuetaan oppilaiden tulevaisuuden suunnittelua ja koulutusvalintoja yläkoulun aikana. </a:t>
            </a:r>
          </a:p>
        </p:txBody>
      </p:sp>
      <p:sp>
        <p:nvSpPr>
          <p:cNvPr id="4" name="Dian numeron paikkamerkki 3"/>
          <p:cNvSpPr>
            <a:spLocks noGrp="1"/>
          </p:cNvSpPr>
          <p:nvPr>
            <p:ph type="sldNum" sz="quarter" idx="5"/>
          </p:nvPr>
        </p:nvSpPr>
        <p:spPr/>
        <p:txBody>
          <a:bodyPr/>
          <a:lstStyle/>
          <a:p>
            <a:fld id="{A2A48D8E-9CAB-484D-9507-B55A33A0E212}" type="slidenum">
              <a:rPr lang="fi-FI" smtClean="0"/>
              <a:t>10</a:t>
            </a:fld>
            <a:endParaRPr lang="fi-FI"/>
          </a:p>
        </p:txBody>
      </p:sp>
    </p:spTree>
    <p:extLst>
      <p:ext uri="{BB962C8B-B14F-4D97-AF65-F5344CB8AC3E}">
        <p14:creationId xmlns:p14="http://schemas.microsoft.com/office/powerpoint/2010/main" val="419343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r>
              <a:rPr lang="fi-FI" dirty="0"/>
              <a:t>Voit kerrata vanhempien kanssa terveellisten elämäntapojen perusasioita: </a:t>
            </a:r>
          </a:p>
          <a:p>
            <a:endParaRPr lang="fi-FI" dirty="0"/>
          </a:p>
          <a:p>
            <a:r>
              <a:rPr lang="fi-FI" dirty="0"/>
              <a:t>Yläkouluikäinen tarvitsee unta noin 10 tuntia yössä. Unen tarve ei ole tasaista, vaan fyysinen ja psyykkinen ponnistelu lisäävät unen tarvetta. Esimerkiksi kiireisen opiskelujakson tai rankan urheilun jälkeen lapsi tarvitsee enemmän unta ja lepoa. Nukkuminen palauttaa elimistön opiskelun tai fyysisen rasituksen kuormituksista. Säännöllisestä unirytmistä kannattaa yrittää pitää kiinni, sillä se takaa riittävän levon, helpottaa nukahtamista illalla ja heräämistä aamulla. Ilta-aika noin tunti ennen nukkumaanmenoa on hyvä rauhoittaa digipelaamiselta, jotta nukahtaminen ei vaikeudu. </a:t>
            </a:r>
          </a:p>
          <a:p>
            <a:endParaRPr lang="fi-FI" dirty="0"/>
          </a:p>
          <a:p>
            <a:r>
              <a:rPr lang="fi-FI" dirty="0"/>
              <a:t>Yläkouluikäisen liikuntasuositus on 1,5 tuntia päivässä, josta puolet tulisi olla reipasta liikuntaa. Säännöllinen liikuntaharrastus tai oma harjoittelu täyttää osan päivittäisestä liikunnan tarpeesta.  Päivittäisen liikunta-annoksen voi kerätä kokoon pienistä palasista.  </a:t>
            </a:r>
          </a:p>
          <a:p>
            <a:endParaRPr lang="fi-FI" dirty="0"/>
          </a:p>
          <a:p>
            <a:r>
              <a:rPr lang="fi-FI" dirty="0"/>
              <a:t>Terveellinen ravinto ja säännöllinen ruokarytmi ovat tärkeä osa lapsen ja nuoren tervettä kasvua ja kehitystä. Ravinto vaikuttaa terveyteen ja hyvinvointiin, mielialaan ja koulussa jaksamiseen sekä kokonaisvaltaiseen hyvään oloon. Kouluateria kattaa noin kolmanneksen lapsen koko päivän energiantarpeesta. Kodin ja koulun ateriat täydentävät toisiaan. Yhteiset ruokahetket, päivän kuulumisten juttelu ja rentoutuminen vaikkapa iltapalan ääressä parantavat koko perheen hyvinvointia ja jaksamista. </a:t>
            </a:r>
          </a:p>
          <a:p>
            <a:endParaRPr lang="fi-FI" dirty="0"/>
          </a:p>
          <a:p>
            <a:r>
              <a:rPr lang="fi-FI" dirty="0"/>
              <a:t>Sosiaalinen media on osa lasten ja nuorten arkea. Sosiaalisen median palveluissa viestitään kavereiden kanssa, vietetään aikaa, etsitään tietoa, haetaan ja saadaan vertaistukea. Lapsen ja nuoren kanssa kannattaa keskustella säännöllisesti periaatteista, jotka takaavat turvallisen mukana olon sosiaalisessa mediassa. Vanhemmissa huolta aiheuttavat kysymykset, esim. nettikiusaaminen, kannattaa nostaa keskusteluun vanhempien kesken.  </a:t>
            </a:r>
          </a:p>
          <a:p>
            <a:endParaRPr lang="fi-FI" dirty="0"/>
          </a:p>
          <a:p>
            <a:r>
              <a:rPr lang="fi-FI" dirty="0"/>
              <a:t>Myös opetuksen digitalisoituminen huolestuttaa vanhempia ja herättää voimakkaita tunteita puolesta ja vastaan. Kerro vanhemmille, miten tietoteknisiä laitteita hyödynnetään koulunne opetuksessa ja miten koulussa pidetään huolta siitä, että tasapaino älylaitteiden käytön ja muun toiminnan välillä säilyy.  </a:t>
            </a:r>
          </a:p>
          <a:p>
            <a:endParaRPr lang="fi-FI" dirty="0"/>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A2A48D8E-9CAB-484D-9507-B55A33A0E212}" type="slidenum">
              <a:rPr lang="fi-FI" smtClean="0"/>
              <a:t>12</a:t>
            </a:fld>
            <a:endParaRPr lang="fi-FI"/>
          </a:p>
        </p:txBody>
      </p:sp>
    </p:spTree>
    <p:extLst>
      <p:ext uri="{BB962C8B-B14F-4D97-AF65-F5344CB8AC3E}">
        <p14:creationId xmlns:p14="http://schemas.microsoft.com/office/powerpoint/2010/main" val="363865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r>
              <a:rPr lang="fi-FI" dirty="0"/>
              <a:t>Yläkouluvaihe sijoittuu samaan ajankohtaan, jolloin lapsi kasvaa varhaisnuoreksi. Lapsi alkaa itsenäistyä, ottaa etäisyyttä vanhempiin ja tarvitsee tilaa kehittyäkseen omaksi itsekseen. Kavereista tulee entistä tärkeämpiä ja heidän mielipiteensä menevät usein vanhempien mielipiteiden ohi. Samaan aikaan lapsi tarvitsee vanhempien ja muiden lasten ympärillä olevien aikuisten tukea. </a:t>
            </a:r>
          </a:p>
          <a:p>
            <a:endParaRPr lang="fi-FI" dirty="0"/>
          </a:p>
          <a:p>
            <a:r>
              <a:rPr lang="fi-FI" dirty="0"/>
              <a:t>Laita vanhemmat vaihtamaan ajatuksia ja kokemuksia murrosikäisen vanhemmuudesta.  </a:t>
            </a:r>
          </a:p>
          <a:p>
            <a:endParaRPr lang="fi-FI" dirty="0"/>
          </a:p>
        </p:txBody>
      </p:sp>
      <p:sp>
        <p:nvSpPr>
          <p:cNvPr id="4" name="Dian numeron paikkamerkki 3"/>
          <p:cNvSpPr>
            <a:spLocks noGrp="1"/>
          </p:cNvSpPr>
          <p:nvPr>
            <p:ph type="sldNum" sz="quarter" idx="5"/>
          </p:nvPr>
        </p:nvSpPr>
        <p:spPr/>
        <p:txBody>
          <a:bodyPr/>
          <a:lstStyle/>
          <a:p>
            <a:fld id="{A2A48D8E-9CAB-484D-9507-B55A33A0E212}" type="slidenum">
              <a:rPr lang="fi-FI" smtClean="0"/>
              <a:t>14</a:t>
            </a:fld>
            <a:endParaRPr lang="fi-FI"/>
          </a:p>
        </p:txBody>
      </p:sp>
    </p:spTree>
    <p:extLst>
      <p:ext uri="{BB962C8B-B14F-4D97-AF65-F5344CB8AC3E}">
        <p14:creationId xmlns:p14="http://schemas.microsoft.com/office/powerpoint/2010/main" val="287629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652BB3EF-19C9-40BF-9474-DE9D77DB2D66}" type="datetimeFigureOut">
              <a:rPr lang="fi-FI" smtClean="0"/>
              <a:t>12.9.2023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5800069-8876-4363-BEB4-24D0F1B50524}" type="slidenum">
              <a:rPr lang="fi-FI" smtClean="0"/>
              <a:t>‹#›</a:t>
            </a:fld>
            <a:endParaRPr lang="fi-FI"/>
          </a:p>
        </p:txBody>
      </p:sp>
    </p:spTree>
    <p:extLst>
      <p:ext uri="{BB962C8B-B14F-4D97-AF65-F5344CB8AC3E}">
        <p14:creationId xmlns:p14="http://schemas.microsoft.com/office/powerpoint/2010/main" val="97574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52BB3EF-19C9-40BF-9474-DE9D77DB2D66}" type="datetimeFigureOut">
              <a:rPr lang="fi-FI" smtClean="0"/>
              <a:t>12.9.2023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5800069-8876-4363-BEB4-24D0F1B50524}" type="slidenum">
              <a:rPr lang="fi-FI" smtClean="0"/>
              <a:t>‹#›</a:t>
            </a:fld>
            <a:endParaRPr lang="fi-FI"/>
          </a:p>
        </p:txBody>
      </p:sp>
    </p:spTree>
    <p:extLst>
      <p:ext uri="{BB962C8B-B14F-4D97-AF65-F5344CB8AC3E}">
        <p14:creationId xmlns:p14="http://schemas.microsoft.com/office/powerpoint/2010/main" val="382563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52BB3EF-19C9-40BF-9474-DE9D77DB2D66}" type="datetimeFigureOut">
              <a:rPr lang="fi-FI" smtClean="0"/>
              <a:t>12.9.2023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5800069-8876-4363-BEB4-24D0F1B50524}" type="slidenum">
              <a:rPr lang="fi-FI" smtClean="0"/>
              <a:t>‹#›</a:t>
            </a:fld>
            <a:endParaRPr lang="fi-FI"/>
          </a:p>
        </p:txBody>
      </p:sp>
    </p:spTree>
    <p:extLst>
      <p:ext uri="{BB962C8B-B14F-4D97-AF65-F5344CB8AC3E}">
        <p14:creationId xmlns:p14="http://schemas.microsoft.com/office/powerpoint/2010/main" val="181621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52BB3EF-19C9-40BF-9474-DE9D77DB2D66}" type="datetimeFigureOut">
              <a:rPr lang="fi-FI" smtClean="0"/>
              <a:t>12.9.2023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5800069-8876-4363-BEB4-24D0F1B50524}" type="slidenum">
              <a:rPr lang="fi-FI" smtClean="0"/>
              <a:t>‹#›</a:t>
            </a:fld>
            <a:endParaRPr lang="fi-FI"/>
          </a:p>
        </p:txBody>
      </p:sp>
    </p:spTree>
    <p:extLst>
      <p:ext uri="{BB962C8B-B14F-4D97-AF65-F5344CB8AC3E}">
        <p14:creationId xmlns:p14="http://schemas.microsoft.com/office/powerpoint/2010/main" val="171273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652BB3EF-19C9-40BF-9474-DE9D77DB2D66}" type="datetimeFigureOut">
              <a:rPr lang="fi-FI" smtClean="0"/>
              <a:t>12.9.2023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5800069-8876-4363-BEB4-24D0F1B50524}" type="slidenum">
              <a:rPr lang="fi-FI" smtClean="0"/>
              <a:t>‹#›</a:t>
            </a:fld>
            <a:endParaRPr lang="fi-FI"/>
          </a:p>
        </p:txBody>
      </p:sp>
    </p:spTree>
    <p:extLst>
      <p:ext uri="{BB962C8B-B14F-4D97-AF65-F5344CB8AC3E}">
        <p14:creationId xmlns:p14="http://schemas.microsoft.com/office/powerpoint/2010/main" val="157080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652BB3EF-19C9-40BF-9474-DE9D77DB2D66}" type="datetimeFigureOut">
              <a:rPr lang="fi-FI" smtClean="0"/>
              <a:t>12.9.2023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5800069-8876-4363-BEB4-24D0F1B50524}" type="slidenum">
              <a:rPr lang="fi-FI" smtClean="0"/>
              <a:t>‹#›</a:t>
            </a:fld>
            <a:endParaRPr lang="fi-FI"/>
          </a:p>
        </p:txBody>
      </p:sp>
    </p:spTree>
    <p:extLst>
      <p:ext uri="{BB962C8B-B14F-4D97-AF65-F5344CB8AC3E}">
        <p14:creationId xmlns:p14="http://schemas.microsoft.com/office/powerpoint/2010/main" val="309112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652BB3EF-19C9-40BF-9474-DE9D77DB2D66}" type="datetimeFigureOut">
              <a:rPr lang="fi-FI" smtClean="0"/>
              <a:t>12.9.2023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05800069-8876-4363-BEB4-24D0F1B50524}" type="slidenum">
              <a:rPr lang="fi-FI" smtClean="0"/>
              <a:t>‹#›</a:t>
            </a:fld>
            <a:endParaRPr lang="fi-FI"/>
          </a:p>
        </p:txBody>
      </p:sp>
    </p:spTree>
    <p:extLst>
      <p:ext uri="{BB962C8B-B14F-4D97-AF65-F5344CB8AC3E}">
        <p14:creationId xmlns:p14="http://schemas.microsoft.com/office/powerpoint/2010/main" val="90507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652BB3EF-19C9-40BF-9474-DE9D77DB2D66}" type="datetimeFigureOut">
              <a:rPr lang="fi-FI" smtClean="0"/>
              <a:t>12.9.2023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05800069-8876-4363-BEB4-24D0F1B50524}" type="slidenum">
              <a:rPr lang="fi-FI" smtClean="0"/>
              <a:t>‹#›</a:t>
            </a:fld>
            <a:endParaRPr lang="fi-FI"/>
          </a:p>
        </p:txBody>
      </p:sp>
    </p:spTree>
    <p:extLst>
      <p:ext uri="{BB962C8B-B14F-4D97-AF65-F5344CB8AC3E}">
        <p14:creationId xmlns:p14="http://schemas.microsoft.com/office/powerpoint/2010/main" val="425894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BB3EF-19C9-40BF-9474-DE9D77DB2D66}" type="datetimeFigureOut">
              <a:rPr lang="fi-FI" smtClean="0"/>
              <a:t>12.9.2023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05800069-8876-4363-BEB4-24D0F1B50524}" type="slidenum">
              <a:rPr lang="fi-FI" smtClean="0"/>
              <a:t>‹#›</a:t>
            </a:fld>
            <a:endParaRPr lang="fi-FI"/>
          </a:p>
        </p:txBody>
      </p:sp>
    </p:spTree>
    <p:extLst>
      <p:ext uri="{BB962C8B-B14F-4D97-AF65-F5344CB8AC3E}">
        <p14:creationId xmlns:p14="http://schemas.microsoft.com/office/powerpoint/2010/main" val="270541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52BB3EF-19C9-40BF-9474-DE9D77DB2D66}" type="datetimeFigureOut">
              <a:rPr lang="fi-FI" smtClean="0"/>
              <a:t>12.9.2023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5800069-8876-4363-BEB4-24D0F1B50524}" type="slidenum">
              <a:rPr lang="fi-FI" smtClean="0"/>
              <a:t>‹#›</a:t>
            </a:fld>
            <a:endParaRPr lang="fi-FI"/>
          </a:p>
        </p:txBody>
      </p:sp>
    </p:spTree>
    <p:extLst>
      <p:ext uri="{BB962C8B-B14F-4D97-AF65-F5344CB8AC3E}">
        <p14:creationId xmlns:p14="http://schemas.microsoft.com/office/powerpoint/2010/main" val="327733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52BB3EF-19C9-40BF-9474-DE9D77DB2D66}" type="datetimeFigureOut">
              <a:rPr lang="fi-FI" smtClean="0"/>
              <a:t>12.9.2023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5800069-8876-4363-BEB4-24D0F1B50524}" type="slidenum">
              <a:rPr lang="fi-FI" smtClean="0"/>
              <a:t>‹#›</a:t>
            </a:fld>
            <a:endParaRPr lang="fi-FI"/>
          </a:p>
        </p:txBody>
      </p:sp>
    </p:spTree>
    <p:extLst>
      <p:ext uri="{BB962C8B-B14F-4D97-AF65-F5344CB8AC3E}">
        <p14:creationId xmlns:p14="http://schemas.microsoft.com/office/powerpoint/2010/main" val="130855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BB3EF-19C9-40BF-9474-DE9D77DB2D66}" type="datetimeFigureOut">
              <a:rPr lang="fi-FI" smtClean="0"/>
              <a:t>12.9.2023</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00069-8876-4363-BEB4-24D0F1B50524}" type="slidenum">
              <a:rPr lang="fi-FI" smtClean="0"/>
              <a:t>‹#›</a:t>
            </a:fld>
            <a:endParaRPr lang="fi-FI"/>
          </a:p>
        </p:txBody>
      </p:sp>
    </p:spTree>
    <p:extLst>
      <p:ext uri="{BB962C8B-B14F-4D97-AF65-F5344CB8AC3E}">
        <p14:creationId xmlns:p14="http://schemas.microsoft.com/office/powerpoint/2010/main" val="3162575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D62C05F-F5A3-4473-BAA2-D03388EA1639}"/>
              </a:ext>
            </a:extLst>
          </p:cNvPr>
          <p:cNvPicPr>
            <a:picLocks noChangeAspect="1"/>
          </p:cNvPicPr>
          <p:nvPr/>
        </p:nvPicPr>
        <p:blipFill rotWithShape="1">
          <a:blip r:embed="rId3">
            <a:extLst>
              <a:ext uri="{28A0092B-C50C-407E-A947-70E740481C1C}">
                <a14:useLocalDpi xmlns:a14="http://schemas.microsoft.com/office/drawing/2010/main" val="0"/>
              </a:ext>
            </a:extLst>
          </a:blip>
          <a:srcRect t="2242" b="6951"/>
          <a:stretch/>
        </p:blipFill>
        <p:spPr>
          <a:xfrm>
            <a:off x="-1" y="0"/>
            <a:ext cx="7552267" cy="6858000"/>
          </a:xfrm>
          <a:prstGeom prst="rect">
            <a:avLst/>
          </a:prstGeom>
        </p:spPr>
      </p:pic>
      <p:pic>
        <p:nvPicPr>
          <p:cNvPr id="7" name="Kuva 6">
            <a:extLst>
              <a:ext uri="{FF2B5EF4-FFF2-40B4-BE49-F238E27FC236}">
                <a16:creationId xmlns:a16="http://schemas.microsoft.com/office/drawing/2014/main" id="{48CCF6E8-C634-4576-8205-94DB33EBE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149" y="5542384"/>
            <a:ext cx="2460234" cy="886408"/>
          </a:xfrm>
          <a:prstGeom prst="rect">
            <a:avLst/>
          </a:prstGeom>
        </p:spPr>
      </p:pic>
    </p:spTree>
    <p:extLst>
      <p:ext uri="{BB962C8B-B14F-4D97-AF65-F5344CB8AC3E}">
        <p14:creationId xmlns:p14="http://schemas.microsoft.com/office/powerpoint/2010/main" val="2521919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Ryhmä 11">
            <a:extLst>
              <a:ext uri="{FF2B5EF4-FFF2-40B4-BE49-F238E27FC236}">
                <a16:creationId xmlns:a16="http://schemas.microsoft.com/office/drawing/2014/main" id="{C02D57A1-9D23-447A-B2AB-0B049536859F}"/>
              </a:ext>
            </a:extLst>
          </p:cNvPr>
          <p:cNvGrpSpPr/>
          <p:nvPr/>
        </p:nvGrpSpPr>
        <p:grpSpPr>
          <a:xfrm>
            <a:off x="5838091" y="377687"/>
            <a:ext cx="3305909" cy="6480313"/>
            <a:chOff x="5838091" y="377687"/>
            <a:chExt cx="3305909" cy="6480313"/>
          </a:xfrm>
        </p:grpSpPr>
        <p:pic>
          <p:nvPicPr>
            <p:cNvPr id="5" name="Kuva 4">
              <a:extLst>
                <a:ext uri="{FF2B5EF4-FFF2-40B4-BE49-F238E27FC236}">
                  <a16:creationId xmlns:a16="http://schemas.microsoft.com/office/drawing/2014/main" id="{BB275020-3983-4F9B-B62F-8CBEECFFDF1E}"/>
                </a:ext>
              </a:extLst>
            </p:cNvPr>
            <p:cNvPicPr>
              <a:picLocks noChangeAspect="1"/>
            </p:cNvPicPr>
            <p:nvPr/>
          </p:nvPicPr>
          <p:blipFill rotWithShape="1">
            <a:blip r:embed="rId3">
              <a:extLst>
                <a:ext uri="{28A0092B-C50C-407E-A947-70E740481C1C}">
                  <a14:useLocalDpi xmlns:a14="http://schemas.microsoft.com/office/drawing/2010/main" val="0"/>
                </a:ext>
              </a:extLst>
            </a:blip>
            <a:srcRect l="7265" t="-1" r="51036" b="18261"/>
            <a:stretch/>
          </p:blipFill>
          <p:spPr>
            <a:xfrm>
              <a:off x="5838091" y="377687"/>
              <a:ext cx="3305909" cy="6480313"/>
            </a:xfrm>
            <a:prstGeom prst="rect">
              <a:avLst/>
            </a:prstGeom>
          </p:spPr>
        </p:pic>
        <p:grpSp>
          <p:nvGrpSpPr>
            <p:cNvPr id="11" name="Ryhmä 10">
              <a:extLst>
                <a:ext uri="{FF2B5EF4-FFF2-40B4-BE49-F238E27FC236}">
                  <a16:creationId xmlns:a16="http://schemas.microsoft.com/office/drawing/2014/main" id="{A90B5308-C247-4935-8B25-8D8CA90E350B}"/>
                </a:ext>
              </a:extLst>
            </p:cNvPr>
            <p:cNvGrpSpPr/>
            <p:nvPr/>
          </p:nvGrpSpPr>
          <p:grpSpPr>
            <a:xfrm>
              <a:off x="7101840" y="2926080"/>
              <a:ext cx="1270000" cy="1280160"/>
              <a:chOff x="7101840" y="2926080"/>
              <a:chExt cx="1270000" cy="1280160"/>
            </a:xfrm>
          </p:grpSpPr>
          <p:sp>
            <p:nvSpPr>
              <p:cNvPr id="8" name="Vuokaaviosymboli: Liitin 7">
                <a:extLst>
                  <a:ext uri="{FF2B5EF4-FFF2-40B4-BE49-F238E27FC236}">
                    <a16:creationId xmlns:a16="http://schemas.microsoft.com/office/drawing/2014/main" id="{96274428-9CA3-4B92-BC8D-E347AEC422CD}"/>
                  </a:ext>
                </a:extLst>
              </p:cNvPr>
              <p:cNvSpPr/>
              <p:nvPr/>
            </p:nvSpPr>
            <p:spPr>
              <a:xfrm>
                <a:off x="7101840" y="2926080"/>
                <a:ext cx="1270000" cy="12801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ähti: 5-sakarainen 9">
                <a:extLst>
                  <a:ext uri="{FF2B5EF4-FFF2-40B4-BE49-F238E27FC236}">
                    <a16:creationId xmlns:a16="http://schemas.microsoft.com/office/drawing/2014/main" id="{7278A056-18B0-466A-87FA-D54A95481944}"/>
                  </a:ext>
                </a:extLst>
              </p:cNvPr>
              <p:cNvSpPr/>
              <p:nvPr/>
            </p:nvSpPr>
            <p:spPr>
              <a:xfrm>
                <a:off x="7355840" y="3108960"/>
                <a:ext cx="802640" cy="83312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sp>
        <p:nvSpPr>
          <p:cNvPr id="3" name="Sisällön paikkamerkki 2">
            <a:extLst>
              <a:ext uri="{FF2B5EF4-FFF2-40B4-BE49-F238E27FC236}">
                <a16:creationId xmlns:a16="http://schemas.microsoft.com/office/drawing/2014/main" id="{F5B6A804-C43E-4EC8-B4D0-B1118DF52551}"/>
              </a:ext>
            </a:extLst>
          </p:cNvPr>
          <p:cNvSpPr>
            <a:spLocks noGrp="1"/>
          </p:cNvSpPr>
          <p:nvPr>
            <p:ph idx="1"/>
          </p:nvPr>
        </p:nvSpPr>
        <p:spPr>
          <a:xfrm>
            <a:off x="628650" y="2106977"/>
            <a:ext cx="7886700" cy="4351338"/>
          </a:xfrm>
        </p:spPr>
        <p:txBody>
          <a:bodyPr>
            <a:normAutofit/>
          </a:bodyPr>
          <a:lstStyle/>
          <a:p>
            <a:pPr marL="0" indent="0">
              <a:buNone/>
            </a:pPr>
            <a:r>
              <a:rPr lang="fi-FI" sz="2400" dirty="0"/>
              <a:t>Peruskoulun jälkeisiä opintoja ja tulevaisuuden </a:t>
            </a:r>
            <a:br>
              <a:rPr lang="fi-FI" sz="2400" dirty="0"/>
            </a:br>
            <a:r>
              <a:rPr lang="fi-FI" sz="2400" dirty="0"/>
              <a:t>suunnittelua kannattaa pitää vireillä koko </a:t>
            </a:r>
            <a:br>
              <a:rPr lang="fi-FI" sz="2400" dirty="0"/>
            </a:br>
            <a:r>
              <a:rPr lang="fi-FI" sz="2400" dirty="0"/>
              <a:t>yläkoulun ajan.</a:t>
            </a:r>
            <a:br>
              <a:rPr lang="fi-FI" sz="2400" dirty="0"/>
            </a:br>
            <a:endParaRPr lang="fi-FI" sz="2400" dirty="0"/>
          </a:p>
          <a:p>
            <a:pPr marL="0" indent="0">
              <a:buNone/>
            </a:pPr>
            <a:r>
              <a:rPr lang="fi-FI" sz="2400" dirty="0"/>
              <a:t>Pohdi lapsen kanssa hänen vahvuuksiaan, </a:t>
            </a:r>
            <a:br>
              <a:rPr lang="fi-FI" sz="2400" dirty="0"/>
            </a:br>
            <a:r>
              <a:rPr lang="fi-FI" sz="2400" dirty="0"/>
              <a:t>kiinnostuksen kohteitaan ja ammatin-</a:t>
            </a:r>
            <a:br>
              <a:rPr lang="fi-FI" sz="2400" dirty="0"/>
            </a:br>
            <a:r>
              <a:rPr lang="fi-FI" sz="2400" dirty="0"/>
              <a:t>valintatoiveitaan. </a:t>
            </a:r>
            <a:br>
              <a:rPr lang="fi-FI" sz="2400" dirty="0"/>
            </a:br>
            <a:endParaRPr lang="fi-FI" sz="2400" dirty="0"/>
          </a:p>
          <a:p>
            <a:pPr marL="0" indent="0">
              <a:buNone/>
            </a:pPr>
            <a:r>
              <a:rPr lang="fi-FI" sz="2400" dirty="0"/>
              <a:t>Meidän koulussa tuetaan oppilaiden </a:t>
            </a:r>
            <a:br>
              <a:rPr lang="fi-FI" sz="2400" dirty="0"/>
            </a:br>
            <a:r>
              <a:rPr lang="fi-FI" sz="2400" dirty="0"/>
              <a:t>tulevaisuuden suunnittelua ja koulutusvalintoja…</a:t>
            </a:r>
          </a:p>
          <a:p>
            <a:endParaRPr lang="fi-FI" sz="2400" dirty="0"/>
          </a:p>
        </p:txBody>
      </p:sp>
      <p:sp>
        <p:nvSpPr>
          <p:cNvPr id="2" name="Otsikko 1">
            <a:extLst>
              <a:ext uri="{FF2B5EF4-FFF2-40B4-BE49-F238E27FC236}">
                <a16:creationId xmlns:a16="http://schemas.microsoft.com/office/drawing/2014/main" id="{78D20F48-0595-4175-A7B7-F5A4B185330F}"/>
              </a:ext>
            </a:extLst>
          </p:cNvPr>
          <p:cNvSpPr>
            <a:spLocks noGrp="1"/>
          </p:cNvSpPr>
          <p:nvPr>
            <p:ph type="title"/>
          </p:nvPr>
        </p:nvSpPr>
        <p:spPr>
          <a:xfrm>
            <a:off x="628650" y="505802"/>
            <a:ext cx="7886700" cy="1325563"/>
          </a:xfrm>
        </p:spPr>
        <p:txBody>
          <a:bodyPr/>
          <a:lstStyle/>
          <a:p>
            <a:r>
              <a:rPr lang="fi-FI" dirty="0">
                <a:solidFill>
                  <a:schemeClr val="accent1"/>
                </a:solidFill>
                <a:latin typeface="MV Boli" panose="02000500030200090000" pitchFamily="2" charset="0"/>
                <a:cs typeface="MV Boli" panose="02000500030200090000" pitchFamily="2" charset="0"/>
              </a:rPr>
              <a:t>Yläkoulun aikana </a:t>
            </a:r>
            <a:br>
              <a:rPr lang="fi-FI" dirty="0">
                <a:solidFill>
                  <a:schemeClr val="accent1"/>
                </a:solidFill>
                <a:latin typeface="MV Boli" panose="02000500030200090000" pitchFamily="2" charset="0"/>
                <a:cs typeface="MV Boli" panose="02000500030200090000" pitchFamily="2" charset="0"/>
              </a:rPr>
            </a:br>
            <a:r>
              <a:rPr lang="fi-FI" dirty="0">
                <a:solidFill>
                  <a:schemeClr val="accent1"/>
                </a:solidFill>
                <a:latin typeface="MV Boli" panose="02000500030200090000" pitchFamily="2" charset="0"/>
                <a:cs typeface="MV Boli" panose="02000500030200090000" pitchFamily="2" charset="0"/>
              </a:rPr>
              <a:t>pohditaan jatko-opintoja</a:t>
            </a:r>
          </a:p>
        </p:txBody>
      </p:sp>
    </p:spTree>
    <p:extLst>
      <p:ext uri="{BB962C8B-B14F-4D97-AF65-F5344CB8AC3E}">
        <p14:creationId xmlns:p14="http://schemas.microsoft.com/office/powerpoint/2010/main" val="360487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vektorigrafiikka&#10;&#10;Kuvaus luotu automaattisesti">
            <a:extLst>
              <a:ext uri="{FF2B5EF4-FFF2-40B4-BE49-F238E27FC236}">
                <a16:creationId xmlns:a16="http://schemas.microsoft.com/office/drawing/2014/main" id="{9A6C33AA-D59F-41BE-886B-E93DFCFA050C}"/>
              </a:ext>
            </a:extLst>
          </p:cNvPr>
          <p:cNvPicPr>
            <a:picLocks noChangeAspect="1"/>
          </p:cNvPicPr>
          <p:nvPr/>
        </p:nvPicPr>
        <p:blipFill rotWithShape="1">
          <a:blip r:embed="rId2">
            <a:extLst>
              <a:ext uri="{28A0092B-C50C-407E-A947-70E740481C1C}">
                <a14:useLocalDpi xmlns:a14="http://schemas.microsoft.com/office/drawing/2010/main" val="0"/>
              </a:ext>
            </a:extLst>
          </a:blip>
          <a:srcRect r="14486" b="5650"/>
          <a:stretch/>
        </p:blipFill>
        <p:spPr>
          <a:xfrm>
            <a:off x="4407877" y="953622"/>
            <a:ext cx="4736123" cy="5904378"/>
          </a:xfrm>
          <a:prstGeom prst="rect">
            <a:avLst/>
          </a:prstGeom>
        </p:spPr>
      </p:pic>
      <p:sp>
        <p:nvSpPr>
          <p:cNvPr id="2" name="Otsikko 1">
            <a:extLst>
              <a:ext uri="{FF2B5EF4-FFF2-40B4-BE49-F238E27FC236}">
                <a16:creationId xmlns:a16="http://schemas.microsoft.com/office/drawing/2014/main" id="{81661E5E-F0BC-44F6-83A9-237675517B9C}"/>
              </a:ext>
            </a:extLst>
          </p:cNvPr>
          <p:cNvSpPr>
            <a:spLocks noGrp="1"/>
          </p:cNvSpPr>
          <p:nvPr>
            <p:ph type="title"/>
          </p:nvPr>
        </p:nvSpPr>
        <p:spPr/>
        <p:txBody>
          <a:bodyPr/>
          <a:lstStyle/>
          <a:p>
            <a:r>
              <a:rPr lang="fi-FI" dirty="0">
                <a:solidFill>
                  <a:schemeClr val="accent1"/>
                </a:solidFill>
                <a:latin typeface="MV Boli" panose="02000500030200090000" pitchFamily="2" charset="0"/>
                <a:cs typeface="MV Boli" panose="02000500030200090000" pitchFamily="2" charset="0"/>
              </a:rPr>
              <a:t>Keskusteltavaksi</a:t>
            </a:r>
          </a:p>
        </p:txBody>
      </p:sp>
      <p:sp>
        <p:nvSpPr>
          <p:cNvPr id="3" name="Sisällön paikkamerkki 2">
            <a:extLst>
              <a:ext uri="{FF2B5EF4-FFF2-40B4-BE49-F238E27FC236}">
                <a16:creationId xmlns:a16="http://schemas.microsoft.com/office/drawing/2014/main" id="{D964FA30-35F8-4BE0-B312-F6D6EDF391C9}"/>
              </a:ext>
            </a:extLst>
          </p:cNvPr>
          <p:cNvSpPr>
            <a:spLocks noGrp="1"/>
          </p:cNvSpPr>
          <p:nvPr>
            <p:ph idx="1"/>
          </p:nvPr>
        </p:nvSpPr>
        <p:spPr>
          <a:xfrm>
            <a:off x="628650" y="1690689"/>
            <a:ext cx="7886700" cy="4351338"/>
          </a:xfrm>
        </p:spPr>
        <p:txBody>
          <a:bodyPr>
            <a:normAutofit/>
          </a:bodyPr>
          <a:lstStyle/>
          <a:p>
            <a:pPr marL="0" indent="0">
              <a:buNone/>
            </a:pPr>
            <a:r>
              <a:rPr lang="fi-FI" sz="2400" dirty="0"/>
              <a:t>Miten kotona voi tukea nuoren </a:t>
            </a:r>
            <a:br>
              <a:rPr lang="fi-FI" sz="2400" dirty="0"/>
            </a:br>
            <a:r>
              <a:rPr lang="fi-FI" sz="2400" dirty="0"/>
              <a:t>koulutusvalintoja? </a:t>
            </a:r>
          </a:p>
          <a:p>
            <a:pPr marL="0" indent="0">
              <a:buNone/>
            </a:pPr>
            <a:endParaRPr lang="fi-FI" sz="2400" dirty="0"/>
          </a:p>
          <a:p>
            <a:pPr marL="0" indent="0">
              <a:buNone/>
            </a:pPr>
            <a:r>
              <a:rPr lang="fi-FI" sz="2400" dirty="0"/>
              <a:t>Miten asioista </a:t>
            </a:r>
            <a:br>
              <a:rPr lang="fi-FI" sz="2400" dirty="0"/>
            </a:br>
            <a:r>
              <a:rPr lang="fi-FI" sz="2400" dirty="0"/>
              <a:t>kannattaa keskustella?</a:t>
            </a:r>
            <a:br>
              <a:rPr lang="fi-FI" sz="2400" dirty="0"/>
            </a:br>
            <a:endParaRPr lang="fi-FI" sz="2400" dirty="0"/>
          </a:p>
          <a:p>
            <a:pPr marL="0" indent="0">
              <a:buNone/>
            </a:pPr>
            <a:r>
              <a:rPr lang="fi-FI" sz="2400" dirty="0"/>
              <a:t>Miten vanhempana voi tukea </a:t>
            </a:r>
            <a:br>
              <a:rPr lang="fi-FI" sz="2400" dirty="0"/>
            </a:br>
            <a:r>
              <a:rPr lang="fi-FI" sz="2400" dirty="0"/>
              <a:t>nuorta tekemään omia, itsestä </a:t>
            </a:r>
            <a:br>
              <a:rPr lang="fi-FI" sz="2400" dirty="0"/>
            </a:br>
            <a:r>
              <a:rPr lang="fi-FI" sz="2400" dirty="0"/>
              <a:t>lähteviä koulutusvalintoja </a:t>
            </a:r>
            <a:br>
              <a:rPr lang="fi-FI" sz="2400" dirty="0"/>
            </a:br>
            <a:r>
              <a:rPr lang="fi-FI" sz="2400" dirty="0"/>
              <a:t>riippumatta sukupuolesta tai </a:t>
            </a:r>
            <a:br>
              <a:rPr lang="fi-FI" sz="2400" dirty="0"/>
            </a:br>
            <a:r>
              <a:rPr lang="fi-FI" sz="2400" dirty="0"/>
              <a:t>kaverien valinnoista? </a:t>
            </a:r>
          </a:p>
          <a:p>
            <a:endParaRPr lang="fi-FI" sz="2400" dirty="0"/>
          </a:p>
        </p:txBody>
      </p:sp>
    </p:spTree>
    <p:extLst>
      <p:ext uri="{BB962C8B-B14F-4D97-AF65-F5344CB8AC3E}">
        <p14:creationId xmlns:p14="http://schemas.microsoft.com/office/powerpoint/2010/main" val="2189180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C6AB9C-9EF5-4A5C-9EF3-46A01D8FFDDF}"/>
              </a:ext>
            </a:extLst>
          </p:cNvPr>
          <p:cNvSpPr>
            <a:spLocks noGrp="1"/>
          </p:cNvSpPr>
          <p:nvPr>
            <p:ph type="title"/>
          </p:nvPr>
        </p:nvSpPr>
        <p:spPr>
          <a:xfrm>
            <a:off x="486696" y="676158"/>
            <a:ext cx="8401784" cy="1676603"/>
          </a:xfrm>
        </p:spPr>
        <p:txBody>
          <a:bodyPr>
            <a:noAutofit/>
          </a:bodyPr>
          <a:lstStyle/>
          <a:p>
            <a:r>
              <a:rPr lang="fi-FI" dirty="0">
                <a:solidFill>
                  <a:schemeClr val="accent1"/>
                </a:solidFill>
                <a:latin typeface="MV Boli" panose="02000500030200090000" pitchFamily="2" charset="0"/>
                <a:cs typeface="MV Boli" panose="02000500030200090000" pitchFamily="2" charset="0"/>
              </a:rPr>
              <a:t>Terveelliset elämäntavat ja säännöllinen arkirytmi tukevat oppimista </a:t>
            </a:r>
          </a:p>
        </p:txBody>
      </p:sp>
      <p:sp>
        <p:nvSpPr>
          <p:cNvPr id="3" name="Sisällön paikkamerkki 2">
            <a:extLst>
              <a:ext uri="{FF2B5EF4-FFF2-40B4-BE49-F238E27FC236}">
                <a16:creationId xmlns:a16="http://schemas.microsoft.com/office/drawing/2014/main" id="{0FCA4895-AB2E-4992-937D-EDF78F3DCA25}"/>
              </a:ext>
            </a:extLst>
          </p:cNvPr>
          <p:cNvSpPr>
            <a:spLocks noGrp="1"/>
          </p:cNvSpPr>
          <p:nvPr>
            <p:ph idx="1"/>
          </p:nvPr>
        </p:nvSpPr>
        <p:spPr>
          <a:xfrm>
            <a:off x="486696" y="2743198"/>
            <a:ext cx="5230126" cy="3785419"/>
          </a:xfrm>
        </p:spPr>
        <p:txBody>
          <a:bodyPr>
            <a:normAutofit/>
          </a:bodyPr>
          <a:lstStyle/>
          <a:p>
            <a:pPr marL="0" indent="0">
              <a:buNone/>
            </a:pPr>
            <a:r>
              <a:rPr lang="fi-FI" sz="2400" dirty="0"/>
              <a:t>Vanhempien tärkeä tehtävä huolehtia, </a:t>
            </a:r>
            <a:br>
              <a:rPr lang="fi-FI" sz="2400" dirty="0"/>
            </a:br>
            <a:r>
              <a:rPr lang="fi-FI" sz="2400" dirty="0"/>
              <a:t>että lapsi saa riittävästi</a:t>
            </a:r>
          </a:p>
          <a:p>
            <a:r>
              <a:rPr lang="fi-FI" sz="2400" dirty="0"/>
              <a:t>Unta</a:t>
            </a:r>
          </a:p>
          <a:p>
            <a:r>
              <a:rPr lang="fi-FI" sz="2400" dirty="0"/>
              <a:t>Liikuntaa</a:t>
            </a:r>
          </a:p>
          <a:p>
            <a:r>
              <a:rPr lang="fi-FI" sz="2400" dirty="0"/>
              <a:t>Monipuolista ravintoa </a:t>
            </a:r>
          </a:p>
          <a:p>
            <a:r>
              <a:rPr lang="fi-FI" sz="2400" dirty="0"/>
              <a:t>Tasapainoa sosiaalisen median, digipelaamisen ja muiden arjen osa-alueiden välillä</a:t>
            </a:r>
          </a:p>
          <a:p>
            <a:pPr marL="0" indent="0">
              <a:buNone/>
            </a:pPr>
            <a:r>
              <a:rPr lang="fi-FI" sz="2400" dirty="0"/>
              <a:t> </a:t>
            </a:r>
          </a:p>
          <a:p>
            <a:pPr marL="0" indent="0">
              <a:buNone/>
            </a:pPr>
            <a:endParaRPr lang="fi-FI" sz="2000" dirty="0"/>
          </a:p>
          <a:p>
            <a:pPr marL="0" indent="0">
              <a:buNone/>
            </a:pPr>
            <a:endParaRPr lang="fi-FI" sz="2000" dirty="0"/>
          </a:p>
          <a:p>
            <a:pPr marL="0" indent="0">
              <a:buNone/>
            </a:pPr>
            <a:endParaRPr lang="fi-FI" sz="2000" dirty="0"/>
          </a:p>
        </p:txBody>
      </p:sp>
      <p:pic>
        <p:nvPicPr>
          <p:cNvPr id="5" name="Kuva 4">
            <a:extLst>
              <a:ext uri="{FF2B5EF4-FFF2-40B4-BE49-F238E27FC236}">
                <a16:creationId xmlns:a16="http://schemas.microsoft.com/office/drawing/2014/main" id="{B09CDCFA-88A1-4E0A-A678-1C92D2921227}"/>
              </a:ext>
            </a:extLst>
          </p:cNvPr>
          <p:cNvPicPr>
            <a:picLocks noChangeAspect="1"/>
          </p:cNvPicPr>
          <p:nvPr/>
        </p:nvPicPr>
        <p:blipFill rotWithShape="1">
          <a:blip r:embed="rId3">
            <a:extLst>
              <a:ext uri="{28A0092B-C50C-407E-A947-70E740481C1C}">
                <a14:useLocalDpi xmlns:a14="http://schemas.microsoft.com/office/drawing/2010/main" val="0"/>
              </a:ext>
            </a:extLst>
          </a:blip>
          <a:srcRect r="761" b="3"/>
          <a:stretch/>
        </p:blipFill>
        <p:spPr>
          <a:xfrm>
            <a:off x="5716822" y="2045714"/>
            <a:ext cx="3171658" cy="4318781"/>
          </a:xfrm>
          <a:prstGeom prst="rect">
            <a:avLst/>
          </a:prstGeom>
          <a:effectLst/>
        </p:spPr>
      </p:pic>
    </p:spTree>
    <p:extLst>
      <p:ext uri="{BB962C8B-B14F-4D97-AF65-F5344CB8AC3E}">
        <p14:creationId xmlns:p14="http://schemas.microsoft.com/office/powerpoint/2010/main" val="2236416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291B333-B2BB-4719-A46B-D2280C9D8203}"/>
              </a:ext>
            </a:extLst>
          </p:cNvPr>
          <p:cNvPicPr>
            <a:picLocks noChangeAspect="1"/>
          </p:cNvPicPr>
          <p:nvPr/>
        </p:nvPicPr>
        <p:blipFill rotWithShape="1">
          <a:blip r:embed="rId2">
            <a:extLst>
              <a:ext uri="{28A0092B-C50C-407E-A947-70E740481C1C}">
                <a14:useLocalDpi xmlns:a14="http://schemas.microsoft.com/office/drawing/2010/main" val="0"/>
              </a:ext>
            </a:extLst>
          </a:blip>
          <a:srcRect l="5794" t="3711" r="23869" b="16601"/>
          <a:stretch/>
        </p:blipFill>
        <p:spPr>
          <a:xfrm>
            <a:off x="4149969" y="-1"/>
            <a:ext cx="4994031" cy="6858001"/>
          </a:xfrm>
          <a:prstGeom prst="rect">
            <a:avLst/>
          </a:prstGeom>
          <a:effectLst/>
        </p:spPr>
      </p:pic>
      <p:sp>
        <p:nvSpPr>
          <p:cNvPr id="2" name="Otsikko 1">
            <a:extLst>
              <a:ext uri="{FF2B5EF4-FFF2-40B4-BE49-F238E27FC236}">
                <a16:creationId xmlns:a16="http://schemas.microsoft.com/office/drawing/2014/main" id="{3A545B15-C6D9-47E3-87E7-0F4B88324260}"/>
              </a:ext>
            </a:extLst>
          </p:cNvPr>
          <p:cNvSpPr>
            <a:spLocks noGrp="1"/>
          </p:cNvSpPr>
          <p:nvPr>
            <p:ph type="title"/>
          </p:nvPr>
        </p:nvSpPr>
        <p:spPr>
          <a:xfrm>
            <a:off x="486696" y="582374"/>
            <a:ext cx="5562412" cy="1676603"/>
          </a:xfrm>
        </p:spPr>
        <p:txBody>
          <a:bodyPr>
            <a:normAutofit/>
          </a:bodyPr>
          <a:lstStyle/>
          <a:p>
            <a:r>
              <a:rPr lang="fi-FI" dirty="0">
                <a:solidFill>
                  <a:schemeClr val="accent1"/>
                </a:solidFill>
                <a:latin typeface="MV Boli" panose="02000500030200090000" pitchFamily="2" charset="0"/>
                <a:cs typeface="MV Boli" panose="02000500030200090000" pitchFamily="2" charset="0"/>
              </a:rPr>
              <a:t>Keskusteltavaksi</a:t>
            </a:r>
          </a:p>
        </p:txBody>
      </p:sp>
      <p:sp>
        <p:nvSpPr>
          <p:cNvPr id="3" name="Sisällön paikkamerkki 2">
            <a:extLst>
              <a:ext uri="{FF2B5EF4-FFF2-40B4-BE49-F238E27FC236}">
                <a16:creationId xmlns:a16="http://schemas.microsoft.com/office/drawing/2014/main" id="{C626868E-F1B5-42F2-B8D4-C97AEC96FF02}"/>
              </a:ext>
            </a:extLst>
          </p:cNvPr>
          <p:cNvSpPr>
            <a:spLocks noGrp="1"/>
          </p:cNvSpPr>
          <p:nvPr>
            <p:ph idx="1"/>
          </p:nvPr>
        </p:nvSpPr>
        <p:spPr>
          <a:xfrm>
            <a:off x="486696" y="2217000"/>
            <a:ext cx="6054780" cy="4105518"/>
          </a:xfrm>
        </p:spPr>
        <p:txBody>
          <a:bodyPr>
            <a:noAutofit/>
          </a:bodyPr>
          <a:lstStyle/>
          <a:p>
            <a:pPr marL="0" indent="0">
              <a:buNone/>
            </a:pPr>
            <a:r>
              <a:rPr lang="fi-FI" sz="2400" dirty="0"/>
              <a:t>Jakakaa yhdessä hyviä vinkkejä </a:t>
            </a:r>
            <a:br>
              <a:rPr lang="fi-FI" sz="2400" dirty="0"/>
            </a:br>
            <a:r>
              <a:rPr lang="fi-FI" sz="2400" dirty="0"/>
              <a:t>arjen rutiineihin, kuten </a:t>
            </a:r>
            <a:br>
              <a:rPr lang="fi-FI" sz="2400" dirty="0"/>
            </a:br>
            <a:r>
              <a:rPr lang="fi-FI" sz="2400" dirty="0"/>
              <a:t>yläkouluikäisen ruokailuun ja nukkumaanmenoon liittyen.</a:t>
            </a:r>
            <a:br>
              <a:rPr lang="fi-FI" sz="2400" dirty="0"/>
            </a:br>
            <a:endParaRPr lang="fi-FI" sz="2400" dirty="0"/>
          </a:p>
          <a:p>
            <a:pPr marL="0" indent="0">
              <a:buNone/>
            </a:pPr>
            <a:r>
              <a:rPr lang="fi-FI" sz="2400" dirty="0"/>
              <a:t>Miten lasten liikkumista voitaisiin lisätä koulupäivän aikana ja vapaa-ajalla?</a:t>
            </a:r>
            <a:br>
              <a:rPr lang="fi-FI" sz="2400" dirty="0"/>
            </a:br>
            <a:endParaRPr lang="fi-FI" sz="2400" dirty="0"/>
          </a:p>
          <a:p>
            <a:pPr marL="0" indent="0">
              <a:buNone/>
            </a:pPr>
            <a:r>
              <a:rPr lang="fi-FI" sz="2400" dirty="0"/>
              <a:t>Ajatuksia lasten kännyköiden ja älylaitteiden käytöstä koulussa ja kotona?</a:t>
            </a:r>
          </a:p>
          <a:p>
            <a:endParaRPr lang="fi-FI" sz="2400" dirty="0"/>
          </a:p>
        </p:txBody>
      </p:sp>
    </p:spTree>
    <p:extLst>
      <p:ext uri="{BB962C8B-B14F-4D97-AF65-F5344CB8AC3E}">
        <p14:creationId xmlns:p14="http://schemas.microsoft.com/office/powerpoint/2010/main" val="376699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296AB00F-EDE9-40D3-B8B4-18CC2CA84110}"/>
              </a:ext>
            </a:extLst>
          </p:cNvPr>
          <p:cNvPicPr>
            <a:picLocks noChangeAspect="1"/>
          </p:cNvPicPr>
          <p:nvPr/>
        </p:nvPicPr>
        <p:blipFill rotWithShape="1">
          <a:blip r:embed="rId3">
            <a:extLst>
              <a:ext uri="{28A0092B-C50C-407E-A947-70E740481C1C}">
                <a14:useLocalDpi xmlns:a14="http://schemas.microsoft.com/office/drawing/2010/main" val="0"/>
              </a:ext>
            </a:extLst>
          </a:blip>
          <a:srcRect l="59269" t="5346" r="3551" b="13139"/>
          <a:stretch/>
        </p:blipFill>
        <p:spPr>
          <a:xfrm rot="16200000">
            <a:off x="5628048" y="3281484"/>
            <a:ext cx="1709623" cy="4759578"/>
          </a:xfrm>
          <a:prstGeom prst="rect">
            <a:avLst/>
          </a:prstGeom>
        </p:spPr>
      </p:pic>
      <p:sp>
        <p:nvSpPr>
          <p:cNvPr id="2" name="Otsikko 1">
            <a:extLst>
              <a:ext uri="{FF2B5EF4-FFF2-40B4-BE49-F238E27FC236}">
                <a16:creationId xmlns:a16="http://schemas.microsoft.com/office/drawing/2014/main" id="{308508C2-4421-45B3-A940-FDB6F4394C89}"/>
              </a:ext>
            </a:extLst>
          </p:cNvPr>
          <p:cNvSpPr>
            <a:spLocks noGrp="1"/>
          </p:cNvSpPr>
          <p:nvPr>
            <p:ph type="title"/>
          </p:nvPr>
        </p:nvSpPr>
        <p:spPr>
          <a:xfrm>
            <a:off x="628650" y="271342"/>
            <a:ext cx="7886700" cy="1325563"/>
          </a:xfrm>
        </p:spPr>
        <p:txBody>
          <a:bodyPr/>
          <a:lstStyle/>
          <a:p>
            <a:r>
              <a:rPr lang="fi-FI" dirty="0">
                <a:solidFill>
                  <a:schemeClr val="accent1"/>
                </a:solidFill>
                <a:latin typeface="MV Boli" panose="02000500030200090000" pitchFamily="2" charset="0"/>
                <a:cs typeface="MV Boli" panose="02000500030200090000" pitchFamily="2" charset="0"/>
              </a:rPr>
              <a:t>Lapsesta varhaisnuoreksi</a:t>
            </a:r>
          </a:p>
        </p:txBody>
      </p:sp>
      <p:sp>
        <p:nvSpPr>
          <p:cNvPr id="3" name="Sisällön paikkamerkki 2">
            <a:extLst>
              <a:ext uri="{FF2B5EF4-FFF2-40B4-BE49-F238E27FC236}">
                <a16:creationId xmlns:a16="http://schemas.microsoft.com/office/drawing/2014/main" id="{C42FEABE-FB76-42E3-B9B0-CEC00C4CB12E}"/>
              </a:ext>
            </a:extLst>
          </p:cNvPr>
          <p:cNvSpPr>
            <a:spLocks noGrp="1"/>
          </p:cNvSpPr>
          <p:nvPr>
            <p:ph idx="1"/>
          </p:nvPr>
        </p:nvSpPr>
        <p:spPr>
          <a:xfrm>
            <a:off x="628649" y="1520827"/>
            <a:ext cx="8069873" cy="4351338"/>
          </a:xfrm>
        </p:spPr>
        <p:txBody>
          <a:bodyPr>
            <a:normAutofit/>
          </a:bodyPr>
          <a:lstStyle/>
          <a:p>
            <a:pPr marL="0" indent="0">
              <a:buNone/>
            </a:pPr>
            <a:r>
              <a:rPr lang="fi-FI" sz="2400" dirty="0"/>
              <a:t>Yläkouluvaihe sijoittuu samaan ajankohtaan, </a:t>
            </a:r>
            <a:br>
              <a:rPr lang="fi-FI" sz="2400" dirty="0"/>
            </a:br>
            <a:r>
              <a:rPr lang="fi-FI" sz="2400" dirty="0"/>
              <a:t>jolloin lapsi kasvaa varhaisnuoreksi. </a:t>
            </a:r>
            <a:br>
              <a:rPr lang="fi-FI" sz="2400" dirty="0"/>
            </a:br>
            <a:endParaRPr lang="fi-FI" sz="2400" dirty="0"/>
          </a:p>
          <a:p>
            <a:pPr marL="0" indent="0">
              <a:buNone/>
            </a:pPr>
            <a:r>
              <a:rPr lang="fi-FI" sz="2400" dirty="0"/>
              <a:t>Yläkoululaiset pohtivat monenlaisia kasvamiseen, omaan ulkonäköön, seurusteluun, seksuaalisuuteen ja päihteisiin liittyviä asioita. Jokainen nuori käy murrosikää läpi omalla tavallaan ja omassa tahdissaan, ja tarvitsee </a:t>
            </a:r>
            <a:br>
              <a:rPr lang="fi-FI" sz="2400" dirty="0"/>
            </a:br>
            <a:r>
              <a:rPr lang="fi-FI" sz="2400" dirty="0"/>
              <a:t>kasvamiseen läheisten aikuisten tukea ja ohjausta.</a:t>
            </a:r>
          </a:p>
          <a:p>
            <a:pPr marL="0" indent="0">
              <a:buNone/>
            </a:pPr>
            <a:endParaRPr lang="fi-FI" sz="2400" dirty="0"/>
          </a:p>
          <a:p>
            <a:pPr marL="0" indent="0">
              <a:buNone/>
            </a:pPr>
            <a:r>
              <a:rPr lang="fi-FI" sz="2400" dirty="0"/>
              <a:t>Elämä murrosikäisen kanssa on antoisaa ja haastavaa. </a:t>
            </a:r>
            <a:br>
              <a:rPr lang="fi-FI" sz="2400" dirty="0"/>
            </a:br>
            <a:r>
              <a:rPr lang="fi-FI" sz="2400" dirty="0"/>
              <a:t>Tukea saat toisilta vanhemmilta. </a:t>
            </a:r>
          </a:p>
          <a:p>
            <a:endParaRPr lang="fi-FI" sz="2400" dirty="0"/>
          </a:p>
        </p:txBody>
      </p:sp>
    </p:spTree>
    <p:extLst>
      <p:ext uri="{BB962C8B-B14F-4D97-AF65-F5344CB8AC3E}">
        <p14:creationId xmlns:p14="http://schemas.microsoft.com/office/powerpoint/2010/main" val="3051346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2C8C48-4368-401C-8512-D5263A97BBCC}"/>
              </a:ext>
            </a:extLst>
          </p:cNvPr>
          <p:cNvSpPr>
            <a:spLocks noGrp="1"/>
          </p:cNvSpPr>
          <p:nvPr>
            <p:ph type="title"/>
          </p:nvPr>
        </p:nvSpPr>
        <p:spPr/>
        <p:txBody>
          <a:bodyPr/>
          <a:lstStyle/>
          <a:p>
            <a:r>
              <a:rPr lang="fi-FI" dirty="0">
                <a:solidFill>
                  <a:schemeClr val="accent1"/>
                </a:solidFill>
                <a:latin typeface="MV Boli" panose="02000500030200090000" pitchFamily="2" charset="0"/>
                <a:cs typeface="MV Boli" panose="02000500030200090000" pitchFamily="2" charset="0"/>
              </a:rPr>
              <a:t>Keskusteltavaksi</a:t>
            </a:r>
          </a:p>
        </p:txBody>
      </p:sp>
      <p:sp>
        <p:nvSpPr>
          <p:cNvPr id="3" name="Sisällön paikkamerkki 2">
            <a:extLst>
              <a:ext uri="{FF2B5EF4-FFF2-40B4-BE49-F238E27FC236}">
                <a16:creationId xmlns:a16="http://schemas.microsoft.com/office/drawing/2014/main" id="{3EA9EFF1-4234-4519-8DF1-320BD2430B4C}"/>
              </a:ext>
            </a:extLst>
          </p:cNvPr>
          <p:cNvSpPr>
            <a:spLocks noGrp="1"/>
          </p:cNvSpPr>
          <p:nvPr>
            <p:ph idx="1"/>
          </p:nvPr>
        </p:nvSpPr>
        <p:spPr>
          <a:xfrm>
            <a:off x="628650" y="1825625"/>
            <a:ext cx="7886700" cy="4351338"/>
          </a:xfrm>
        </p:spPr>
        <p:txBody>
          <a:bodyPr/>
          <a:lstStyle/>
          <a:p>
            <a:pPr marL="0" indent="0">
              <a:buNone/>
            </a:pPr>
            <a:r>
              <a:rPr lang="fi-FI" dirty="0"/>
              <a:t>Miten selvitä murrosikäisen kanssa kotona?</a:t>
            </a:r>
          </a:p>
          <a:p>
            <a:pPr marL="0" indent="0">
              <a:buNone/>
            </a:pPr>
            <a:endParaRPr lang="fi-FI" dirty="0"/>
          </a:p>
          <a:p>
            <a:pPr marL="0" indent="0">
              <a:buNone/>
            </a:pPr>
            <a:r>
              <a:rPr lang="fi-FI" dirty="0"/>
              <a:t>Minkälaiset asiat ovat teillä ajankohtaisia juuri nyt? </a:t>
            </a:r>
          </a:p>
          <a:p>
            <a:pPr marL="0" indent="0">
              <a:buNone/>
            </a:pPr>
            <a:endParaRPr lang="fi-FI" dirty="0"/>
          </a:p>
          <a:p>
            <a:pPr marL="0" indent="0">
              <a:buNone/>
            </a:pPr>
            <a:r>
              <a:rPr lang="fi-FI" dirty="0"/>
              <a:t>Mistä saat vanhempana tukea </a:t>
            </a:r>
            <a:br>
              <a:rPr lang="fi-FI" dirty="0"/>
            </a:br>
            <a:r>
              <a:rPr lang="fi-FI" dirty="0"/>
              <a:t>omaan vanhemmuuteesi? </a:t>
            </a:r>
          </a:p>
          <a:p>
            <a:endParaRPr lang="fi-FI" dirty="0"/>
          </a:p>
        </p:txBody>
      </p:sp>
      <p:pic>
        <p:nvPicPr>
          <p:cNvPr id="5" name="Kuva 4">
            <a:extLst>
              <a:ext uri="{FF2B5EF4-FFF2-40B4-BE49-F238E27FC236}">
                <a16:creationId xmlns:a16="http://schemas.microsoft.com/office/drawing/2014/main" id="{F67D614D-E65B-45AE-A57E-3EA927F65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092" y="4121287"/>
            <a:ext cx="2677258" cy="2371587"/>
          </a:xfrm>
          <a:prstGeom prst="rect">
            <a:avLst/>
          </a:prstGeom>
        </p:spPr>
      </p:pic>
    </p:spTree>
    <p:extLst>
      <p:ext uri="{BB962C8B-B14F-4D97-AF65-F5344CB8AC3E}">
        <p14:creationId xmlns:p14="http://schemas.microsoft.com/office/powerpoint/2010/main" val="145351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ABFDC177-145F-40EF-846B-86CF1FB842C5}"/>
              </a:ext>
            </a:extLst>
          </p:cNvPr>
          <p:cNvPicPr>
            <a:picLocks noChangeAspect="1"/>
          </p:cNvPicPr>
          <p:nvPr/>
        </p:nvPicPr>
        <p:blipFill rotWithShape="1">
          <a:blip r:embed="rId3">
            <a:extLst>
              <a:ext uri="{28A0092B-C50C-407E-A947-70E740481C1C}">
                <a14:useLocalDpi xmlns:a14="http://schemas.microsoft.com/office/drawing/2010/main" val="0"/>
              </a:ext>
            </a:extLst>
          </a:blip>
          <a:srcRect l="8624" r="4477"/>
          <a:stretch/>
        </p:blipFill>
        <p:spPr>
          <a:xfrm>
            <a:off x="5334002" y="1003740"/>
            <a:ext cx="3645148" cy="5326378"/>
          </a:xfrm>
          <a:prstGeom prst="rect">
            <a:avLst/>
          </a:prstGeom>
        </p:spPr>
      </p:pic>
      <p:sp>
        <p:nvSpPr>
          <p:cNvPr id="2" name="Otsikko 1">
            <a:extLst>
              <a:ext uri="{FF2B5EF4-FFF2-40B4-BE49-F238E27FC236}">
                <a16:creationId xmlns:a16="http://schemas.microsoft.com/office/drawing/2014/main" id="{B88DD59D-D241-450A-B7E5-8BBFB8B432DE}"/>
              </a:ext>
            </a:extLst>
          </p:cNvPr>
          <p:cNvSpPr>
            <a:spLocks noGrp="1"/>
          </p:cNvSpPr>
          <p:nvPr>
            <p:ph type="title"/>
          </p:nvPr>
        </p:nvSpPr>
        <p:spPr>
          <a:xfrm>
            <a:off x="628650" y="482356"/>
            <a:ext cx="7886700" cy="1325563"/>
          </a:xfrm>
        </p:spPr>
        <p:txBody>
          <a:bodyPr/>
          <a:lstStyle/>
          <a:p>
            <a:r>
              <a:rPr lang="fi-FI" dirty="0">
                <a:solidFill>
                  <a:schemeClr val="accent1"/>
                </a:solidFill>
                <a:latin typeface="MV Boli" panose="02000500030200090000" pitchFamily="2" charset="0"/>
                <a:cs typeface="MV Boli" panose="02000500030200090000" pitchFamily="2" charset="0"/>
              </a:rPr>
              <a:t>Yläkoulu muuttaa koulunkäyntiä</a:t>
            </a:r>
          </a:p>
        </p:txBody>
      </p:sp>
      <p:sp>
        <p:nvSpPr>
          <p:cNvPr id="3" name="Sisällön paikkamerkki 2">
            <a:extLst>
              <a:ext uri="{FF2B5EF4-FFF2-40B4-BE49-F238E27FC236}">
                <a16:creationId xmlns:a16="http://schemas.microsoft.com/office/drawing/2014/main" id="{7EF96F8B-B9A2-435D-A9B7-B9595387A760}"/>
              </a:ext>
            </a:extLst>
          </p:cNvPr>
          <p:cNvSpPr>
            <a:spLocks noGrp="1"/>
          </p:cNvSpPr>
          <p:nvPr>
            <p:ph idx="1"/>
          </p:nvPr>
        </p:nvSpPr>
        <p:spPr>
          <a:xfrm>
            <a:off x="628650" y="2094574"/>
            <a:ext cx="5660183" cy="4367608"/>
          </a:xfrm>
        </p:spPr>
        <p:txBody>
          <a:bodyPr>
            <a:noAutofit/>
          </a:bodyPr>
          <a:lstStyle/>
          <a:p>
            <a:pPr marL="0" indent="0">
              <a:buNone/>
            </a:pPr>
            <a:r>
              <a:rPr lang="fi-FI" sz="2400" dirty="0"/>
              <a:t>Oppiaineita tulee lisää, valinnaisuus lisääntyy ja koulupäivät pitenevät.</a:t>
            </a:r>
          </a:p>
          <a:p>
            <a:pPr marL="0" indent="0">
              <a:buNone/>
            </a:pPr>
            <a:endParaRPr lang="fi-FI" sz="2400" dirty="0"/>
          </a:p>
          <a:p>
            <a:pPr marL="0" indent="0">
              <a:buNone/>
            </a:pPr>
            <a:r>
              <a:rPr lang="fi-FI" sz="2400" dirty="0"/>
              <a:t>Uusi luokka ja uudet luokkakaverit, </a:t>
            </a:r>
            <a:br>
              <a:rPr lang="fi-FI" sz="2400" dirty="0"/>
            </a:br>
            <a:r>
              <a:rPr lang="fi-FI" sz="2400" dirty="0"/>
              <a:t>paljon opettajia.</a:t>
            </a:r>
          </a:p>
          <a:p>
            <a:pPr marL="0" indent="0">
              <a:buNone/>
            </a:pPr>
            <a:endParaRPr lang="fi-FI" sz="2400" dirty="0"/>
          </a:p>
          <a:p>
            <a:pPr marL="0" indent="0">
              <a:buNone/>
            </a:pPr>
            <a:r>
              <a:rPr lang="fi-FI" sz="2400" dirty="0"/>
              <a:t>Opiskelu edellyttää enemmän </a:t>
            </a:r>
            <a:br>
              <a:rPr lang="fi-FI" sz="2400" dirty="0"/>
            </a:br>
            <a:r>
              <a:rPr lang="fi-FI" sz="2400" dirty="0"/>
              <a:t>itsenäisyyttä ja vastuun ottamista </a:t>
            </a:r>
            <a:br>
              <a:rPr lang="fi-FI" sz="2400" dirty="0"/>
            </a:br>
            <a:r>
              <a:rPr lang="fi-FI" sz="2400" dirty="0"/>
              <a:t>omasta koulunkäynnistä.</a:t>
            </a:r>
          </a:p>
          <a:p>
            <a:pPr marL="0" indent="0">
              <a:buNone/>
            </a:pPr>
            <a:r>
              <a:rPr lang="fi-FI" sz="2400" dirty="0"/>
              <a:t>			Meidän koulussa…</a:t>
            </a:r>
          </a:p>
        </p:txBody>
      </p:sp>
    </p:spTree>
    <p:extLst>
      <p:ext uri="{BB962C8B-B14F-4D97-AF65-F5344CB8AC3E}">
        <p14:creationId xmlns:p14="http://schemas.microsoft.com/office/powerpoint/2010/main" val="233482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F65A4943-44A4-4A46-A717-0210ABBA2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73" y="1418252"/>
            <a:ext cx="3379016" cy="2425959"/>
          </a:xfrm>
          <a:prstGeom prst="rect">
            <a:avLst/>
          </a:prstGeom>
        </p:spPr>
      </p:pic>
      <p:sp>
        <p:nvSpPr>
          <p:cNvPr id="2" name="Otsikko 1">
            <a:extLst>
              <a:ext uri="{FF2B5EF4-FFF2-40B4-BE49-F238E27FC236}">
                <a16:creationId xmlns:a16="http://schemas.microsoft.com/office/drawing/2014/main" id="{7721896F-D4DB-4B8E-AE14-46CD66D90C85}"/>
              </a:ext>
            </a:extLst>
          </p:cNvPr>
          <p:cNvSpPr>
            <a:spLocks noGrp="1"/>
          </p:cNvSpPr>
          <p:nvPr>
            <p:ph type="title"/>
          </p:nvPr>
        </p:nvSpPr>
        <p:spPr/>
        <p:txBody>
          <a:bodyPr/>
          <a:lstStyle/>
          <a:p>
            <a:r>
              <a:rPr lang="fi-FI" dirty="0">
                <a:solidFill>
                  <a:schemeClr val="accent1"/>
                </a:solidFill>
                <a:latin typeface="MV Boli" panose="02000500030200090000" pitchFamily="2" charset="0"/>
                <a:cs typeface="MV Boli" panose="02000500030200090000" pitchFamily="2" charset="0"/>
              </a:rPr>
              <a:t>Keskusteltavaksi</a:t>
            </a:r>
            <a:endParaRPr lang="fi-FI" dirty="0"/>
          </a:p>
        </p:txBody>
      </p:sp>
      <p:sp>
        <p:nvSpPr>
          <p:cNvPr id="3" name="Sisällön paikkamerkki 2">
            <a:extLst>
              <a:ext uri="{FF2B5EF4-FFF2-40B4-BE49-F238E27FC236}">
                <a16:creationId xmlns:a16="http://schemas.microsoft.com/office/drawing/2014/main" id="{2F1A4B98-8A93-4BE5-A765-6F30A8223353}"/>
              </a:ext>
            </a:extLst>
          </p:cNvPr>
          <p:cNvSpPr>
            <a:spLocks noGrp="1"/>
          </p:cNvSpPr>
          <p:nvPr>
            <p:ph idx="1"/>
          </p:nvPr>
        </p:nvSpPr>
        <p:spPr>
          <a:xfrm>
            <a:off x="665971" y="1862945"/>
            <a:ext cx="8067481" cy="4351338"/>
          </a:xfrm>
        </p:spPr>
        <p:txBody>
          <a:bodyPr>
            <a:normAutofit/>
          </a:bodyPr>
          <a:lstStyle/>
          <a:p>
            <a:pPr marL="0" indent="0">
              <a:buNone/>
            </a:pPr>
            <a:r>
              <a:rPr lang="fi-FI" dirty="0"/>
              <a:t>				</a:t>
            </a:r>
            <a:r>
              <a:rPr lang="fi-FI" sz="2400" dirty="0"/>
              <a:t>Muistele aikaa, jolloin itse olit 				yläkouluikäinen. Miltä koulun-				käynti silloin tuntui? Millaista 				koulussa oli silloin? Millaista uskot 				koulussa olevan tänään?</a:t>
            </a:r>
          </a:p>
          <a:p>
            <a:pPr marL="0" indent="0">
              <a:buNone/>
            </a:pPr>
            <a:endParaRPr lang="fi-FI" sz="2400" dirty="0"/>
          </a:p>
          <a:p>
            <a:pPr marL="0" indent="0">
              <a:buNone/>
            </a:pPr>
            <a:r>
              <a:rPr lang="fi-FI" sz="2400" dirty="0"/>
              <a:t>Mitä toivot tai odotat opettajilta ja koululta? Minkälaiset asiat vahvistavat vanhempien luottamusta kouluun?</a:t>
            </a:r>
          </a:p>
          <a:p>
            <a:pPr marL="0" indent="0">
              <a:buNone/>
            </a:pPr>
            <a:endParaRPr lang="fi-FI" sz="2400" dirty="0"/>
          </a:p>
          <a:p>
            <a:pPr marL="0" indent="0">
              <a:buNone/>
            </a:pPr>
            <a:r>
              <a:rPr lang="fi-FI" sz="2400" dirty="0"/>
              <a:t>Mitä koulu voi odottaa vanhemmilta?</a:t>
            </a:r>
          </a:p>
        </p:txBody>
      </p:sp>
    </p:spTree>
    <p:extLst>
      <p:ext uri="{BB962C8B-B14F-4D97-AF65-F5344CB8AC3E}">
        <p14:creationId xmlns:p14="http://schemas.microsoft.com/office/powerpoint/2010/main" val="202220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A0621AA-E41A-4EC1-806F-3D5779CF907F}"/>
              </a:ext>
            </a:extLst>
          </p:cNvPr>
          <p:cNvPicPr>
            <a:picLocks noChangeAspect="1"/>
          </p:cNvPicPr>
          <p:nvPr/>
        </p:nvPicPr>
        <p:blipFill rotWithShape="1">
          <a:blip r:embed="rId3">
            <a:extLst>
              <a:ext uri="{28A0092B-C50C-407E-A947-70E740481C1C}">
                <a14:useLocalDpi xmlns:a14="http://schemas.microsoft.com/office/drawing/2010/main" val="0"/>
              </a:ext>
            </a:extLst>
          </a:blip>
          <a:srcRect l="33181" r="20002" b="4021"/>
          <a:stretch/>
        </p:blipFill>
        <p:spPr>
          <a:xfrm>
            <a:off x="5978769" y="2841682"/>
            <a:ext cx="2929556" cy="3828750"/>
          </a:xfrm>
          <a:prstGeom prst="rect">
            <a:avLst/>
          </a:prstGeom>
          <a:effectLst/>
        </p:spPr>
      </p:pic>
      <p:sp>
        <p:nvSpPr>
          <p:cNvPr id="2" name="Otsikko 1">
            <a:extLst>
              <a:ext uri="{FF2B5EF4-FFF2-40B4-BE49-F238E27FC236}">
                <a16:creationId xmlns:a16="http://schemas.microsoft.com/office/drawing/2014/main" id="{ECEFF620-1751-42D6-9BE6-91F66B8D049B}"/>
              </a:ext>
            </a:extLst>
          </p:cNvPr>
          <p:cNvSpPr>
            <a:spLocks noGrp="1"/>
          </p:cNvSpPr>
          <p:nvPr>
            <p:ph type="title"/>
          </p:nvPr>
        </p:nvSpPr>
        <p:spPr>
          <a:xfrm>
            <a:off x="486695" y="466372"/>
            <a:ext cx="8421629" cy="1676603"/>
          </a:xfrm>
        </p:spPr>
        <p:txBody>
          <a:bodyPr>
            <a:normAutofit/>
          </a:bodyPr>
          <a:lstStyle/>
          <a:p>
            <a:r>
              <a:rPr lang="fi-FI" dirty="0">
                <a:solidFill>
                  <a:schemeClr val="accent1"/>
                </a:solidFill>
                <a:latin typeface="MV Boli" panose="02000500030200090000" pitchFamily="2" charset="0"/>
                <a:cs typeface="MV Boli" panose="02000500030200090000" pitchFamily="2" charset="0"/>
              </a:rPr>
              <a:t>Uuteen luokkaan – kaverit ovat tärkeitä</a:t>
            </a:r>
          </a:p>
        </p:txBody>
      </p:sp>
      <p:sp>
        <p:nvSpPr>
          <p:cNvPr id="3" name="Sisällön paikkamerkki 2">
            <a:extLst>
              <a:ext uri="{FF2B5EF4-FFF2-40B4-BE49-F238E27FC236}">
                <a16:creationId xmlns:a16="http://schemas.microsoft.com/office/drawing/2014/main" id="{AA69CE97-7B5F-4C94-83C0-1B99E7819988}"/>
              </a:ext>
            </a:extLst>
          </p:cNvPr>
          <p:cNvSpPr>
            <a:spLocks noGrp="1"/>
          </p:cNvSpPr>
          <p:nvPr>
            <p:ph idx="1"/>
          </p:nvPr>
        </p:nvSpPr>
        <p:spPr>
          <a:xfrm>
            <a:off x="486696" y="2142975"/>
            <a:ext cx="8421628" cy="3785419"/>
          </a:xfrm>
        </p:spPr>
        <p:txBody>
          <a:bodyPr>
            <a:noAutofit/>
          </a:bodyPr>
          <a:lstStyle/>
          <a:p>
            <a:pPr marL="0" indent="0">
              <a:buNone/>
            </a:pPr>
            <a:r>
              <a:rPr lang="fi-FI" sz="2400" dirty="0"/>
              <a:t>Kaverit ja ryhmään kuuluminen ovat tärkeitä jokaiselle lapselle. Jokaisen tulee kokea olevansa luokka- ja kouluyhteisön tärkeä jäsen. </a:t>
            </a:r>
          </a:p>
          <a:p>
            <a:pPr marL="0" indent="0">
              <a:buNone/>
            </a:pPr>
            <a:endParaRPr lang="fi-FI" sz="2400" dirty="0"/>
          </a:p>
          <a:p>
            <a:pPr marL="0" indent="0">
              <a:buNone/>
            </a:pPr>
            <a:r>
              <a:rPr lang="fi-FI" sz="2400" dirty="0"/>
              <a:t>Juttele lapsen kanssa kaverisuhteista ja </a:t>
            </a:r>
            <a:br>
              <a:rPr lang="fi-FI" sz="2400" dirty="0"/>
            </a:br>
            <a:r>
              <a:rPr lang="fi-FI" sz="2400" dirty="0"/>
              <a:t>pidä kodin ovet auki lapsen kavereille.  </a:t>
            </a:r>
          </a:p>
          <a:p>
            <a:pPr marL="0" indent="0">
              <a:buNone/>
            </a:pPr>
            <a:endParaRPr lang="fi-FI" sz="2400" dirty="0"/>
          </a:p>
          <a:p>
            <a:pPr marL="0" indent="0">
              <a:buNone/>
            </a:pPr>
            <a:r>
              <a:rPr lang="fi-FI" sz="2400" dirty="0"/>
              <a:t>Meidän koulun tavat ryhmäyttää seiskaluokkalaisia…</a:t>
            </a:r>
          </a:p>
          <a:p>
            <a:pPr marL="0" indent="0">
              <a:buNone/>
            </a:pPr>
            <a:r>
              <a:rPr lang="fi-FI" sz="2400" dirty="0"/>
              <a:t>Meidän koulun tavat ehkäistä ja puuttua kiusaamiseen…</a:t>
            </a:r>
          </a:p>
        </p:txBody>
      </p:sp>
    </p:spTree>
    <p:extLst>
      <p:ext uri="{BB962C8B-B14F-4D97-AF65-F5344CB8AC3E}">
        <p14:creationId xmlns:p14="http://schemas.microsoft.com/office/powerpoint/2010/main" val="302711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E60F4F-BE0C-4888-8560-3A96EEB3CD6E}"/>
              </a:ext>
            </a:extLst>
          </p:cNvPr>
          <p:cNvSpPr>
            <a:spLocks noGrp="1"/>
          </p:cNvSpPr>
          <p:nvPr>
            <p:ph type="title"/>
          </p:nvPr>
        </p:nvSpPr>
        <p:spPr>
          <a:xfrm>
            <a:off x="628650" y="529248"/>
            <a:ext cx="7886700" cy="1325563"/>
          </a:xfrm>
        </p:spPr>
        <p:txBody>
          <a:bodyPr/>
          <a:lstStyle/>
          <a:p>
            <a:r>
              <a:rPr lang="fi-FI" dirty="0">
                <a:solidFill>
                  <a:schemeClr val="accent1"/>
                </a:solidFill>
                <a:latin typeface="MV Boli" panose="02000500030200090000" pitchFamily="2" charset="0"/>
                <a:cs typeface="MV Boli" panose="02000500030200090000" pitchFamily="2" charset="0"/>
              </a:rPr>
              <a:t>Keskusteltavaksi</a:t>
            </a:r>
          </a:p>
        </p:txBody>
      </p:sp>
      <p:sp>
        <p:nvSpPr>
          <p:cNvPr id="3" name="Sisällön paikkamerkki 2">
            <a:extLst>
              <a:ext uri="{FF2B5EF4-FFF2-40B4-BE49-F238E27FC236}">
                <a16:creationId xmlns:a16="http://schemas.microsoft.com/office/drawing/2014/main" id="{609DBC76-D559-4B16-88BE-285AAF38F034}"/>
              </a:ext>
            </a:extLst>
          </p:cNvPr>
          <p:cNvSpPr>
            <a:spLocks noGrp="1"/>
          </p:cNvSpPr>
          <p:nvPr>
            <p:ph idx="1"/>
          </p:nvPr>
        </p:nvSpPr>
        <p:spPr/>
        <p:txBody>
          <a:bodyPr>
            <a:normAutofit/>
          </a:bodyPr>
          <a:lstStyle/>
          <a:p>
            <a:pPr marL="0" indent="0">
              <a:buNone/>
            </a:pPr>
            <a:r>
              <a:rPr lang="fi-FI" sz="2400" dirty="0"/>
              <a:t>Miten kotona voi tukea lapsen </a:t>
            </a:r>
            <a:br>
              <a:rPr lang="fi-FI" sz="2400" dirty="0"/>
            </a:br>
            <a:r>
              <a:rPr lang="fi-FI" sz="2400" dirty="0"/>
              <a:t>kaverisuhteita?</a:t>
            </a:r>
          </a:p>
          <a:p>
            <a:pPr marL="0" indent="0">
              <a:buNone/>
            </a:pPr>
            <a:endParaRPr lang="fi-FI" sz="2400" dirty="0"/>
          </a:p>
          <a:p>
            <a:pPr marL="0" indent="0">
              <a:buNone/>
            </a:pPr>
            <a:r>
              <a:rPr lang="fi-FI" sz="2400" dirty="0"/>
              <a:t>Miten vanhemmat voivat yhdessä </a:t>
            </a:r>
            <a:br>
              <a:rPr lang="fi-FI" sz="2400" dirty="0"/>
            </a:br>
            <a:r>
              <a:rPr lang="fi-FI" sz="2400" dirty="0"/>
              <a:t>vahvistaa luokan ja sen kaikkien oppilaiden </a:t>
            </a:r>
            <a:br>
              <a:rPr lang="fi-FI" sz="2400" dirty="0"/>
            </a:br>
            <a:r>
              <a:rPr lang="fi-FI" sz="2400" dirty="0"/>
              <a:t>hyvinvointia? </a:t>
            </a:r>
          </a:p>
          <a:p>
            <a:pPr marL="0" indent="0">
              <a:buNone/>
            </a:pPr>
            <a:endParaRPr lang="fi-FI" sz="2400" dirty="0"/>
          </a:p>
          <a:p>
            <a:pPr marL="0" indent="0">
              <a:buNone/>
            </a:pPr>
            <a:r>
              <a:rPr lang="fi-FI" sz="2400" dirty="0"/>
              <a:t>Miten toimin, jos huomaan että lastani kiusataan </a:t>
            </a:r>
            <a:br>
              <a:rPr lang="fi-FI" sz="2400" dirty="0"/>
            </a:br>
            <a:r>
              <a:rPr lang="fi-FI" sz="2400" dirty="0"/>
              <a:t>tai lapseni kiusaa muita?</a:t>
            </a:r>
          </a:p>
        </p:txBody>
      </p:sp>
      <p:pic>
        <p:nvPicPr>
          <p:cNvPr id="5" name="Kuva 4" descr="Kuva, joka sisältää kohteen vektorigrafiikka&#10;&#10;Kuvaus luotu automaattisesti">
            <a:extLst>
              <a:ext uri="{FF2B5EF4-FFF2-40B4-BE49-F238E27FC236}">
                <a16:creationId xmlns:a16="http://schemas.microsoft.com/office/drawing/2014/main" id="{D493C695-C1E8-49D6-B30F-F3D835C4E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286" y="563845"/>
            <a:ext cx="2947064" cy="2523560"/>
          </a:xfrm>
          <a:prstGeom prst="rect">
            <a:avLst/>
          </a:prstGeom>
        </p:spPr>
      </p:pic>
    </p:spTree>
    <p:extLst>
      <p:ext uri="{BB962C8B-B14F-4D97-AF65-F5344CB8AC3E}">
        <p14:creationId xmlns:p14="http://schemas.microsoft.com/office/powerpoint/2010/main" val="119539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9C75767C-6AA5-43A0-B321-C6F170D1449F}"/>
              </a:ext>
            </a:extLst>
          </p:cNvPr>
          <p:cNvPicPr>
            <a:picLocks noChangeAspect="1"/>
          </p:cNvPicPr>
          <p:nvPr/>
        </p:nvPicPr>
        <p:blipFill rotWithShape="1">
          <a:blip r:embed="rId3">
            <a:extLst>
              <a:ext uri="{28A0092B-C50C-407E-A947-70E740481C1C}">
                <a14:useLocalDpi xmlns:a14="http://schemas.microsoft.com/office/drawing/2010/main" val="0"/>
              </a:ext>
            </a:extLst>
          </a:blip>
          <a:srcRect l="53252" t="1279" r="-140" b="-1276"/>
          <a:stretch/>
        </p:blipFill>
        <p:spPr>
          <a:xfrm>
            <a:off x="-1" y="117230"/>
            <a:ext cx="3221607" cy="6870604"/>
          </a:xfrm>
          <a:prstGeom prst="rect">
            <a:avLst/>
          </a:prstGeom>
        </p:spPr>
      </p:pic>
      <p:sp>
        <p:nvSpPr>
          <p:cNvPr id="2" name="Otsikko 1">
            <a:extLst>
              <a:ext uri="{FF2B5EF4-FFF2-40B4-BE49-F238E27FC236}">
                <a16:creationId xmlns:a16="http://schemas.microsoft.com/office/drawing/2014/main" id="{D6FE4D86-B3B1-4E0C-9BC1-ADCAB182C6E9}"/>
              </a:ext>
            </a:extLst>
          </p:cNvPr>
          <p:cNvSpPr>
            <a:spLocks noGrp="1"/>
          </p:cNvSpPr>
          <p:nvPr>
            <p:ph type="title"/>
          </p:nvPr>
        </p:nvSpPr>
        <p:spPr>
          <a:xfrm>
            <a:off x="2321171" y="552693"/>
            <a:ext cx="6611814" cy="1325563"/>
          </a:xfrm>
        </p:spPr>
        <p:txBody>
          <a:bodyPr>
            <a:normAutofit/>
          </a:bodyPr>
          <a:lstStyle/>
          <a:p>
            <a:r>
              <a:rPr lang="fi-FI" dirty="0">
                <a:solidFill>
                  <a:schemeClr val="accent1"/>
                </a:solidFill>
                <a:latin typeface="MV Boli" panose="02000500030200090000" pitchFamily="2" charset="0"/>
                <a:cs typeface="MV Boli" panose="02000500030200090000" pitchFamily="2" charset="0"/>
              </a:rPr>
              <a:t>Yläkouluikäinen </a:t>
            </a:r>
            <a:br>
              <a:rPr lang="fi-FI" dirty="0">
                <a:solidFill>
                  <a:schemeClr val="accent1"/>
                </a:solidFill>
                <a:latin typeface="MV Boli" panose="02000500030200090000" pitchFamily="2" charset="0"/>
                <a:cs typeface="MV Boli" panose="02000500030200090000" pitchFamily="2" charset="0"/>
              </a:rPr>
            </a:br>
            <a:r>
              <a:rPr lang="fi-FI" dirty="0">
                <a:solidFill>
                  <a:schemeClr val="accent1"/>
                </a:solidFill>
                <a:latin typeface="MV Boli" panose="02000500030200090000" pitchFamily="2" charset="0"/>
                <a:cs typeface="MV Boli" panose="02000500030200090000" pitchFamily="2" charset="0"/>
              </a:rPr>
              <a:t>tarvitsee tukeasi</a:t>
            </a:r>
          </a:p>
        </p:txBody>
      </p:sp>
      <p:sp>
        <p:nvSpPr>
          <p:cNvPr id="3" name="Sisällön paikkamerkki 2">
            <a:extLst>
              <a:ext uri="{FF2B5EF4-FFF2-40B4-BE49-F238E27FC236}">
                <a16:creationId xmlns:a16="http://schemas.microsoft.com/office/drawing/2014/main" id="{6281BC5D-D112-462F-BF46-6BF9384351BD}"/>
              </a:ext>
            </a:extLst>
          </p:cNvPr>
          <p:cNvSpPr>
            <a:spLocks noGrp="1"/>
          </p:cNvSpPr>
          <p:nvPr>
            <p:ph idx="1"/>
          </p:nvPr>
        </p:nvSpPr>
        <p:spPr>
          <a:xfrm>
            <a:off x="2321171" y="2112716"/>
            <a:ext cx="6447692" cy="4204032"/>
          </a:xfrm>
        </p:spPr>
        <p:txBody>
          <a:bodyPr>
            <a:noAutofit/>
          </a:bodyPr>
          <a:lstStyle/>
          <a:p>
            <a:pPr marL="0" indent="0">
              <a:buNone/>
            </a:pPr>
            <a:r>
              <a:rPr lang="fi-FI" sz="2400" dirty="0"/>
              <a:t>Yläkouluikäinen kaipaa vanhempien tukea, vaikka saattaa viestiä huolehtivansa koulunkäynnistä itse.</a:t>
            </a:r>
          </a:p>
          <a:p>
            <a:pPr marL="0" indent="0">
              <a:buNone/>
            </a:pPr>
            <a:endParaRPr lang="fi-FI" sz="2400" dirty="0"/>
          </a:p>
          <a:p>
            <a:pPr marL="0" indent="0">
              <a:buNone/>
            </a:pPr>
            <a:r>
              <a:rPr lang="fi-FI" sz="2400" dirty="0"/>
              <a:t>Vanhemman kiinnostus lapsen koulunkäyntiä kohtaan kannustaa ja innostaa lasta opiskelemaan.</a:t>
            </a:r>
          </a:p>
          <a:p>
            <a:pPr marL="0" indent="0">
              <a:buNone/>
            </a:pPr>
            <a:endParaRPr lang="fi-FI" sz="2400" dirty="0"/>
          </a:p>
          <a:p>
            <a:pPr marL="0" indent="0">
              <a:buNone/>
            </a:pPr>
            <a:r>
              <a:rPr lang="fi-FI" sz="2400" dirty="0"/>
              <a:t>Jokainen vanhempi pystyy tukemaan lapsen koulunkäyntiä. Kysely koulupäivän kuulumisia, kuuntele ja kannusta, rohkaise ja tue tarvittaessa läksyissä ja kotitehtävissä.</a:t>
            </a:r>
          </a:p>
        </p:txBody>
      </p:sp>
    </p:spTree>
    <p:extLst>
      <p:ext uri="{BB962C8B-B14F-4D97-AF65-F5344CB8AC3E}">
        <p14:creationId xmlns:p14="http://schemas.microsoft.com/office/powerpoint/2010/main" val="93614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9D9662D-C90F-4C52-BC1D-D8EE08270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21436">
            <a:off x="5786802" y="905781"/>
            <a:ext cx="2911719" cy="1569816"/>
          </a:xfrm>
          <a:prstGeom prst="rect">
            <a:avLst/>
          </a:prstGeom>
        </p:spPr>
      </p:pic>
      <p:sp>
        <p:nvSpPr>
          <p:cNvPr id="2" name="Otsikko 1">
            <a:extLst>
              <a:ext uri="{FF2B5EF4-FFF2-40B4-BE49-F238E27FC236}">
                <a16:creationId xmlns:a16="http://schemas.microsoft.com/office/drawing/2014/main" id="{F8965A17-0129-4439-9A8E-A79A4F8E135C}"/>
              </a:ext>
            </a:extLst>
          </p:cNvPr>
          <p:cNvSpPr>
            <a:spLocks noGrp="1"/>
          </p:cNvSpPr>
          <p:nvPr>
            <p:ph type="title"/>
          </p:nvPr>
        </p:nvSpPr>
        <p:spPr>
          <a:xfrm>
            <a:off x="628650" y="435464"/>
            <a:ext cx="7886700" cy="1325563"/>
          </a:xfrm>
        </p:spPr>
        <p:txBody>
          <a:bodyPr/>
          <a:lstStyle/>
          <a:p>
            <a:r>
              <a:rPr lang="fi-FI" dirty="0">
                <a:solidFill>
                  <a:schemeClr val="accent1"/>
                </a:solidFill>
                <a:latin typeface="MV Boli" panose="02000500030200090000" pitchFamily="2" charset="0"/>
                <a:cs typeface="MV Boli" panose="02000500030200090000" pitchFamily="2" charset="0"/>
              </a:rPr>
              <a:t>Keskusteltavaksi</a:t>
            </a:r>
          </a:p>
        </p:txBody>
      </p:sp>
      <p:sp>
        <p:nvSpPr>
          <p:cNvPr id="3" name="Sisällön paikkamerkki 2">
            <a:extLst>
              <a:ext uri="{FF2B5EF4-FFF2-40B4-BE49-F238E27FC236}">
                <a16:creationId xmlns:a16="http://schemas.microsoft.com/office/drawing/2014/main" id="{1FEF8202-10B9-49EB-8919-4121A8AA48C1}"/>
              </a:ext>
            </a:extLst>
          </p:cNvPr>
          <p:cNvSpPr>
            <a:spLocks noGrp="1"/>
          </p:cNvSpPr>
          <p:nvPr>
            <p:ph idx="1"/>
          </p:nvPr>
        </p:nvSpPr>
        <p:spPr>
          <a:xfrm>
            <a:off x="628650" y="1690689"/>
            <a:ext cx="7886700" cy="4351338"/>
          </a:xfrm>
        </p:spPr>
        <p:txBody>
          <a:bodyPr>
            <a:normAutofit/>
          </a:bodyPr>
          <a:lstStyle/>
          <a:p>
            <a:pPr marL="0" indent="0">
              <a:buNone/>
            </a:pPr>
            <a:r>
              <a:rPr lang="fi-FI" sz="2400" dirty="0"/>
              <a:t>Miten suhde lapseen ja lapsen </a:t>
            </a:r>
            <a:br>
              <a:rPr lang="fi-FI" sz="2400" dirty="0"/>
            </a:br>
            <a:r>
              <a:rPr lang="fi-FI" sz="2400" dirty="0"/>
              <a:t>koulunkäyntiin on muuttunut, kun lapsi on </a:t>
            </a:r>
            <a:br>
              <a:rPr lang="fi-FI" sz="2400" dirty="0"/>
            </a:br>
            <a:r>
              <a:rPr lang="fi-FI" sz="2400" dirty="0"/>
              <a:t>siirtynyt yläkouluun?</a:t>
            </a:r>
          </a:p>
          <a:p>
            <a:pPr marL="0" indent="0">
              <a:buNone/>
            </a:pPr>
            <a:endParaRPr lang="fi-FI" sz="2400" dirty="0"/>
          </a:p>
          <a:p>
            <a:pPr marL="0" indent="0">
              <a:buNone/>
            </a:pPr>
            <a:r>
              <a:rPr lang="fi-FI" sz="2400" dirty="0"/>
              <a:t>Miten kotona voi innostaa ja kannustaa lasta koulunkäyntiin </a:t>
            </a:r>
            <a:br>
              <a:rPr lang="fi-FI" sz="2400" dirty="0"/>
            </a:br>
            <a:r>
              <a:rPr lang="fi-FI" sz="2400" dirty="0"/>
              <a:t>ja opiskeluun?</a:t>
            </a:r>
          </a:p>
          <a:p>
            <a:pPr marL="0" indent="0">
              <a:buNone/>
            </a:pPr>
            <a:endParaRPr lang="fi-FI" sz="2400" dirty="0"/>
          </a:p>
          <a:p>
            <a:pPr marL="0" indent="0">
              <a:buNone/>
            </a:pPr>
            <a:r>
              <a:rPr lang="fi-FI" sz="2400" dirty="0"/>
              <a:t>Millä tavoin sinä olet lapsen tukena lapsen koulunkäynnissä?</a:t>
            </a:r>
          </a:p>
          <a:p>
            <a:pPr marL="0" indent="0">
              <a:buNone/>
            </a:pPr>
            <a:endParaRPr lang="fi-FI" sz="2400" dirty="0"/>
          </a:p>
          <a:p>
            <a:pPr marL="0" indent="0">
              <a:buNone/>
            </a:pPr>
            <a:r>
              <a:rPr lang="fi-FI" sz="2400" dirty="0"/>
              <a:t>Missä asioissa lapsi kaipaa tukea?</a:t>
            </a:r>
          </a:p>
          <a:p>
            <a:endParaRPr lang="fi-FI" sz="2400" dirty="0"/>
          </a:p>
        </p:txBody>
      </p:sp>
    </p:spTree>
    <p:extLst>
      <p:ext uri="{BB962C8B-B14F-4D97-AF65-F5344CB8AC3E}">
        <p14:creationId xmlns:p14="http://schemas.microsoft.com/office/powerpoint/2010/main" val="842609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18F6812D-1708-48F8-BC26-A62558AF9F13}"/>
              </a:ext>
            </a:extLst>
          </p:cNvPr>
          <p:cNvPicPr>
            <a:picLocks noChangeAspect="1"/>
          </p:cNvPicPr>
          <p:nvPr/>
        </p:nvPicPr>
        <p:blipFill rotWithShape="1">
          <a:blip r:embed="rId3">
            <a:extLst>
              <a:ext uri="{28A0092B-C50C-407E-A947-70E740481C1C}">
                <a14:useLocalDpi xmlns:a14="http://schemas.microsoft.com/office/drawing/2010/main" val="0"/>
              </a:ext>
            </a:extLst>
          </a:blip>
          <a:srcRect r="1082"/>
          <a:stretch/>
        </p:blipFill>
        <p:spPr>
          <a:xfrm>
            <a:off x="7162880" y="1364800"/>
            <a:ext cx="1974058" cy="3893950"/>
          </a:xfrm>
          <a:prstGeom prst="rect">
            <a:avLst/>
          </a:prstGeom>
          <a:effectLst/>
        </p:spPr>
      </p:pic>
      <p:sp>
        <p:nvSpPr>
          <p:cNvPr id="2" name="Otsikko 1">
            <a:extLst>
              <a:ext uri="{FF2B5EF4-FFF2-40B4-BE49-F238E27FC236}">
                <a16:creationId xmlns:a16="http://schemas.microsoft.com/office/drawing/2014/main" id="{17B8045B-916A-4548-895A-77D6660DE7DE}"/>
              </a:ext>
            </a:extLst>
          </p:cNvPr>
          <p:cNvSpPr>
            <a:spLocks noGrp="1"/>
          </p:cNvSpPr>
          <p:nvPr>
            <p:ph type="title"/>
          </p:nvPr>
        </p:nvSpPr>
        <p:spPr>
          <a:xfrm>
            <a:off x="486696" y="347914"/>
            <a:ext cx="8657304" cy="1676603"/>
          </a:xfrm>
        </p:spPr>
        <p:txBody>
          <a:bodyPr>
            <a:noAutofit/>
          </a:bodyPr>
          <a:lstStyle/>
          <a:p>
            <a:r>
              <a:rPr lang="fi-FI" dirty="0">
                <a:solidFill>
                  <a:schemeClr val="accent1"/>
                </a:solidFill>
                <a:latin typeface="MV Boli" panose="02000500030200090000" pitchFamily="2" charset="0"/>
                <a:cs typeface="MV Boli" panose="02000500030200090000" pitchFamily="2" charset="0"/>
              </a:rPr>
              <a:t>Kodin ja koulun yhteistyötä tarvitaan yläkoulussa</a:t>
            </a:r>
          </a:p>
        </p:txBody>
      </p:sp>
      <p:sp>
        <p:nvSpPr>
          <p:cNvPr id="3" name="Sisällön paikkamerkki 2">
            <a:extLst>
              <a:ext uri="{FF2B5EF4-FFF2-40B4-BE49-F238E27FC236}">
                <a16:creationId xmlns:a16="http://schemas.microsoft.com/office/drawing/2014/main" id="{F8CFEE07-99B0-4F53-860E-C62A12DCF7CA}"/>
              </a:ext>
            </a:extLst>
          </p:cNvPr>
          <p:cNvSpPr>
            <a:spLocks noGrp="1"/>
          </p:cNvSpPr>
          <p:nvPr>
            <p:ph idx="1"/>
          </p:nvPr>
        </p:nvSpPr>
        <p:spPr>
          <a:xfrm>
            <a:off x="486696" y="2115071"/>
            <a:ext cx="8170608" cy="3785419"/>
          </a:xfrm>
        </p:spPr>
        <p:txBody>
          <a:bodyPr>
            <a:noAutofit/>
          </a:bodyPr>
          <a:lstStyle/>
          <a:p>
            <a:pPr marL="0" indent="0">
              <a:buNone/>
            </a:pPr>
            <a:r>
              <a:rPr lang="fi-FI" sz="2400" dirty="0"/>
              <a:t>Kodin ja koulun yhteistyö on yläkoulussa yhtä tärkeää </a:t>
            </a:r>
            <a:br>
              <a:rPr lang="fi-FI" sz="2400" dirty="0"/>
            </a:br>
            <a:r>
              <a:rPr lang="fi-FI" sz="2400" dirty="0"/>
              <a:t>kuin alakoulussa.</a:t>
            </a:r>
          </a:p>
          <a:p>
            <a:pPr marL="0" indent="0">
              <a:buNone/>
            </a:pPr>
            <a:endParaRPr lang="fi-FI" sz="2400" dirty="0"/>
          </a:p>
          <a:p>
            <a:pPr marL="0" indent="0">
              <a:buNone/>
            </a:pPr>
            <a:r>
              <a:rPr lang="fi-FI" sz="2400" dirty="0"/>
              <a:t>Myös yläkouluikäinen arvostaa ja hyötyy siitä, että </a:t>
            </a:r>
            <a:br>
              <a:rPr lang="fi-FI" sz="2400" dirty="0"/>
            </a:br>
            <a:r>
              <a:rPr lang="fi-FI" sz="2400" dirty="0"/>
              <a:t>vanhemmat vierailevat koulussa  ja </a:t>
            </a:r>
            <a:br>
              <a:rPr lang="fi-FI" sz="2400" dirty="0"/>
            </a:br>
            <a:r>
              <a:rPr lang="fi-FI" sz="2400" dirty="0"/>
              <a:t>ovat kiinnostuneita hänen koulunkäynnistään.</a:t>
            </a:r>
          </a:p>
          <a:p>
            <a:pPr marL="0" indent="0">
              <a:buNone/>
            </a:pPr>
            <a:endParaRPr lang="fi-FI" sz="2400" dirty="0"/>
          </a:p>
          <a:p>
            <a:pPr marL="0" indent="0">
              <a:buNone/>
            </a:pPr>
            <a:r>
              <a:rPr lang="fi-FI" sz="2400" dirty="0"/>
              <a:t>Vanhempien keskinäinen tutustuminen ja verkostoituminen </a:t>
            </a:r>
            <a:br>
              <a:rPr lang="fi-FI" sz="2400" dirty="0"/>
            </a:br>
            <a:r>
              <a:rPr lang="fi-FI" sz="2400" dirty="0"/>
              <a:t>tukee lasten hyvinvointia ja antaa tukea vanhemmuuteen.</a:t>
            </a:r>
          </a:p>
          <a:p>
            <a:pPr marL="0" indent="0">
              <a:buNone/>
            </a:pPr>
            <a:br>
              <a:rPr lang="fi-FI" sz="2400" dirty="0"/>
            </a:br>
            <a:r>
              <a:rPr lang="fi-FI" sz="2400" dirty="0"/>
              <a:t>Meidän koulun tavat tehdä yhteistyötä vanhempien kanssa…</a:t>
            </a:r>
          </a:p>
          <a:p>
            <a:endParaRPr lang="fi-FI" sz="2400" dirty="0"/>
          </a:p>
        </p:txBody>
      </p:sp>
    </p:spTree>
    <p:extLst>
      <p:ext uri="{BB962C8B-B14F-4D97-AF65-F5344CB8AC3E}">
        <p14:creationId xmlns:p14="http://schemas.microsoft.com/office/powerpoint/2010/main" val="345024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CEBB56-4757-4E03-9E29-28182D85100B}"/>
              </a:ext>
            </a:extLst>
          </p:cNvPr>
          <p:cNvSpPr>
            <a:spLocks noGrp="1"/>
          </p:cNvSpPr>
          <p:nvPr>
            <p:ph type="title"/>
          </p:nvPr>
        </p:nvSpPr>
        <p:spPr/>
        <p:txBody>
          <a:bodyPr/>
          <a:lstStyle/>
          <a:p>
            <a:r>
              <a:rPr lang="fi-FI" dirty="0">
                <a:solidFill>
                  <a:schemeClr val="accent1"/>
                </a:solidFill>
                <a:latin typeface="MV Boli" panose="02000500030200090000" pitchFamily="2" charset="0"/>
                <a:cs typeface="MV Boli" panose="02000500030200090000" pitchFamily="2" charset="0"/>
              </a:rPr>
              <a:t>Keskusteltavaksi</a:t>
            </a:r>
          </a:p>
        </p:txBody>
      </p:sp>
      <p:sp>
        <p:nvSpPr>
          <p:cNvPr id="3" name="Sisällön paikkamerkki 2">
            <a:extLst>
              <a:ext uri="{FF2B5EF4-FFF2-40B4-BE49-F238E27FC236}">
                <a16:creationId xmlns:a16="http://schemas.microsoft.com/office/drawing/2014/main" id="{0A2B7D2B-5CBC-4E68-8FBC-95ECCB9F3D9C}"/>
              </a:ext>
            </a:extLst>
          </p:cNvPr>
          <p:cNvSpPr>
            <a:spLocks noGrp="1"/>
          </p:cNvSpPr>
          <p:nvPr>
            <p:ph idx="1"/>
          </p:nvPr>
        </p:nvSpPr>
        <p:spPr/>
        <p:txBody>
          <a:bodyPr>
            <a:normAutofit/>
          </a:bodyPr>
          <a:lstStyle/>
          <a:p>
            <a:pPr marL="0" indent="0">
              <a:buNone/>
            </a:pPr>
            <a:r>
              <a:rPr lang="fi-FI" sz="2400" dirty="0"/>
              <a:t>Minkälaista yhteistyötä toivoisit </a:t>
            </a:r>
            <a:br>
              <a:rPr lang="fi-FI" sz="2400" dirty="0"/>
            </a:br>
            <a:r>
              <a:rPr lang="fi-FI" sz="2400" dirty="0"/>
              <a:t>kodin ja koulun välille? </a:t>
            </a:r>
          </a:p>
          <a:p>
            <a:pPr marL="0" indent="0">
              <a:buNone/>
            </a:pPr>
            <a:endParaRPr lang="fi-FI" sz="2400" dirty="0"/>
          </a:p>
          <a:p>
            <a:pPr marL="0" indent="0">
              <a:buNone/>
            </a:pPr>
            <a:r>
              <a:rPr lang="fi-FI" sz="2400" dirty="0"/>
              <a:t>Mihin sinä haluaisit osallistua </a:t>
            </a:r>
            <a:br>
              <a:rPr lang="fi-FI" sz="2400" dirty="0"/>
            </a:br>
            <a:r>
              <a:rPr lang="fi-FI" sz="2400" dirty="0"/>
              <a:t>lapsesi koulun arjessa? </a:t>
            </a:r>
          </a:p>
          <a:p>
            <a:pPr marL="0" indent="0">
              <a:buNone/>
            </a:pPr>
            <a:endParaRPr lang="fi-FI" sz="2400" dirty="0"/>
          </a:p>
          <a:p>
            <a:pPr marL="0" indent="0">
              <a:buNone/>
            </a:pPr>
            <a:r>
              <a:rPr lang="fi-FI" sz="2400" dirty="0"/>
              <a:t>Miten me luokan vanhemmat voisimme tutustua toisiimme? Miten voimme pitää toisiimme yhteyttä? Kuinka voimme tukea toinen toisiamme? </a:t>
            </a:r>
          </a:p>
        </p:txBody>
      </p:sp>
      <p:pic>
        <p:nvPicPr>
          <p:cNvPr id="5" name="Kuva 4">
            <a:extLst>
              <a:ext uri="{FF2B5EF4-FFF2-40B4-BE49-F238E27FC236}">
                <a16:creationId xmlns:a16="http://schemas.microsoft.com/office/drawing/2014/main" id="{CCE840CB-027F-4ECF-9A26-DA44016DBF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972" y="521678"/>
            <a:ext cx="3814442" cy="2907322"/>
          </a:xfrm>
          <a:prstGeom prst="rect">
            <a:avLst/>
          </a:prstGeom>
        </p:spPr>
      </p:pic>
    </p:spTree>
    <p:extLst>
      <p:ext uri="{BB962C8B-B14F-4D97-AF65-F5344CB8AC3E}">
        <p14:creationId xmlns:p14="http://schemas.microsoft.com/office/powerpoint/2010/main" val="2624482223"/>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1957</Words>
  <Application>Microsoft Office PowerPoint</Application>
  <PresentationFormat>Näytössä katseltava diaesitys (4:3)</PresentationFormat>
  <Paragraphs>139</Paragraphs>
  <Slides>15</Slides>
  <Notes>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15</vt:i4>
      </vt:variant>
    </vt:vector>
  </HeadingPairs>
  <TitlesOfParts>
    <vt:vector size="20" baseType="lpstr">
      <vt:lpstr>MV Boli</vt:lpstr>
      <vt:lpstr>Calibri</vt:lpstr>
      <vt:lpstr>Arial</vt:lpstr>
      <vt:lpstr>Calibri Light</vt:lpstr>
      <vt:lpstr>Office-teema</vt:lpstr>
      <vt:lpstr>PowerPoint-esitys</vt:lpstr>
      <vt:lpstr>Yläkoulu muuttaa koulunkäyntiä</vt:lpstr>
      <vt:lpstr>Keskusteltavaksi</vt:lpstr>
      <vt:lpstr>Uuteen luokkaan – kaverit ovat tärkeitä</vt:lpstr>
      <vt:lpstr>Keskusteltavaksi</vt:lpstr>
      <vt:lpstr>Yläkouluikäinen  tarvitsee tukeasi</vt:lpstr>
      <vt:lpstr>Keskusteltavaksi</vt:lpstr>
      <vt:lpstr>Kodin ja koulun yhteistyötä tarvitaan yläkoulussa</vt:lpstr>
      <vt:lpstr>Keskusteltavaksi</vt:lpstr>
      <vt:lpstr>Yläkoulun aikana  pohditaan jatko-opintoja</vt:lpstr>
      <vt:lpstr>Keskusteltavaksi</vt:lpstr>
      <vt:lpstr>Terveelliset elämäntavat ja säännöllinen arkirytmi tukevat oppimista </vt:lpstr>
      <vt:lpstr>Keskusteltavaksi</vt:lpstr>
      <vt:lpstr>Lapsesta varhaisnuoreksi</vt:lpstr>
      <vt:lpstr>Keskusteltavaksi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Leena Herlevi-Valton</dc:creator>
  <cp:lastModifiedBy>Eki Kutvonen</cp:lastModifiedBy>
  <cp:revision>10</cp:revision>
  <dcterms:created xsi:type="dcterms:W3CDTF">2019-04-08T08:07:06Z</dcterms:created>
  <dcterms:modified xsi:type="dcterms:W3CDTF">2023-09-12T12:08:43Z</dcterms:modified>
</cp:coreProperties>
</file>