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0" r:id="rId6"/>
    <p:sldId id="261" r:id="rId7"/>
    <p:sldId id="262" r:id="rId8"/>
    <p:sldId id="258" r:id="rId9"/>
    <p:sldId id="263" r:id="rId10"/>
    <p:sldId id="259" r:id="rId11"/>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2A842D-84C9-4E95-8983-5C8EFB209E0D}" v="1" dt="2025-10-29T10:48:08.1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1232"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29.10.2025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2244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29.10.2025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12034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29.10.2025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0645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29.10.2025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1875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29.10.2025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2577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29.10.2025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6837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A02ABAE3-D89C-4001-9AEC-5083F82B749C}" type="datetimeFigureOut">
              <a:rPr lang="fi-FI" smtClean="0"/>
              <a:t>29.10.2025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3436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A02ABAE3-D89C-4001-9AEC-5083F82B749C}" type="datetimeFigureOut">
              <a:rPr lang="fi-FI" smtClean="0"/>
              <a:t>29.10.2025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2387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02ABAE3-D89C-4001-9AEC-5083F82B749C}" type="datetimeFigureOut">
              <a:rPr lang="fi-FI" smtClean="0"/>
              <a:t>29.10.2025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58361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29.10.2025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2707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29.10.2025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39981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02ABAE3-D89C-4001-9AEC-5083F82B749C}" type="datetimeFigureOut">
              <a:rPr lang="fi-FI" smtClean="0"/>
              <a:t>29.10.2025</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03452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faktabaari.fi/edu/oppimateriaalit/" TargetMode="External"/><Relationship Id="rId3" Type="http://schemas.openxmlformats.org/officeDocument/2006/relationships/hyperlink" Target="https://op.europa.eu/fi/publication-detail/-/publication/d81a0d54-5348-11ed-92ed-01aa75ed71a1" TargetMode="External"/><Relationship Id="rId7" Type="http://schemas.openxmlformats.org/officeDocument/2006/relationships/hyperlink" Target="https://faktabaari.fi/edu/oppaat/&#8203;" TargetMode="External"/><Relationship Id="rId2" Type="http://schemas.openxmlformats.org/officeDocument/2006/relationships/hyperlink" Target="https://www.oph.fi/fi/tekoalysuositukset" TargetMode="External"/><Relationship Id="rId1" Type="http://schemas.openxmlformats.org/officeDocument/2006/relationships/slideLayout" Target="../slideLayouts/slideLayout2.xml"/><Relationship Id="rId6" Type="http://schemas.openxmlformats.org/officeDocument/2006/relationships/hyperlink" Target="https://tampereenseutu.sharepoint.com/:p:/r/sites/YLOTietotekniikka/_layouts/15/Doc.aspx?sourcedoc=%7b826BDE88-0744-41AE-B9B2-DDC0E6E5C1F4%7d&amp;file=Teko%C3%A4ly%20ja%20Microsoft%20Copilot%20yrityksen%20tietosuojalla.pptx&amp;action=edit&amp;mobileredirect=true" TargetMode="External"/><Relationship Id="rId5" Type="http://schemas.openxmlformats.org/officeDocument/2006/relationships/hyperlink" Target="https://valtioneuvosto.fi/-/1410877/eu-n-tekoalyasetus-tekoalykaytantojen-kiellot-astuvat-voimaan-2.2.2025" TargetMode="External"/><Relationship Id="rId10" Type="http://schemas.openxmlformats.org/officeDocument/2006/relationships/hyperlink" Target="https://enorssi.fi/ai/" TargetMode="External"/><Relationship Id="rId4" Type="http://schemas.openxmlformats.org/officeDocument/2006/relationships/hyperlink" Target="https://digital-strategy.ec.europa.eu/fi/policies/regulatory-framework-ai" TargetMode="External"/><Relationship Id="rId9" Type="http://schemas.openxmlformats.org/officeDocument/2006/relationships/hyperlink" Target="https://www.generation-ai-stn.f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3981784"/>
          </a:xfrm>
        </p:spPr>
        <p:txBody>
          <a:bodyPr>
            <a:normAutofit fontScale="90000"/>
          </a:bodyPr>
          <a:lstStyle/>
          <a:p>
            <a:r>
              <a:rPr lang="fi-FI"/>
              <a:t>Tampereen seudun perusopetuksen tekoälyohjeet</a:t>
            </a:r>
            <a:br>
              <a:rPr lang="fi-FI"/>
            </a:br>
            <a:br>
              <a:rPr lang="fi-FI"/>
            </a:br>
            <a:br>
              <a:rPr lang="fi-FI"/>
            </a:br>
            <a:r>
              <a:rPr lang="fi-FI" sz="2400"/>
              <a:t>Tekijät: Tampereen seudun digitiimi</a:t>
            </a:r>
          </a:p>
        </p:txBody>
      </p:sp>
    </p:spTree>
    <p:extLst>
      <p:ext uri="{BB962C8B-B14F-4D97-AF65-F5344CB8AC3E}">
        <p14:creationId xmlns:p14="http://schemas.microsoft.com/office/powerpoint/2010/main" val="782385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C6FFB-CCEC-D1F0-9865-09E16988705D}"/>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3824A383-54C5-40E8-B7AD-BF9C32B923C9}"/>
              </a:ext>
            </a:extLst>
          </p:cNvPr>
          <p:cNvSpPr>
            <a:spLocks noGrp="1"/>
          </p:cNvSpPr>
          <p:nvPr>
            <p:ph type="title"/>
          </p:nvPr>
        </p:nvSpPr>
        <p:spPr/>
        <p:txBody>
          <a:bodyPr/>
          <a:lstStyle/>
          <a:p>
            <a:r>
              <a:rPr lang="fi-FI"/>
              <a:t>Opettajille  </a:t>
            </a:r>
          </a:p>
        </p:txBody>
      </p:sp>
      <p:sp>
        <p:nvSpPr>
          <p:cNvPr id="3" name="Sisällön paikkamerkki 2">
            <a:extLst>
              <a:ext uri="{FF2B5EF4-FFF2-40B4-BE49-F238E27FC236}">
                <a16:creationId xmlns:a16="http://schemas.microsoft.com/office/drawing/2014/main" id="{A06F9653-65D0-5ECE-A3D4-711F463F7419}"/>
              </a:ext>
            </a:extLst>
          </p:cNvPr>
          <p:cNvSpPr>
            <a:spLocks noGrp="1"/>
          </p:cNvSpPr>
          <p:nvPr>
            <p:ph idx="1"/>
          </p:nvPr>
        </p:nvSpPr>
        <p:spPr>
          <a:xfrm>
            <a:off x="828174" y="1615073"/>
            <a:ext cx="10525626" cy="4561890"/>
          </a:xfrm>
        </p:spPr>
        <p:txBody>
          <a:bodyPr vert="horz" lIns="91440" tIns="45720" rIns="91440" bIns="45720" rtlCol="0" anchor="t">
            <a:noAutofit/>
          </a:bodyPr>
          <a:lstStyle/>
          <a:p>
            <a:pPr marL="0" indent="0">
              <a:buNone/>
            </a:pPr>
            <a:r>
              <a:rPr lang="fi-FI" sz="1800" b="1" u="sng">
                <a:solidFill>
                  <a:srgbClr val="333333"/>
                </a:solidFill>
                <a:ea typeface="+mn-lt"/>
                <a:cs typeface="+mn-lt"/>
              </a:rPr>
              <a:t>Mitä saat tehdä ja mitä tulee huomioida?</a:t>
            </a:r>
            <a:r>
              <a:rPr lang="fi-FI" sz="1800">
                <a:solidFill>
                  <a:srgbClr val="333333"/>
                </a:solidFill>
                <a:ea typeface="+mn-lt"/>
                <a:cs typeface="+mn-lt"/>
              </a:rPr>
              <a:t> </a:t>
            </a:r>
            <a:endParaRPr lang="fi-FI" sz="1800"/>
          </a:p>
          <a:p>
            <a:r>
              <a:rPr lang="fi-FI" sz="1800" b="1">
                <a:solidFill>
                  <a:srgbClr val="333333"/>
                </a:solidFill>
                <a:ea typeface="+mn-lt"/>
                <a:cs typeface="+mn-lt"/>
              </a:rPr>
              <a:t>Käytä tekoälyä opetuksen tukena, ei korvaajana.</a:t>
            </a:r>
            <a:r>
              <a:rPr lang="fi-FI" sz="1800">
                <a:solidFill>
                  <a:srgbClr val="333333"/>
                </a:solidFill>
                <a:ea typeface="+mn-lt"/>
                <a:cs typeface="+mn-lt"/>
              </a:rPr>
              <a:t> </a:t>
            </a:r>
            <a:br>
              <a:rPr lang="fi-FI" sz="1800">
                <a:ea typeface="+mn-lt"/>
                <a:cs typeface="+mn-lt"/>
              </a:rPr>
            </a:br>
            <a:r>
              <a:rPr lang="fi-FI" sz="1800">
                <a:solidFill>
                  <a:srgbClr val="333333"/>
                </a:solidFill>
                <a:ea typeface="+mn-lt"/>
                <a:cs typeface="+mn-lt"/>
              </a:rPr>
              <a:t>Tekoäly voi auttaa esimerkiksi tehtävien tarkistamisessa tai yksilöllisten oppimispolkujen suunnittelussa, mutta opettajan ohjaus ja päätökset ovat aina keskiössä. Suunnittele opetuskokonaisuuksia, kokeile tekoälyn mahdollisuuksia työssä ja muista samalla sen rajoitukset. </a:t>
            </a:r>
            <a:endParaRPr lang="fi-FI" sz="1800"/>
          </a:p>
          <a:p>
            <a:r>
              <a:rPr lang="fi-FI" sz="1800" b="1">
                <a:solidFill>
                  <a:srgbClr val="333333"/>
                </a:solidFill>
                <a:ea typeface="+mn-lt"/>
                <a:cs typeface="+mn-lt"/>
              </a:rPr>
              <a:t>Varmista oppilaiden tietojen suojaaminen.</a:t>
            </a:r>
            <a:r>
              <a:rPr lang="fi-FI" sz="1800">
                <a:solidFill>
                  <a:srgbClr val="333333"/>
                </a:solidFill>
                <a:ea typeface="+mn-lt"/>
                <a:cs typeface="+mn-lt"/>
              </a:rPr>
              <a:t> </a:t>
            </a:r>
            <a:br>
              <a:rPr lang="fi-FI" sz="1800">
                <a:ea typeface="+mn-lt"/>
                <a:cs typeface="+mn-lt"/>
              </a:rPr>
            </a:br>
            <a:r>
              <a:rPr lang="fi-FI" sz="1800">
                <a:solidFill>
                  <a:srgbClr val="333333"/>
                </a:solidFill>
                <a:ea typeface="+mn-lt"/>
                <a:cs typeface="+mn-lt"/>
              </a:rPr>
              <a:t>Käytä vain kuntasi hyväksyttyjä tekoälytyökaluja. Huomioi oppilaan tunnuksilla kirjautuminen eri tekoälytyökaluihin, koskee myös oppilaiden tunnuksilla kirjautumista. Opettajan vastuulla on tiedostaa, mihin tunnuksien tiedot siirtyvät. Markkinaehtoisia tekoälytyökaluja ei tule käyttää. </a:t>
            </a:r>
            <a:endParaRPr lang="fi-FI" sz="1800"/>
          </a:p>
          <a:p>
            <a:r>
              <a:rPr lang="fi-FI" sz="1800" b="1">
                <a:solidFill>
                  <a:srgbClr val="333333"/>
                </a:solidFill>
                <a:ea typeface="+mn-lt"/>
                <a:cs typeface="+mn-lt"/>
              </a:rPr>
              <a:t>Tarkista aina tekoälyn tuottamat sisällöt.</a:t>
            </a:r>
            <a:r>
              <a:rPr lang="fi-FI" sz="1800">
                <a:solidFill>
                  <a:srgbClr val="333333"/>
                </a:solidFill>
                <a:ea typeface="+mn-lt"/>
                <a:cs typeface="+mn-lt"/>
              </a:rPr>
              <a:t> </a:t>
            </a:r>
            <a:br>
              <a:rPr lang="fi-FI" sz="1800">
                <a:ea typeface="+mn-lt"/>
                <a:cs typeface="+mn-lt"/>
              </a:rPr>
            </a:br>
            <a:r>
              <a:rPr lang="fi-FI" sz="1800">
                <a:solidFill>
                  <a:srgbClr val="333333"/>
                </a:solidFill>
                <a:ea typeface="+mn-lt"/>
                <a:cs typeface="+mn-lt"/>
              </a:rPr>
              <a:t>Tekoäly voi tehdä virheitä, koska se ei ymmärrä asioita ihmisen tavoin vaan perustaa vastauksensa aiemmin nähtyihin tietoihin ja malleihin. Opettajan tehtävänä on aina tarkistaa tekoälyn tuottamat sisällöt ennen niiden käyttöä opetuksessa tai jakamista oppilaille. </a:t>
            </a:r>
            <a:endParaRPr lang="fi-FI" sz="1800"/>
          </a:p>
          <a:p>
            <a:endParaRPr lang="fi-FI" sz="2400"/>
          </a:p>
        </p:txBody>
      </p:sp>
    </p:spTree>
    <p:extLst>
      <p:ext uri="{BB962C8B-B14F-4D97-AF65-F5344CB8AC3E}">
        <p14:creationId xmlns:p14="http://schemas.microsoft.com/office/powerpoint/2010/main" val="3539155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DD098-26A1-44E3-E9EE-37892040A1F7}"/>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116EA7F7-640C-7348-E9E6-B6E8415B7BC1}"/>
              </a:ext>
            </a:extLst>
          </p:cNvPr>
          <p:cNvSpPr>
            <a:spLocks noGrp="1"/>
          </p:cNvSpPr>
          <p:nvPr>
            <p:ph type="title"/>
          </p:nvPr>
        </p:nvSpPr>
        <p:spPr/>
        <p:txBody>
          <a:bodyPr/>
          <a:lstStyle/>
          <a:p>
            <a:r>
              <a:rPr lang="fi-FI"/>
              <a:t>Opettajille </a:t>
            </a:r>
          </a:p>
        </p:txBody>
      </p:sp>
      <p:sp>
        <p:nvSpPr>
          <p:cNvPr id="3" name="Sisällön paikkamerkki 2">
            <a:extLst>
              <a:ext uri="{FF2B5EF4-FFF2-40B4-BE49-F238E27FC236}">
                <a16:creationId xmlns:a16="http://schemas.microsoft.com/office/drawing/2014/main" id="{8973FC3B-1CD0-2D89-A517-977967194F21}"/>
              </a:ext>
            </a:extLst>
          </p:cNvPr>
          <p:cNvSpPr>
            <a:spLocks noGrp="1"/>
          </p:cNvSpPr>
          <p:nvPr>
            <p:ph idx="1"/>
          </p:nvPr>
        </p:nvSpPr>
        <p:spPr/>
        <p:txBody>
          <a:bodyPr vert="horz" lIns="91440" tIns="45720" rIns="91440" bIns="45720" rtlCol="0" anchor="t">
            <a:noAutofit/>
          </a:bodyPr>
          <a:lstStyle/>
          <a:p>
            <a:pPr marL="0" indent="0">
              <a:buNone/>
            </a:pPr>
            <a:r>
              <a:rPr lang="fi-FI" sz="2400" b="1" u="sng">
                <a:solidFill>
                  <a:srgbClr val="333333"/>
                </a:solidFill>
                <a:ea typeface="+mn-lt"/>
                <a:cs typeface="+mn-lt"/>
              </a:rPr>
              <a:t>Mitä saat tehdä ja mitä tulee huomioida?</a:t>
            </a:r>
            <a:r>
              <a:rPr lang="fi-FI" sz="2400">
                <a:solidFill>
                  <a:srgbClr val="333333"/>
                </a:solidFill>
                <a:ea typeface="+mn-lt"/>
                <a:cs typeface="+mn-lt"/>
              </a:rPr>
              <a:t> </a:t>
            </a:r>
            <a:endParaRPr lang="fi-FI" sz="2400"/>
          </a:p>
          <a:p>
            <a:r>
              <a:rPr lang="fi-FI" sz="2000" b="1">
                <a:solidFill>
                  <a:srgbClr val="333333"/>
                </a:solidFill>
                <a:ea typeface="+mn-lt"/>
                <a:cs typeface="+mn-lt"/>
              </a:rPr>
              <a:t>Säilytä inhimillinen vuorovaikutus opetuksessa.</a:t>
            </a:r>
            <a:r>
              <a:rPr lang="fi-FI" sz="2000">
                <a:solidFill>
                  <a:srgbClr val="333333"/>
                </a:solidFill>
                <a:ea typeface="+mn-lt"/>
                <a:cs typeface="+mn-lt"/>
              </a:rPr>
              <a:t> </a:t>
            </a:r>
            <a:br>
              <a:rPr lang="fi-FI" sz="2000">
                <a:ea typeface="+mn-lt"/>
                <a:cs typeface="+mn-lt"/>
              </a:rPr>
            </a:br>
            <a:r>
              <a:rPr lang="fi-FI" sz="2000">
                <a:solidFill>
                  <a:srgbClr val="333333"/>
                </a:solidFill>
                <a:ea typeface="+mn-lt"/>
                <a:cs typeface="+mn-lt"/>
              </a:rPr>
              <a:t>Tekoäly ei ymmärrä tunteita eikä voi korvata opettajan tarjoamaa tukea ja empatiaa. Opettajan rooli on aina keskeinen, ja korostuu opetuksessa tietomäärän kasvaessa. </a:t>
            </a:r>
          </a:p>
          <a:p>
            <a:r>
              <a:rPr lang="fi-FI" sz="2000" b="1">
                <a:solidFill>
                  <a:srgbClr val="333333"/>
                </a:solidFill>
                <a:ea typeface="+mn-lt"/>
                <a:cs typeface="+mn-lt"/>
              </a:rPr>
              <a:t>Huomioi tehtävänannoissa tekoälyn hyödyntäminen tehtävissä ja arvioinnissa. Tekoälyn käyttöä tulee harjoitella. </a:t>
            </a:r>
            <a:r>
              <a:rPr lang="fi-FI" sz="2000">
                <a:solidFill>
                  <a:srgbClr val="333333"/>
                </a:solidFill>
                <a:ea typeface="+mn-lt"/>
                <a:cs typeface="+mn-lt"/>
              </a:rPr>
              <a:t>Tekoälyn käytöstä ei tarvitse olla haittaa, jos tehtävänanto on suunniteltu siten, että oletus on, että tekoälyä käytetään.</a:t>
            </a:r>
            <a:r>
              <a:rPr lang="fi-FI" sz="2000" b="1">
                <a:solidFill>
                  <a:srgbClr val="333333"/>
                </a:solidFill>
                <a:ea typeface="+mn-lt"/>
                <a:cs typeface="+mn-lt"/>
              </a:rPr>
              <a:t>	</a:t>
            </a:r>
          </a:p>
          <a:p>
            <a:r>
              <a:rPr lang="fi-FI" sz="2000" b="1">
                <a:solidFill>
                  <a:srgbClr val="333333"/>
                </a:solidFill>
                <a:ea typeface="+mn-lt"/>
                <a:cs typeface="+mn-lt"/>
              </a:rPr>
              <a:t>Ole avoin tekoälyn käytöstä.</a:t>
            </a:r>
            <a:r>
              <a:rPr lang="fi-FI" sz="2000">
                <a:solidFill>
                  <a:srgbClr val="333333"/>
                </a:solidFill>
                <a:ea typeface="+mn-lt"/>
                <a:cs typeface="+mn-lt"/>
              </a:rPr>
              <a:t> </a:t>
            </a:r>
            <a:br>
              <a:rPr lang="fi-FI" sz="2000">
                <a:ea typeface="+mn-lt"/>
                <a:cs typeface="+mn-lt"/>
              </a:rPr>
            </a:br>
            <a:r>
              <a:rPr lang="fi-FI" sz="2000">
                <a:solidFill>
                  <a:srgbClr val="333333"/>
                </a:solidFill>
                <a:ea typeface="+mn-lt"/>
                <a:cs typeface="+mn-lt"/>
              </a:rPr>
              <a:t>Kerro tarvittaessa oppilaille ja huoltajille, jos tekoälyä käytetään osana opetusta. Jaa osaamistasi työyhteisössä ja kerro onnistuneista kokeiluista myös muille. </a:t>
            </a:r>
            <a:endParaRPr lang="fi-FI" sz="2000"/>
          </a:p>
          <a:p>
            <a:r>
              <a:rPr lang="fi-FI" sz="2000" b="1">
                <a:solidFill>
                  <a:srgbClr val="333333"/>
                </a:solidFill>
                <a:ea typeface="+mn-lt"/>
                <a:cs typeface="+mn-lt"/>
              </a:rPr>
              <a:t>Tekoälyn käyttö kuormittaa luontoa</a:t>
            </a:r>
            <a:r>
              <a:rPr lang="fi-FI" sz="2000">
                <a:solidFill>
                  <a:srgbClr val="333333"/>
                </a:solidFill>
                <a:ea typeface="+mn-lt"/>
                <a:cs typeface="+mn-lt"/>
              </a:rPr>
              <a:t> </a:t>
            </a:r>
            <a:br>
              <a:rPr lang="fi-FI" sz="2000">
                <a:ea typeface="+mn-lt"/>
                <a:cs typeface="+mn-lt"/>
              </a:rPr>
            </a:br>
            <a:r>
              <a:rPr lang="fi-FI" sz="2000">
                <a:solidFill>
                  <a:srgbClr val="333333"/>
                </a:solidFill>
                <a:ea typeface="+mn-lt"/>
                <a:cs typeface="+mn-lt"/>
              </a:rPr>
              <a:t>Tekoälyn käytön tulisi olla aina tarkoituksellista. Esimerkiksi kuvien luonti kuluttaa valtavasti sähköä. </a:t>
            </a:r>
            <a:endParaRPr lang="fi-FI" sz="2000"/>
          </a:p>
          <a:p>
            <a:endParaRPr lang="fi-FI" sz="2400"/>
          </a:p>
        </p:txBody>
      </p:sp>
    </p:spTree>
    <p:extLst>
      <p:ext uri="{BB962C8B-B14F-4D97-AF65-F5344CB8AC3E}">
        <p14:creationId xmlns:p14="http://schemas.microsoft.com/office/powerpoint/2010/main" val="1485365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B93DF-48AE-80BF-27FB-3ADA0D188D51}"/>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92C53199-2D99-7E34-3993-38387E8FD49F}"/>
              </a:ext>
            </a:extLst>
          </p:cNvPr>
          <p:cNvSpPr>
            <a:spLocks noGrp="1"/>
          </p:cNvSpPr>
          <p:nvPr>
            <p:ph type="title"/>
          </p:nvPr>
        </p:nvSpPr>
        <p:spPr/>
        <p:txBody>
          <a:bodyPr/>
          <a:lstStyle/>
          <a:p>
            <a:r>
              <a:rPr lang="fi-FI"/>
              <a:t>Opettajille </a:t>
            </a:r>
          </a:p>
        </p:txBody>
      </p:sp>
      <p:sp>
        <p:nvSpPr>
          <p:cNvPr id="3" name="Sisällön paikkamerkki 2">
            <a:extLst>
              <a:ext uri="{FF2B5EF4-FFF2-40B4-BE49-F238E27FC236}">
                <a16:creationId xmlns:a16="http://schemas.microsoft.com/office/drawing/2014/main" id="{9E492FA4-A477-D808-B6C8-05EA4E99AB01}"/>
              </a:ext>
            </a:extLst>
          </p:cNvPr>
          <p:cNvSpPr>
            <a:spLocks noGrp="1"/>
          </p:cNvSpPr>
          <p:nvPr>
            <p:ph idx="1"/>
          </p:nvPr>
        </p:nvSpPr>
        <p:spPr/>
        <p:txBody>
          <a:bodyPr vert="horz" lIns="91440" tIns="45720" rIns="91440" bIns="45720" rtlCol="0" anchor="t">
            <a:noAutofit/>
          </a:bodyPr>
          <a:lstStyle/>
          <a:p>
            <a:r>
              <a:rPr lang="fi-FI" sz="2400" b="1">
                <a:solidFill>
                  <a:srgbClr val="333333"/>
                </a:solidFill>
                <a:ea typeface="+mn-lt"/>
                <a:cs typeface="+mn-lt"/>
              </a:rPr>
              <a:t>Käy oppilasohjeet läpi ennen tekoälyn käyttämistä oppitunneilla.</a:t>
            </a:r>
          </a:p>
          <a:p>
            <a:r>
              <a:rPr lang="fi-FI" sz="2400" b="1">
                <a:solidFill>
                  <a:srgbClr val="333333"/>
                </a:solidFill>
                <a:ea typeface="+mn-lt"/>
                <a:cs typeface="+mn-lt"/>
              </a:rPr>
              <a:t>Älä syötä järjestelmiin arkaluonteisia henkilötietoja.</a:t>
            </a:r>
            <a:r>
              <a:rPr lang="fi-FI" sz="2400">
                <a:solidFill>
                  <a:srgbClr val="333333"/>
                </a:solidFill>
                <a:ea typeface="+mn-lt"/>
                <a:cs typeface="+mn-lt"/>
              </a:rPr>
              <a:t> </a:t>
            </a:r>
            <a:br>
              <a:rPr lang="fi-FI" sz="2400">
                <a:ea typeface="+mn-lt"/>
                <a:cs typeface="+mn-lt"/>
              </a:rPr>
            </a:br>
            <a:r>
              <a:rPr lang="fi-FI" sz="2400">
                <a:solidFill>
                  <a:srgbClr val="333333"/>
                </a:solidFill>
                <a:ea typeface="+mn-lt"/>
                <a:cs typeface="+mn-lt"/>
              </a:rPr>
              <a:t>Älä syötä järjestelmiin oppilaiden nimiä, kuvia tai mitään henkilökohtaisia tietoja. Oppilailla on tekijänoikeus tuotoksiinsa, eikä niitä tule tekoälypalveluille sellaisenaan syöttää. </a:t>
            </a:r>
            <a:endParaRPr lang="fi-FI" sz="2400">
              <a:ea typeface="+mn-lt"/>
              <a:cs typeface="+mn-lt"/>
            </a:endParaRPr>
          </a:p>
          <a:p>
            <a:r>
              <a:rPr lang="fi-FI" sz="2400" b="1">
                <a:solidFill>
                  <a:srgbClr val="333333"/>
                </a:solidFill>
                <a:ea typeface="+mn-lt"/>
                <a:cs typeface="+mn-lt"/>
              </a:rPr>
              <a:t>Älä anna tekoälyn tehdä yksinään oppilaisiin liittyviä päätöksiä.</a:t>
            </a:r>
            <a:r>
              <a:rPr lang="fi-FI" sz="2400">
                <a:solidFill>
                  <a:srgbClr val="333333"/>
                </a:solidFill>
                <a:ea typeface="+mn-lt"/>
                <a:cs typeface="+mn-lt"/>
              </a:rPr>
              <a:t> </a:t>
            </a:r>
            <a:br>
              <a:rPr lang="fi-FI" sz="2400">
                <a:ea typeface="+mn-lt"/>
                <a:cs typeface="+mn-lt"/>
              </a:rPr>
            </a:br>
            <a:r>
              <a:rPr lang="fi-FI" sz="2400">
                <a:solidFill>
                  <a:srgbClr val="333333"/>
                </a:solidFill>
                <a:ea typeface="+mn-lt"/>
                <a:cs typeface="+mn-lt"/>
              </a:rPr>
              <a:t>Arviointi, oppilaan tukeminen ja pedagogiset ratkaisut ovat aina opettajan vastuulla. </a:t>
            </a:r>
            <a:endParaRPr lang="fi-FI" sz="2400">
              <a:ea typeface="+mn-lt"/>
              <a:cs typeface="+mn-lt"/>
            </a:endParaRPr>
          </a:p>
          <a:p>
            <a:pPr marL="0" indent="0">
              <a:buNone/>
            </a:pPr>
            <a:endParaRPr lang="fi-FI" sz="4400">
              <a:solidFill>
                <a:srgbClr val="333333"/>
              </a:solidFill>
            </a:endParaRPr>
          </a:p>
        </p:txBody>
      </p:sp>
    </p:spTree>
    <p:extLst>
      <p:ext uri="{BB962C8B-B14F-4D97-AF65-F5344CB8AC3E}">
        <p14:creationId xmlns:p14="http://schemas.microsoft.com/office/powerpoint/2010/main" val="3255681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D3C399-E1AA-EA1D-0443-A8EF366CC02B}"/>
              </a:ext>
            </a:extLst>
          </p:cNvPr>
          <p:cNvSpPr>
            <a:spLocks noGrp="1"/>
          </p:cNvSpPr>
          <p:nvPr>
            <p:ph type="title"/>
          </p:nvPr>
        </p:nvSpPr>
        <p:spPr>
          <a:xfrm>
            <a:off x="437147" y="-836"/>
            <a:ext cx="10515600" cy="1325563"/>
          </a:xfrm>
        </p:spPr>
        <p:txBody>
          <a:bodyPr/>
          <a:lstStyle/>
          <a:p>
            <a:r>
              <a:rPr lang="fi-FI"/>
              <a:t>Oppilaille</a:t>
            </a:r>
            <a:endParaRPr lang="fi-FI">
              <a:solidFill>
                <a:srgbClr val="FF0000"/>
              </a:solidFill>
            </a:endParaRPr>
          </a:p>
        </p:txBody>
      </p:sp>
      <p:sp>
        <p:nvSpPr>
          <p:cNvPr id="3" name="Sisällön paikkamerkki 2">
            <a:extLst>
              <a:ext uri="{FF2B5EF4-FFF2-40B4-BE49-F238E27FC236}">
                <a16:creationId xmlns:a16="http://schemas.microsoft.com/office/drawing/2014/main" id="{17E4F2E4-0F6C-944B-BD00-332D7679DE0C}"/>
              </a:ext>
            </a:extLst>
          </p:cNvPr>
          <p:cNvSpPr>
            <a:spLocks noGrp="1"/>
          </p:cNvSpPr>
          <p:nvPr>
            <p:ph idx="1"/>
          </p:nvPr>
        </p:nvSpPr>
        <p:spPr>
          <a:xfrm>
            <a:off x="587542" y="1324309"/>
            <a:ext cx="10515600" cy="4351338"/>
          </a:xfrm>
        </p:spPr>
        <p:txBody>
          <a:bodyPr vert="horz" lIns="91440" tIns="45720" rIns="91440" bIns="45720" rtlCol="0" anchor="t">
            <a:normAutofit/>
          </a:bodyPr>
          <a:lstStyle/>
          <a:p>
            <a:pPr marL="0" indent="0">
              <a:buNone/>
            </a:pPr>
            <a:r>
              <a:rPr lang="fi-FI" sz="2000" b="1"/>
              <a:t>1. Tekoäly oppimisen kohteena ja apuna</a:t>
            </a:r>
          </a:p>
          <a:p>
            <a:r>
              <a:rPr lang="fi-FI" sz="2000">
                <a:ea typeface="+mn-lt"/>
                <a:cs typeface="+mn-lt"/>
              </a:rPr>
              <a:t>Sinun tulisi ymmärtää mitä tekoäly on, miten se toimii ja mihin sitä käytetään.</a:t>
            </a:r>
            <a:endParaRPr lang="fi-FI" sz="2000"/>
          </a:p>
          <a:p>
            <a:r>
              <a:rPr lang="fi-FI" sz="2000"/>
              <a:t>Tekoäly voi auttaa sinua oppimisessa, mutta se ei korvaa omaa ajatteluasi ja työtäsi.</a:t>
            </a:r>
          </a:p>
          <a:p>
            <a:r>
              <a:rPr lang="fi-FI" sz="2000"/>
              <a:t>Käytä tekoälyä työkaluna, joka avustaa sinua tarvittaessa, mutta se ei ole  oikotie oppimiseen.</a:t>
            </a:r>
          </a:p>
          <a:p>
            <a:r>
              <a:rPr lang="fi-FI" sz="2000"/>
              <a:t>Opettaja päättää, onko tehtävässä sallittua hyödyntää tekoälyä ja jos on, niin millä tavoin.</a:t>
            </a:r>
            <a:br>
              <a:rPr lang="fi-FI" sz="2000"/>
            </a:br>
            <a:endParaRPr lang="fi-FI" sz="2000"/>
          </a:p>
          <a:p>
            <a:pPr marL="0" indent="0">
              <a:buNone/>
            </a:pPr>
            <a:r>
              <a:rPr lang="fi-FI" sz="2000" b="1"/>
              <a:t>2. Kriittinen suhtautuminen</a:t>
            </a:r>
          </a:p>
          <a:p>
            <a:r>
              <a:rPr lang="fi-FI" sz="2000"/>
              <a:t>Tekoäly voi antaa virheellistä tai vinoutunutta tietoa.</a:t>
            </a:r>
          </a:p>
          <a:p>
            <a:r>
              <a:rPr lang="fi-FI" sz="2000"/>
              <a:t>Tarkista aina tekoälyn antamat tiedot luotettavista lähteistä. Jos tekoälyä käytetään luvallisesti osana työtä, on aina ilmoitettava, miten ja mitä tekoälyä on käytetty.</a:t>
            </a:r>
          </a:p>
          <a:p>
            <a:endParaRPr lang="fi-FI"/>
          </a:p>
        </p:txBody>
      </p:sp>
    </p:spTree>
    <p:extLst>
      <p:ext uri="{BB962C8B-B14F-4D97-AF65-F5344CB8AC3E}">
        <p14:creationId xmlns:p14="http://schemas.microsoft.com/office/powerpoint/2010/main" val="1058250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8C3A387F-8C7F-C0B0-14D5-DA7244B156D3}"/>
              </a:ext>
            </a:extLst>
          </p:cNvPr>
          <p:cNvSpPr>
            <a:spLocks noGrp="1"/>
          </p:cNvSpPr>
          <p:nvPr>
            <p:ph idx="1"/>
          </p:nvPr>
        </p:nvSpPr>
        <p:spPr>
          <a:xfrm>
            <a:off x="469375" y="1101725"/>
            <a:ext cx="10515600" cy="5657623"/>
          </a:xfrm>
        </p:spPr>
        <p:txBody>
          <a:bodyPr vert="horz" lIns="91440" tIns="45720" rIns="91440" bIns="45720" rtlCol="0" anchor="t">
            <a:normAutofit/>
          </a:bodyPr>
          <a:lstStyle/>
          <a:p>
            <a:pPr marL="0" indent="0">
              <a:buNone/>
            </a:pPr>
            <a:r>
              <a:rPr lang="fi-FI" sz="2000" b="1"/>
              <a:t>3. Tietosuoja ja yksityisyys</a:t>
            </a:r>
          </a:p>
          <a:p>
            <a:r>
              <a:rPr lang="fi-FI" sz="2000"/>
              <a:t>Käytä tekoälyä koulussa vain sallituilla sovelluksilla ja tavoilla kirjautuneena käyttäjänä.</a:t>
            </a:r>
          </a:p>
          <a:p>
            <a:r>
              <a:rPr lang="fi-FI" sz="2000"/>
              <a:t>Älä jaa henkilökohtaisia tietojasi tai kavereidesi tietoja tekoälyjärjestelmille.</a:t>
            </a:r>
          </a:p>
          <a:p>
            <a:r>
              <a:rPr lang="fi-FI" sz="2000"/>
              <a:t>Varmista miten tietojasi käytetään. Sinulla on oikeus omiin tietoihisi.</a:t>
            </a:r>
          </a:p>
          <a:p>
            <a:r>
              <a:rPr lang="fi-FI" sz="2000"/>
              <a:t>Olet aina itse vastuussa tuottamastasi sisällöstä eikä vastuuta voi ulkoistaa tekoälyn harteille.</a:t>
            </a:r>
            <a:br>
              <a:rPr lang="fi-FI" sz="2000"/>
            </a:br>
            <a:endParaRPr lang="fi-FI" sz="2000"/>
          </a:p>
          <a:p>
            <a:pPr marL="0" indent="0">
              <a:buNone/>
            </a:pPr>
            <a:r>
              <a:rPr lang="fi-FI" sz="2000" b="1"/>
              <a:t>4. Osallisuus ja palautteen antaminen</a:t>
            </a:r>
          </a:p>
          <a:p>
            <a:r>
              <a:rPr lang="fi-FI" sz="2000"/>
              <a:t>Osallistu rakentavasti keskusteluihin tekoälyn käytöstä opetuksessa.</a:t>
            </a:r>
          </a:p>
          <a:p>
            <a:r>
              <a:rPr lang="fi-FI" sz="2000"/>
              <a:t>Anna kehittävää palautetta opettajillesi siitä, miten tekoäly voisi tukea oppimistasi paremmin.</a:t>
            </a:r>
          </a:p>
          <a:p>
            <a:pPr marL="0" indent="0">
              <a:buNone/>
            </a:pPr>
            <a:endParaRPr lang="fi-FI" sz="2000"/>
          </a:p>
          <a:p>
            <a:pPr marL="0" indent="0">
              <a:buNone/>
            </a:pPr>
            <a:r>
              <a:rPr lang="fi-FI" sz="2000" b="1"/>
              <a:t>5. Tekoäly ja kestävä kehitys</a:t>
            </a:r>
          </a:p>
          <a:p>
            <a:pPr marL="342900" indent="-342900"/>
            <a:r>
              <a:rPr lang="fi-FI" sz="2000"/>
              <a:t>Käytä tekoälyä viisaasti.  Harkitse milloin tekoälyn käyttö on hyödyllistä. Tekoälyn käyttö kuluttaa paljon sähköä.</a:t>
            </a:r>
          </a:p>
          <a:p>
            <a:pPr marL="0" indent="0">
              <a:buNone/>
            </a:pPr>
            <a:endParaRPr lang="fi-FI"/>
          </a:p>
          <a:p>
            <a:endParaRPr lang="fi-FI"/>
          </a:p>
        </p:txBody>
      </p:sp>
      <p:sp>
        <p:nvSpPr>
          <p:cNvPr id="2" name="Tekstiruutu 1">
            <a:extLst>
              <a:ext uri="{FF2B5EF4-FFF2-40B4-BE49-F238E27FC236}">
                <a16:creationId xmlns:a16="http://schemas.microsoft.com/office/drawing/2014/main" id="{6BC03E05-6EBA-B7A7-8ACF-A9C4FA5F1B9D}"/>
              </a:ext>
            </a:extLst>
          </p:cNvPr>
          <p:cNvSpPr txBox="1"/>
          <p:nvPr/>
        </p:nvSpPr>
        <p:spPr>
          <a:xfrm>
            <a:off x="471236" y="160421"/>
            <a:ext cx="2743200"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fi-FI" sz="4400"/>
              <a:t>Oppilaille</a:t>
            </a:r>
          </a:p>
        </p:txBody>
      </p:sp>
    </p:spTree>
    <p:extLst>
      <p:ext uri="{BB962C8B-B14F-4D97-AF65-F5344CB8AC3E}">
        <p14:creationId xmlns:p14="http://schemas.microsoft.com/office/powerpoint/2010/main" val="2545415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237134B-3B42-36B1-97E0-E850F5D2145E}"/>
              </a:ext>
            </a:extLst>
          </p:cNvPr>
          <p:cNvSpPr>
            <a:spLocks noGrp="1"/>
          </p:cNvSpPr>
          <p:nvPr>
            <p:ph type="title"/>
          </p:nvPr>
        </p:nvSpPr>
        <p:spPr/>
        <p:txBody>
          <a:bodyPr/>
          <a:lstStyle/>
          <a:p>
            <a:r>
              <a:rPr lang="fi-FI"/>
              <a:t>Materiaalia</a:t>
            </a:r>
          </a:p>
        </p:txBody>
      </p:sp>
      <p:sp>
        <p:nvSpPr>
          <p:cNvPr id="3" name="Sisällön paikkamerkki 2">
            <a:extLst>
              <a:ext uri="{FF2B5EF4-FFF2-40B4-BE49-F238E27FC236}">
                <a16:creationId xmlns:a16="http://schemas.microsoft.com/office/drawing/2014/main" id="{8E2A3E37-082D-CBFC-AB46-85E08DC1FA63}"/>
              </a:ext>
            </a:extLst>
          </p:cNvPr>
          <p:cNvSpPr>
            <a:spLocks noGrp="1"/>
          </p:cNvSpPr>
          <p:nvPr>
            <p:ph idx="1"/>
          </p:nvPr>
        </p:nvSpPr>
        <p:spPr/>
        <p:txBody>
          <a:bodyPr vert="horz" lIns="91440" tIns="45720" rIns="91440" bIns="45720" rtlCol="0" anchor="t">
            <a:normAutofit/>
          </a:bodyPr>
          <a:lstStyle/>
          <a:p>
            <a:r>
              <a:rPr lang="fi-FI" sz="2000">
                <a:solidFill>
                  <a:srgbClr val="1155CC"/>
                </a:solidFill>
                <a:latin typeface="Arial"/>
                <a:cs typeface="Arial"/>
                <a:hlinkClick r:id="rId2"/>
              </a:rPr>
              <a:t>Tekoäly varhaiskasvatuksessa ja koulutuksessa —lainsäädäntö ja suositukset | Opetushallitus</a:t>
            </a:r>
            <a:endParaRPr lang="en-US" sz="2000">
              <a:solidFill>
                <a:srgbClr val="1155CC"/>
              </a:solidFill>
              <a:hlinkClick r:id="rId2"/>
            </a:endParaRPr>
          </a:p>
          <a:p>
            <a:r>
              <a:rPr lang="fi-FI" sz="2000">
                <a:solidFill>
                  <a:srgbClr val="1155CC"/>
                </a:solidFill>
                <a:latin typeface="Arial"/>
                <a:cs typeface="Arial"/>
                <a:hlinkClick r:id="rId3"/>
              </a:rPr>
              <a:t>Tekoälyn ja datan käyttö opetuksessa ja oppimisessa – eettiset ohjeet opettajille - Publications Office of the EU</a:t>
            </a:r>
            <a:endParaRPr lang="fi-FI" sz="2000">
              <a:solidFill>
                <a:srgbClr val="1155CC"/>
              </a:solidFill>
              <a:hlinkClick r:id="rId3"/>
            </a:endParaRPr>
          </a:p>
          <a:p>
            <a:r>
              <a:rPr lang="fi-FI" sz="2000">
                <a:solidFill>
                  <a:srgbClr val="1155CC"/>
                </a:solidFill>
                <a:latin typeface="Arial"/>
                <a:cs typeface="Arial"/>
                <a:hlinkClick r:id="rId4"/>
              </a:rPr>
              <a:t>Tekoälysäädös | Shaping Europe’s digital future</a:t>
            </a:r>
            <a:r>
              <a:rPr lang="fi-FI" sz="2000">
                <a:latin typeface="Arial"/>
                <a:cs typeface="Arial"/>
              </a:rPr>
              <a:t> ja </a:t>
            </a:r>
            <a:r>
              <a:rPr lang="fi-FI" sz="2000" err="1">
                <a:latin typeface="Arial"/>
                <a:cs typeface="Arial"/>
              </a:rPr>
              <a:t>Eu:n</a:t>
            </a:r>
            <a:r>
              <a:rPr lang="fi-FI" sz="2000">
                <a:solidFill>
                  <a:srgbClr val="1155CC"/>
                </a:solidFill>
                <a:latin typeface="Arial"/>
                <a:cs typeface="Arial"/>
                <a:hlinkClick r:id="rId5"/>
              </a:rPr>
              <a:t> tekoälyasetus</a:t>
            </a:r>
            <a:r>
              <a:rPr lang="fi-FI" sz="2000">
                <a:latin typeface="Arial"/>
                <a:cs typeface="Arial"/>
              </a:rPr>
              <a:t> </a:t>
            </a:r>
            <a:endParaRPr lang="fi-FI" sz="2000"/>
          </a:p>
          <a:p>
            <a:r>
              <a:rPr lang="fi-FI" sz="2000">
                <a:solidFill>
                  <a:srgbClr val="1155CC"/>
                </a:solidFill>
                <a:latin typeface="Arial"/>
                <a:cs typeface="Arial"/>
                <a:hlinkClick r:id="rId6"/>
              </a:rPr>
              <a:t>Kehyskuntien Co-pilot ohje</a:t>
            </a:r>
          </a:p>
          <a:p>
            <a:r>
              <a:rPr lang="fi-FI" sz="2000">
                <a:solidFill>
                  <a:srgbClr val="1155CC"/>
                </a:solidFill>
                <a:latin typeface="Arial"/>
                <a:cs typeface="Arial"/>
                <a:hlinkClick r:id="rId7">
                  <a:extLst>
                    <a:ext uri="{A12FA001-AC4F-418D-AE19-62706E023703}">
                      <ahyp:hlinkClr xmlns:ahyp="http://schemas.microsoft.com/office/drawing/2018/hyperlinkcolor" val="tx"/>
                    </a:ext>
                  </a:extLst>
                </a:hlinkClick>
              </a:rPr>
              <a:t>Faktabaari opas opettajille </a:t>
            </a:r>
            <a:endParaRPr lang="fi-FI" sz="2000">
              <a:solidFill>
                <a:srgbClr val="1155CC"/>
              </a:solidFill>
              <a:latin typeface="Aptos" panose="020B0004020202020204"/>
              <a:cs typeface="Arial"/>
            </a:endParaRPr>
          </a:p>
          <a:p>
            <a:r>
              <a:rPr lang="fi-FI" sz="2000">
                <a:latin typeface="Aptos" panose="020B0004020202020204"/>
                <a:cs typeface="Arial"/>
                <a:hlinkClick r:id="rId8"/>
              </a:rPr>
              <a:t>Faktabaari oppimateriaalit</a:t>
            </a:r>
          </a:p>
          <a:p>
            <a:r>
              <a:rPr lang="fi-FI" sz="2000">
                <a:solidFill>
                  <a:srgbClr val="1155CC"/>
                </a:solidFill>
                <a:latin typeface="Arial"/>
                <a:cs typeface="Arial"/>
                <a:hlinkClick r:id="rId9"/>
              </a:rPr>
              <a:t>Generation Ai</a:t>
            </a:r>
            <a:r>
              <a:rPr lang="fi-FI" sz="2000">
                <a:solidFill>
                  <a:srgbClr val="1155CC"/>
                </a:solidFill>
                <a:latin typeface="Arial"/>
                <a:cs typeface="Arial"/>
              </a:rPr>
              <a:t>-hanke</a:t>
            </a:r>
            <a:endParaRPr lang="fi-FI" sz="2000">
              <a:solidFill>
                <a:srgbClr val="1155CC"/>
              </a:solidFill>
              <a:latin typeface="Aptos" panose="020B0004020202020204"/>
              <a:cs typeface="Arial"/>
            </a:endParaRPr>
          </a:p>
          <a:p>
            <a:r>
              <a:rPr lang="fi-FI" sz="2000">
                <a:solidFill>
                  <a:srgbClr val="1155CC"/>
                </a:solidFill>
                <a:latin typeface="Arial"/>
                <a:cs typeface="Arial"/>
                <a:hlinkClick r:id="rId10">
                  <a:extLst>
                    <a:ext uri="{A12FA001-AC4F-418D-AE19-62706E023703}">
                      <ahyp:hlinkClr xmlns:ahyp="http://schemas.microsoft.com/office/drawing/2018/hyperlinkcolor" val="tx"/>
                    </a:ext>
                  </a:extLst>
                </a:hlinkClick>
              </a:rPr>
              <a:t>eNorssin tekoälyopas</a:t>
            </a:r>
            <a:br>
              <a:rPr lang="en-US"/>
            </a:br>
            <a:endParaRPr lang="en-US"/>
          </a:p>
        </p:txBody>
      </p:sp>
    </p:spTree>
    <p:extLst>
      <p:ext uri="{BB962C8B-B14F-4D97-AF65-F5344CB8AC3E}">
        <p14:creationId xmlns:p14="http://schemas.microsoft.com/office/powerpoint/2010/main" val="3807563543"/>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52579854DE9C0A42BF32798D158EB59D" ma:contentTypeVersion="6" ma:contentTypeDescription="Luo uusi asiakirja." ma:contentTypeScope="" ma:versionID="a8f0b6fc53b2ba8573d61877634614e5">
  <xsd:schema xmlns:xsd="http://www.w3.org/2001/XMLSchema" xmlns:xs="http://www.w3.org/2001/XMLSchema" xmlns:p="http://schemas.microsoft.com/office/2006/metadata/properties" xmlns:ns2="f310bfa1-9918-4241-8ee0-6b19d13192b6" xmlns:ns3="2fc36758-8f38-45ae-b7c9-e034d8c685d2" targetNamespace="http://schemas.microsoft.com/office/2006/metadata/properties" ma:root="true" ma:fieldsID="40a1d633686efe2346a4815ac37fa64e" ns2:_="" ns3:_="">
    <xsd:import namespace="f310bfa1-9918-4241-8ee0-6b19d13192b6"/>
    <xsd:import namespace="2fc36758-8f38-45ae-b7c9-e034d8c685d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10bfa1-9918-4241-8ee0-6b19d13192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fc36758-8f38-45ae-b7c9-e034d8c685d2" elementFormDefault="qualified">
    <xsd:import namespace="http://schemas.microsoft.com/office/2006/documentManagement/types"/>
    <xsd:import namespace="http://schemas.microsoft.com/office/infopath/2007/PartnerControls"/>
    <xsd:element name="SharedWithUsers" ma:index="12"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31EAC73-0647-44F4-B658-0B5E81777276}">
  <ds:schemaRef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90add433-2615-4310-a6d9-24258d83fe46"/>
    <ds:schemaRef ds:uri="http://www.w3.org/XML/1998/namespace"/>
    <ds:schemaRef ds:uri="http://purl.org/dc/terms/"/>
  </ds:schemaRefs>
</ds:datastoreItem>
</file>

<file path=customXml/itemProps2.xml><?xml version="1.0" encoding="utf-8"?>
<ds:datastoreItem xmlns:ds="http://schemas.openxmlformats.org/officeDocument/2006/customXml" ds:itemID="{0C564E52-C5A1-4972-9149-3408351F9499}">
  <ds:schemaRefs>
    <ds:schemaRef ds:uri="http://schemas.microsoft.com/sharepoint/v3/contenttype/forms"/>
  </ds:schemaRefs>
</ds:datastoreItem>
</file>

<file path=customXml/itemProps3.xml><?xml version="1.0" encoding="utf-8"?>
<ds:datastoreItem xmlns:ds="http://schemas.openxmlformats.org/officeDocument/2006/customXml" ds:itemID="{E05FDF91-1C4D-4558-A649-F9BDFA880EE0}"/>
</file>

<file path=docProps/app.xml><?xml version="1.0" encoding="utf-8"?>
<Properties xmlns="http://schemas.openxmlformats.org/officeDocument/2006/extended-properties" xmlns:vt="http://schemas.openxmlformats.org/officeDocument/2006/docPropsVTypes">
  <TotalTime>0</TotalTime>
  <Words>593</Words>
  <Application>Microsoft Office PowerPoint</Application>
  <PresentationFormat>Laajakuva</PresentationFormat>
  <Paragraphs>46</Paragraphs>
  <Slides>7</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7</vt:i4>
      </vt:variant>
    </vt:vector>
  </HeadingPairs>
  <TitlesOfParts>
    <vt:vector size="11" baseType="lpstr">
      <vt:lpstr>Aptos</vt:lpstr>
      <vt:lpstr>Aptos Display</vt:lpstr>
      <vt:lpstr>Arial</vt:lpstr>
      <vt:lpstr>Office-teema</vt:lpstr>
      <vt:lpstr>Tampereen seudun perusopetuksen tekoälyohjeet   Tekijät: Tampereen seudun digitiimi</vt:lpstr>
      <vt:lpstr>Opettajille  </vt:lpstr>
      <vt:lpstr>Opettajille </vt:lpstr>
      <vt:lpstr>Opettajille </vt:lpstr>
      <vt:lpstr>Oppilaille</vt:lpstr>
      <vt:lpstr>PowerPoint-esitys</vt:lpstr>
      <vt:lpstr>Materiaalia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Knuuti Juho</dc:creator>
  <cp:lastModifiedBy>Knuuti Juho</cp:lastModifiedBy>
  <cp:revision>3</cp:revision>
  <dcterms:created xsi:type="dcterms:W3CDTF">2025-08-18T06:35:51Z</dcterms:created>
  <dcterms:modified xsi:type="dcterms:W3CDTF">2025-10-29T10:48:08Z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0x01010052579854DE9C0A42BF32798D158EB59D</vt:lpwstr>
  </property>
</Properties>
</file>