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92" r:id="rId2"/>
    <p:sldId id="308" r:id="rId3"/>
    <p:sldId id="281" r:id="rId4"/>
    <p:sldId id="282" r:id="rId5"/>
    <p:sldId id="283" r:id="rId6"/>
    <p:sldId id="289" r:id="rId7"/>
    <p:sldId id="314" r:id="rId8"/>
    <p:sldId id="315" r:id="rId9"/>
    <p:sldId id="257" r:id="rId10"/>
    <p:sldId id="294" r:id="rId11"/>
    <p:sldId id="259" r:id="rId12"/>
    <p:sldId id="261" r:id="rId13"/>
    <p:sldId id="262" r:id="rId14"/>
    <p:sldId id="274" r:id="rId15"/>
    <p:sldId id="309" r:id="rId16"/>
    <p:sldId id="297" r:id="rId17"/>
    <p:sldId id="298" r:id="rId18"/>
    <p:sldId id="299" r:id="rId19"/>
    <p:sldId id="313" r:id="rId20"/>
    <p:sldId id="300" r:id="rId21"/>
    <p:sldId id="307" r:id="rId22"/>
    <p:sldId id="304" r:id="rId23"/>
    <p:sldId id="303" r:id="rId24"/>
    <p:sldId id="311" r:id="rId25"/>
    <p:sldId id="312" r:id="rId26"/>
    <p:sldId id="305" r:id="rId27"/>
    <p:sldId id="306" r:id="rId28"/>
    <p:sldId id="310" r:id="rId29"/>
    <p:sldId id="301" r:id="rId30"/>
  </p:sldIdLst>
  <p:sldSz cx="9144000" cy="6858000" type="screen4x3"/>
  <p:notesSz cx="6669088" cy="9926638"/>
  <p:defaultTex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83" autoAdjust="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D5C09A93-829E-4427-865B-3D5344471A38}" type="datetimeFigureOut">
              <a:rPr lang="fi-FI" smtClean="0"/>
              <a:pPr/>
              <a:t>13.11.2018</a:t>
            </a:fld>
            <a:endParaRPr lang="fi-FI"/>
          </a:p>
        </p:txBody>
      </p:sp>
      <p:sp>
        <p:nvSpPr>
          <p:cNvPr id="4" name="Alatunnisteen paikkamerkki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4ED7B608-F8E1-430C-8A70-8C11A10E1220}" type="slidenum">
              <a:rPr lang="fi-FI" smtClean="0"/>
              <a:pPr/>
              <a:t>‹#›</a:t>
            </a:fld>
            <a:endParaRPr lang="fi-F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CF6826D1-9047-43F6-915E-86662C39ED68}" type="datetimeFigureOut">
              <a:rPr lang="fi-FI" smtClean="0"/>
              <a:pPr/>
              <a:t>13.11.2018</a:t>
            </a:fld>
            <a:endParaRPr lang="fi-FI"/>
          </a:p>
        </p:txBody>
      </p:sp>
      <p:sp>
        <p:nvSpPr>
          <p:cNvPr id="4" name="Dian kuvan paikkamerkki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vl1pPr>
          </a:lstStyle>
          <a:p>
            <a:fld id="{6569CF48-8F19-4F4F-8295-D95A2BFF3069}" type="slidenum">
              <a:rPr lang="fi-FI" smtClean="0"/>
              <a:pPr/>
              <a:t>‹#›</a:t>
            </a:fld>
            <a:endParaRPr lang="fi-F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2</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 xmlns:p14="http://schemas.microsoft.com/office/powerpoint/2010/main" val="475589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15</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 xmlns:p14="http://schemas.microsoft.com/office/powerpoint/2010/main" val="1321347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BE6F5-08D5-4CB5-9800-36DEAAC0FCED}" type="slidenum">
              <a:rPr lang="fi-FI" altLang="fi-FI"/>
              <a:pPr/>
              <a:t>21</a:t>
            </a:fld>
            <a:endParaRPr lang="fi-FI" altLang="fi-FI"/>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fi-FI" altLang="fi-FI"/>
          </a:p>
        </p:txBody>
      </p:sp>
    </p:spTree>
    <p:extLst>
      <p:ext uri="{BB962C8B-B14F-4D97-AF65-F5344CB8AC3E}">
        <p14:creationId xmlns="" xmlns:p14="http://schemas.microsoft.com/office/powerpoint/2010/main" val="2980778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06B612C8-82B7-4AE3-9FE4-DB4FE6E2A4EF}" type="slidenum">
              <a:rPr lang="fi-FI"/>
              <a:pPr>
                <a:defRPr/>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A50C4A69-F800-454C-AF58-72241837FE2C}" type="slidenum">
              <a:rPr lang="fi-FI"/>
              <a:pPr>
                <a:def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A15E178B-6A45-4692-BA93-DB8C3E0C560B}" type="slidenum">
              <a:rPr lang="fi-FI"/>
              <a:pPr>
                <a:defRPr/>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Otsikko ja taulukko">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p>
            <a:r>
              <a:rPr lang="fi-FI" smtClean="0"/>
              <a:t>Muokkaa perustyyl. napsautt.</a:t>
            </a:r>
            <a:endParaRPr lang="fi-FI"/>
          </a:p>
        </p:txBody>
      </p:sp>
      <p:sp>
        <p:nvSpPr>
          <p:cNvPr id="3" name="Taulukon paikkamerkki 2"/>
          <p:cNvSpPr>
            <a:spLocks noGrp="1"/>
          </p:cNvSpPr>
          <p:nvPr>
            <p:ph type="tbl" idx="1"/>
          </p:nvPr>
        </p:nvSpPr>
        <p:spPr>
          <a:xfrm>
            <a:off x="457200" y="1600200"/>
            <a:ext cx="8229600" cy="4525963"/>
          </a:xfrm>
        </p:spPr>
        <p:txBody>
          <a:bodyPr/>
          <a:lstStyle/>
          <a:p>
            <a:pPr lvl="0"/>
            <a:endParaRPr lang="fi-FI"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ABCACDA1-E774-47E5-95F1-83B6DAE627C3}" type="slidenum">
              <a:rPr lang="fi-FI"/>
              <a:pPr>
                <a:defRPr/>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19F180B7-6125-47D0-AFA0-FECEE87F2F46}" type="slidenum">
              <a:rPr lang="fi-FI"/>
              <a:pPr>
                <a:defRPr/>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0D3416B8-D24A-4D5A-903F-7A51AC093887}" type="slidenum">
              <a:rPr lang="fi-FI"/>
              <a:pPr>
                <a:defRPr/>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D10F193A-E013-4E48-8E2C-580B8C2C1995}" type="slidenum">
              <a:rPr lang="fi-FI"/>
              <a:pPr>
                <a:defRPr/>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fi-FI"/>
          </a:p>
        </p:txBody>
      </p:sp>
      <p:sp>
        <p:nvSpPr>
          <p:cNvPr id="8" name="Rectangle 5"/>
          <p:cNvSpPr>
            <a:spLocks noGrp="1" noChangeArrowheads="1"/>
          </p:cNvSpPr>
          <p:nvPr>
            <p:ph type="ftr" sz="quarter" idx="11"/>
          </p:nvPr>
        </p:nvSpPr>
        <p:spPr>
          <a:ln/>
        </p:spPr>
        <p:txBody>
          <a:bodyPr/>
          <a:lstStyle>
            <a:lvl1pPr>
              <a:defRPr/>
            </a:lvl1pPr>
          </a:lstStyle>
          <a:p>
            <a:pPr>
              <a:defRPr/>
            </a:pPr>
            <a:endParaRPr lang="fi-FI"/>
          </a:p>
        </p:txBody>
      </p:sp>
      <p:sp>
        <p:nvSpPr>
          <p:cNvPr id="9" name="Rectangle 6"/>
          <p:cNvSpPr>
            <a:spLocks noGrp="1" noChangeArrowheads="1"/>
          </p:cNvSpPr>
          <p:nvPr>
            <p:ph type="sldNum" sz="quarter" idx="12"/>
          </p:nvPr>
        </p:nvSpPr>
        <p:spPr>
          <a:ln/>
        </p:spPr>
        <p:txBody>
          <a:bodyPr/>
          <a:lstStyle>
            <a:lvl1pPr>
              <a:defRPr/>
            </a:lvl1pPr>
          </a:lstStyle>
          <a:p>
            <a:pPr>
              <a:defRPr/>
            </a:pPr>
            <a:fld id="{C6F55070-0339-44C4-945D-929F2C5A7A35}" type="slidenum">
              <a:rPr lang="fi-FI"/>
              <a:pPr>
                <a:defRPr/>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pPr>
              <a:defRPr/>
            </a:pPr>
            <a:fld id="{F1018E64-A615-4A47-B3F4-EA849BAADB93}" type="slidenum">
              <a:rPr lang="fi-FI"/>
              <a:pPr>
                <a:defRPr/>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p>
        </p:txBody>
      </p:sp>
      <p:sp>
        <p:nvSpPr>
          <p:cNvPr id="3" name="Rectangle 5"/>
          <p:cNvSpPr>
            <a:spLocks noGrp="1" noChangeArrowheads="1"/>
          </p:cNvSpPr>
          <p:nvPr>
            <p:ph type="ftr" sz="quarter" idx="11"/>
          </p:nvPr>
        </p:nvSpPr>
        <p:spPr>
          <a:ln/>
        </p:spPr>
        <p:txBody>
          <a:bodyPr/>
          <a:lstStyle>
            <a:lvl1pPr>
              <a:defRPr/>
            </a:lvl1pPr>
          </a:lstStyle>
          <a:p>
            <a:pPr>
              <a:defRPr/>
            </a:pPr>
            <a:endParaRPr lang="fi-FI"/>
          </a:p>
        </p:txBody>
      </p:sp>
      <p:sp>
        <p:nvSpPr>
          <p:cNvPr id="4" name="Rectangle 6"/>
          <p:cNvSpPr>
            <a:spLocks noGrp="1" noChangeArrowheads="1"/>
          </p:cNvSpPr>
          <p:nvPr>
            <p:ph type="sldNum" sz="quarter" idx="12"/>
          </p:nvPr>
        </p:nvSpPr>
        <p:spPr>
          <a:ln/>
        </p:spPr>
        <p:txBody>
          <a:bodyPr/>
          <a:lstStyle>
            <a:lvl1pPr>
              <a:defRPr/>
            </a:lvl1pPr>
          </a:lstStyle>
          <a:p>
            <a:pPr>
              <a:defRPr/>
            </a:pPr>
            <a:fld id="{0B03D8F0-395D-41B6-B401-8CDD6208E00C}" type="slidenum">
              <a:rPr lang="fi-FI"/>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583FDD3F-FAF6-4B65-AF8A-B0FCC65FFD4A}" type="slidenum">
              <a:rPr lang="fi-FI"/>
              <a:pPr>
                <a:def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4D33EA97-6EA7-4BEA-838B-33FAB6E6C6F7}" type="slidenum">
              <a:rPr lang="fi-FI"/>
              <a:pPr>
                <a:defRPr/>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i-FI"/>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i-FI"/>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1D4FB759-2D83-4786-9BC7-E63DB55D0488}"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hyperlink" Target="https://www.ylioppilastutkinto.fi/images/sivuston_tiedostot/Ohjeet/Sairaus/fi/fi_luki_maarays.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www.ylioppilastutkinto.fi/images/tiedostot/reaaliaineiden_digitaalisten_kokeiden_maaraykset_2017.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eda.net/kauhava/kauhavanlukio" TargetMode="External"/><Relationship Id="rId2" Type="http://schemas.openxmlformats.org/officeDocument/2006/relationships/hyperlink" Target="https://www.ylioppilastutkinto.fi/fi/ylioppilastutkinto/aikataulu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finlex.fi/fi/laki/alkup/2018/2018071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3568" y="1916833"/>
            <a:ext cx="7774632" cy="1800200"/>
          </a:xfrm>
        </p:spPr>
        <p:txBody>
          <a:bodyPr/>
          <a:lstStyle/>
          <a:p>
            <a:pPr eaLnBrk="1" hangingPunct="1"/>
            <a:r>
              <a:rPr lang="fi-FI" sz="4000" dirty="0" smtClean="0"/>
              <a:t>ILMOITTAUTUMINEN</a:t>
            </a:r>
            <a:br>
              <a:rPr lang="fi-FI" sz="4000" dirty="0" smtClean="0"/>
            </a:br>
            <a:r>
              <a:rPr lang="fi-FI" sz="4000" dirty="0" smtClean="0"/>
              <a:t>KEVÄÄN </a:t>
            </a:r>
            <a:r>
              <a:rPr lang="fi-FI" sz="4000" dirty="0" smtClean="0"/>
              <a:t>2019</a:t>
            </a:r>
            <a:r>
              <a:rPr lang="fi-FI" sz="4000" dirty="0" smtClean="0"/>
              <a:t/>
            </a:r>
            <a:br>
              <a:rPr lang="fi-FI" sz="4000" dirty="0" smtClean="0"/>
            </a:br>
            <a:r>
              <a:rPr lang="fi-FI" sz="4000" dirty="0" smtClean="0"/>
              <a:t>YO-KIRJOITUKSIIN </a:t>
            </a:r>
          </a:p>
        </p:txBody>
      </p:sp>
      <p:sp>
        <p:nvSpPr>
          <p:cNvPr id="2051" name="Rectangle 3"/>
          <p:cNvSpPr>
            <a:spLocks noGrp="1" noChangeArrowheads="1"/>
          </p:cNvSpPr>
          <p:nvPr>
            <p:ph type="subTitle" idx="1"/>
          </p:nvPr>
        </p:nvSpPr>
        <p:spPr/>
        <p:txBody>
          <a:bodyPr/>
          <a:lstStyle/>
          <a:p>
            <a:pPr eaLnBrk="1" hangingPunct="1"/>
            <a:r>
              <a:rPr lang="fi-FI" dirty="0" smtClean="0"/>
              <a:t>Info </a:t>
            </a:r>
            <a:r>
              <a:rPr lang="fi-FI" dirty="0" smtClean="0"/>
              <a:t>yo-kirjoittajille/13.11.2018</a:t>
            </a:r>
            <a:endParaRPr lang="fi-FI" dirty="0" smtClean="0"/>
          </a:p>
          <a:p>
            <a:pPr eaLnBrk="1" hangingPunct="1"/>
            <a:r>
              <a:rPr lang="en-US" dirty="0" smtClean="0">
                <a:cs typeface="Arial" charset="0"/>
              </a:rPr>
              <a:t>© Toni </a:t>
            </a:r>
            <a:r>
              <a:rPr lang="en-US" dirty="0" err="1" smtClean="0">
                <a:cs typeface="Arial" charset="0"/>
              </a:rPr>
              <a:t>Uusimäki</a:t>
            </a:r>
            <a:endParaRPr lang="en-US" dirty="0" smtClean="0">
              <a:cs typeface="Arial" charset="0"/>
            </a:endParaRPr>
          </a:p>
          <a:p>
            <a:pPr eaLnBrk="1" hangingPunct="1"/>
            <a:r>
              <a:rPr lang="en-US" dirty="0" err="1" smtClean="0">
                <a:cs typeface="Arial" charset="0"/>
              </a:rPr>
              <a:t>rehtori</a:t>
            </a:r>
            <a:r>
              <a:rPr lang="en-US" dirty="0" smtClean="0">
                <a:cs typeface="Arial" charset="0"/>
              </a:rPr>
              <a:t>, </a:t>
            </a:r>
            <a:r>
              <a:rPr lang="en-US" dirty="0" err="1" smtClean="0">
                <a:cs typeface="Arial" charset="0"/>
              </a:rPr>
              <a:t>Kauhavan</a:t>
            </a:r>
            <a:r>
              <a:rPr lang="en-US" dirty="0" smtClean="0">
                <a:cs typeface="Arial" charset="0"/>
              </a:rPr>
              <a:t> </a:t>
            </a:r>
            <a:r>
              <a:rPr lang="en-US" dirty="0" err="1" smtClean="0">
                <a:cs typeface="Arial" charset="0"/>
              </a:rPr>
              <a:t>lukio</a:t>
            </a:r>
            <a:endParaRPr lang="en-US" dirty="0" smtClean="0">
              <a:cs typeface="Arial" charset="0"/>
            </a:endParaRPr>
          </a:p>
        </p:txBody>
      </p:sp>
      <p:sp>
        <p:nvSpPr>
          <p:cNvPr id="4100" name="Dian numeron paikkamerkki 5"/>
          <p:cNvSpPr>
            <a:spLocks noGrp="1"/>
          </p:cNvSpPr>
          <p:nvPr>
            <p:ph type="sldNum" sz="quarter" idx="12"/>
          </p:nvPr>
        </p:nvSpPr>
        <p:spPr/>
        <p:txBody>
          <a:bodyPr/>
          <a:lstStyle/>
          <a:p>
            <a:pPr>
              <a:defRPr/>
            </a:pPr>
            <a:fld id="{E6A26888-2B92-47AA-A042-6579EC539BF9}" type="slidenum">
              <a:rPr lang="fi-FI" smtClean="0"/>
              <a:pPr>
                <a:defRPr/>
              </a:pPr>
              <a:t>1</a:t>
            </a:fld>
            <a:endParaRPr lang="fi-FI"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fi-FI" dirty="0" smtClean="0"/>
              <a:t>AIKATAULU </a:t>
            </a:r>
          </a:p>
        </p:txBody>
      </p:sp>
      <p:sp>
        <p:nvSpPr>
          <p:cNvPr id="11267" name="Rectangle 3"/>
          <p:cNvSpPr>
            <a:spLocks noGrp="1" noChangeArrowheads="1"/>
          </p:cNvSpPr>
          <p:nvPr>
            <p:ph type="body" idx="1"/>
          </p:nvPr>
        </p:nvSpPr>
        <p:spPr>
          <a:xfrm>
            <a:off x="323528" y="1600200"/>
            <a:ext cx="8363272" cy="4853136"/>
          </a:xfrm>
        </p:spPr>
        <p:txBody>
          <a:bodyPr/>
          <a:lstStyle/>
          <a:p>
            <a:pPr eaLnBrk="1" hangingPunct="1"/>
            <a:r>
              <a:rPr lang="fi-FI" b="1" dirty="0" smtClean="0"/>
              <a:t>Ilmoittautuminen</a:t>
            </a:r>
            <a:r>
              <a:rPr lang="fi-FI" dirty="0" smtClean="0"/>
              <a:t> </a:t>
            </a:r>
            <a:r>
              <a:rPr lang="fi-FI" b="1" dirty="0" smtClean="0"/>
              <a:t>kevään </a:t>
            </a:r>
            <a:r>
              <a:rPr lang="fi-FI" b="1" dirty="0" smtClean="0"/>
              <a:t>2019 </a:t>
            </a:r>
            <a:r>
              <a:rPr lang="fi-FI" dirty="0" smtClean="0"/>
              <a:t>ylioppilastutkintoon viimeistään </a:t>
            </a:r>
            <a:r>
              <a:rPr lang="fi-FI" dirty="0" smtClean="0"/>
              <a:t>23.11</a:t>
            </a:r>
            <a:r>
              <a:rPr lang="fi-FI" dirty="0" smtClean="0"/>
              <a:t>. </a:t>
            </a:r>
            <a:r>
              <a:rPr lang="fi-FI" b="1" dirty="0" smtClean="0"/>
              <a:t>mennessä. </a:t>
            </a:r>
          </a:p>
          <a:p>
            <a:pPr eaLnBrk="1" hangingPunct="1"/>
            <a:r>
              <a:rPr lang="fi-FI" b="1" dirty="0" smtClean="0"/>
              <a:t>Ilmoittautuminen ensikertalaisten osalta kevään </a:t>
            </a:r>
            <a:r>
              <a:rPr lang="fi-FI" b="1" dirty="0" smtClean="0"/>
              <a:t>2019 </a:t>
            </a:r>
            <a:r>
              <a:rPr lang="fi-FI" dirty="0" smtClean="0"/>
              <a:t>yo-kirjoituksiin </a:t>
            </a:r>
            <a:r>
              <a:rPr lang="fi-FI" dirty="0" smtClean="0"/>
              <a:t>23.11 </a:t>
            </a:r>
            <a:r>
              <a:rPr lang="fi-FI" dirty="0" smtClean="0"/>
              <a:t>mennessä. Syksyn kirjoituksiin osallistuneiden osalta pe </a:t>
            </a:r>
            <a:r>
              <a:rPr lang="fi-FI" dirty="0" smtClean="0"/>
              <a:t>1.12.18.</a:t>
            </a:r>
            <a:endParaRPr lang="fi-FI" b="1" dirty="0" smtClean="0"/>
          </a:p>
          <a:p>
            <a:pPr eaLnBrk="1" hangingPunct="1"/>
            <a:r>
              <a:rPr lang="fi-FI" b="1" dirty="0" smtClean="0"/>
              <a:t>Syksyn </a:t>
            </a:r>
            <a:r>
              <a:rPr lang="fi-FI" b="1" dirty="0" smtClean="0"/>
              <a:t>2019 </a:t>
            </a:r>
            <a:r>
              <a:rPr lang="fi-FI" b="1" dirty="0" smtClean="0"/>
              <a:t>tutkintoon </a:t>
            </a:r>
            <a:r>
              <a:rPr lang="fi-FI" dirty="0" smtClean="0"/>
              <a:t>ilmoittautuminen viimeistään </a:t>
            </a:r>
            <a:r>
              <a:rPr lang="fi-FI" dirty="0" smtClean="0"/>
              <a:t>5.6.19.</a:t>
            </a:r>
            <a:endParaRPr lang="fi-FI" dirty="0" smtClean="0"/>
          </a:p>
          <a:p>
            <a:pPr eaLnBrk="1" hangingPunct="1">
              <a:buFontTx/>
              <a:buNone/>
            </a:pPr>
            <a:endParaRPr lang="fi-FI" b="1" dirty="0" smtClean="0">
              <a:cs typeface="Arial" charset="0"/>
            </a:endParaRPr>
          </a:p>
          <a:p>
            <a:pPr eaLnBrk="1" hangingPunct="1">
              <a:buFontTx/>
              <a:buNone/>
            </a:pPr>
            <a:endParaRPr lang="fi-FI" sz="36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fi-FI" sz="4000" smtClean="0"/>
              <a:t>ILMOITTAUTUMINEN ON SITOVA</a:t>
            </a:r>
          </a:p>
        </p:txBody>
      </p:sp>
      <p:sp>
        <p:nvSpPr>
          <p:cNvPr id="12291" name="Rectangle 3"/>
          <p:cNvSpPr>
            <a:spLocks noGrp="1" noChangeArrowheads="1"/>
          </p:cNvSpPr>
          <p:nvPr>
            <p:ph type="body" idx="1"/>
          </p:nvPr>
        </p:nvSpPr>
        <p:spPr/>
        <p:txBody>
          <a:bodyPr/>
          <a:lstStyle/>
          <a:p>
            <a:pPr eaLnBrk="1" hangingPunct="1"/>
            <a:r>
              <a:rPr lang="fi-FI" sz="2800" u="sng" smtClean="0"/>
              <a:t>Ylioppilastutkinto on kypsyyskoe</a:t>
            </a:r>
            <a:r>
              <a:rPr lang="fi-FI" sz="2800" smtClean="0"/>
              <a:t>. Koska koetuloksilla on merkitystä jatko-opintoihin pyrittäessä, ei kannata kiirehtiä kokeiden suorittamista tulosten kustannuksella.</a:t>
            </a:r>
          </a:p>
          <a:p>
            <a:pPr eaLnBrk="1" hangingPunct="1"/>
            <a:r>
              <a:rPr lang="fi-FI" sz="2800" smtClean="0"/>
              <a:t>Ilmoittautuminen on aina sitova. Ilmoittautuessa </a:t>
            </a:r>
            <a:r>
              <a:rPr lang="fi-FI" sz="2800" u="sng" smtClean="0"/>
              <a:t>tehtyjä valintoja</a:t>
            </a:r>
            <a:r>
              <a:rPr lang="fi-FI" sz="2800" smtClean="0"/>
              <a:t> yksittäisen kokeen pakollisuudesta ja ylimääräisyydestä, kokeen tasosta tai reaalikokeen katsomusaineesta </a:t>
            </a:r>
            <a:r>
              <a:rPr lang="fi-FI" sz="2800" u="sng" smtClean="0"/>
              <a:t>ei voi jälkikäteen muuttaa</a:t>
            </a:r>
            <a:r>
              <a:rPr lang="fi-FI" sz="2800"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i-FI" sz="4000" smtClean="0"/>
              <a:t>REHTORI TARKISTAA OSALLISTUMISOIKEUDEN</a:t>
            </a:r>
          </a:p>
        </p:txBody>
      </p:sp>
      <p:sp>
        <p:nvSpPr>
          <p:cNvPr id="13315" name="Rectangle 3"/>
          <p:cNvSpPr>
            <a:spLocks noGrp="1" noChangeArrowheads="1"/>
          </p:cNvSpPr>
          <p:nvPr>
            <p:ph type="body" idx="1"/>
          </p:nvPr>
        </p:nvSpPr>
        <p:spPr/>
        <p:txBody>
          <a:bodyPr/>
          <a:lstStyle/>
          <a:p>
            <a:pPr eaLnBrk="1" hangingPunct="1"/>
            <a:r>
              <a:rPr lang="fi-FI" sz="2800" smtClean="0"/>
              <a:t>Rehtorin velvollisuutena on tarkistaa, täyttääkö kokelas tutkintoon ja siihen liittyviin kokeisiin osallistumiselle ylioppilastutkintoasetuksessa säädetyt edellytykset</a:t>
            </a:r>
          </a:p>
          <a:p>
            <a:pPr eaLnBrk="1" hangingPunct="1"/>
            <a:r>
              <a:rPr lang="fi-FI" sz="2800" smtClean="0"/>
              <a:t>Kokelas on velvollinen maksamaan </a:t>
            </a:r>
            <a:r>
              <a:rPr lang="fi-FI" sz="2800" smtClean="0">
                <a:hlinkClick r:id="rId2" action="ppaction://hlinksldjump"/>
              </a:rPr>
              <a:t>ylioppilastutkintoon liittyvät maksut</a:t>
            </a:r>
            <a:endParaRPr lang="fi-FI" sz="2800" smtClean="0"/>
          </a:p>
          <a:p>
            <a:pPr eaLnBrk="1" hangingPunct="1"/>
            <a:r>
              <a:rPr lang="fi-FI" sz="2800" smtClean="0"/>
              <a:t>Lukion opiskelija ilmoittautuu ylioppilastutkintoon suorittaakseen koko tutkinnon, ei pelkästään erillisiä kokeita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fi-FI" sz="4000" dirty="0" smtClean="0">
                <a:hlinkClick r:id="rId2" action="ppaction://hlinksldjump"/>
              </a:rPr>
              <a:t>TUTKINTOMAKSUT</a:t>
            </a:r>
            <a:r>
              <a:rPr lang="fi-FI" sz="4000" dirty="0" smtClean="0"/>
              <a:t/>
            </a:r>
            <a:br>
              <a:rPr lang="fi-FI" sz="4000" dirty="0" smtClean="0"/>
            </a:br>
            <a:r>
              <a:rPr lang="fi-FI" sz="4000" dirty="0" smtClean="0"/>
              <a:t>YTL:LLE (syksy </a:t>
            </a:r>
            <a:r>
              <a:rPr lang="fi-FI" sz="4000" dirty="0" smtClean="0"/>
              <a:t>2018)</a:t>
            </a:r>
            <a:endParaRPr lang="fi-FI" sz="4000" dirty="0" smtClean="0"/>
          </a:p>
        </p:txBody>
      </p:sp>
      <p:sp>
        <p:nvSpPr>
          <p:cNvPr id="14339" name="Rectangle 3"/>
          <p:cNvSpPr>
            <a:spLocks noGrp="1" noChangeArrowheads="1"/>
          </p:cNvSpPr>
          <p:nvPr>
            <p:ph type="body" idx="1"/>
          </p:nvPr>
        </p:nvSpPr>
        <p:spPr/>
        <p:txBody>
          <a:bodyPr/>
          <a:lstStyle/>
          <a:p>
            <a:pPr eaLnBrk="1" hangingPunct="1"/>
            <a:r>
              <a:rPr lang="fi-FI" sz="2400" dirty="0" smtClean="0"/>
              <a:t>Opetus- ja kulttuuriministeriön voimassa olevan asetuksen (15.11.2011) mukaan tutkintomaksut ovat seuraavat:</a:t>
            </a:r>
          </a:p>
          <a:p>
            <a:pPr lvl="1" eaLnBrk="1" hangingPunct="1"/>
            <a:r>
              <a:rPr lang="fi-FI" sz="2000" dirty="0" smtClean="0"/>
              <a:t>perusmaksu 14,00 €</a:t>
            </a:r>
          </a:p>
          <a:p>
            <a:pPr lvl="1" eaLnBrk="1" hangingPunct="1"/>
            <a:r>
              <a:rPr lang="fi-FI" sz="2000" dirty="0" smtClean="0"/>
              <a:t>koekohtainen maksu 28,00 €</a:t>
            </a:r>
          </a:p>
          <a:p>
            <a:pPr lvl="1" eaLnBrk="1" hangingPunct="1"/>
            <a:r>
              <a:rPr lang="fi-FI" sz="2000" dirty="0" smtClean="0"/>
              <a:t>maksu tarkistusarvostelusta 50,00 €</a:t>
            </a:r>
          </a:p>
          <a:p>
            <a:pPr eaLnBrk="1" hangingPunct="1"/>
            <a:r>
              <a:rPr lang="fi-FI" sz="2400" dirty="0" smtClean="0"/>
              <a:t>Perusmaksu maksetaan jokaiselta tutkintokerralta. Koulutuksen järjestäjä kerää kaikki maksut ja tilittää ne </a:t>
            </a:r>
            <a:r>
              <a:rPr lang="fi-FI" sz="2400" dirty="0" err="1" smtClean="0"/>
              <a:t>YTL:lle</a:t>
            </a:r>
            <a:endParaRPr lang="fi-FI" sz="2400" dirty="0" smtClean="0"/>
          </a:p>
          <a:p>
            <a:pPr eaLnBrk="1" hangingPunct="1"/>
            <a:r>
              <a:rPr lang="fi-FI" sz="2400" dirty="0" smtClean="0"/>
              <a:t>Maksu hoitamatta </a:t>
            </a:r>
            <a:r>
              <a:rPr lang="fi-FI" sz="2400" dirty="0" smtClean="0">
                <a:sym typeface="Wingdings" pitchFamily="2" charset="2"/>
              </a:rPr>
              <a:t> ei tutkintotodistusta</a:t>
            </a:r>
          </a:p>
          <a:p>
            <a:pPr eaLnBrk="1" hangingPunct="1"/>
            <a:r>
              <a:rPr lang="fi-FI" sz="2400" dirty="0" smtClean="0">
                <a:sym typeface="Wingdings" pitchFamily="2" charset="2"/>
              </a:rPr>
              <a:t>Maksamattomat maksut perintäkelpoisia</a:t>
            </a:r>
            <a:endParaRPr lang="fi-FI"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i-FI" smtClean="0"/>
              <a:t>OSALLISTUMISOIKEUS</a:t>
            </a:r>
          </a:p>
        </p:txBody>
      </p:sp>
      <p:sp>
        <p:nvSpPr>
          <p:cNvPr id="15363" name="Rectangle 3"/>
          <p:cNvSpPr>
            <a:spLocks noGrp="1" noChangeArrowheads="1"/>
          </p:cNvSpPr>
          <p:nvPr>
            <p:ph type="body" idx="1"/>
          </p:nvPr>
        </p:nvSpPr>
        <p:spPr/>
        <p:txBody>
          <a:bodyPr/>
          <a:lstStyle/>
          <a:p>
            <a:pPr eaLnBrk="1" hangingPunct="1">
              <a:lnSpc>
                <a:spcPct val="80000"/>
              </a:lnSpc>
            </a:pPr>
            <a:r>
              <a:rPr lang="fi-FI" sz="2800" smtClean="0"/>
              <a:t>Ennen yo-tutkinnon kokeeseen osallistumista kokelaan on pitänyt opiskella </a:t>
            </a:r>
            <a:r>
              <a:rPr lang="fi-FI" sz="2800" u="sng" smtClean="0"/>
              <a:t>vähintään </a:t>
            </a:r>
            <a:r>
              <a:rPr lang="fi-FI" sz="2800" smtClean="0"/>
              <a:t>asiaomaisen </a:t>
            </a:r>
            <a:r>
              <a:rPr lang="fi-FI" sz="2800" u="sng" smtClean="0"/>
              <a:t>oppiaineen pakolliset kurssit</a:t>
            </a:r>
          </a:p>
          <a:p>
            <a:pPr eaLnBrk="1" hangingPunct="1">
              <a:lnSpc>
                <a:spcPct val="80000"/>
              </a:lnSpc>
            </a:pPr>
            <a:r>
              <a:rPr lang="fi-FI" sz="2800" smtClean="0"/>
              <a:t>Reaaliaineen kokeeseen osallistuvalta edellytetään, että hän on opiskellut pakolliset kurssit siinä aineessa, jonka kokeeseen hän osallistuu. </a:t>
            </a:r>
          </a:p>
          <a:p>
            <a:pPr eaLnBrk="1" hangingPunct="1">
              <a:lnSpc>
                <a:spcPct val="80000"/>
              </a:lnSpc>
            </a:pPr>
            <a:r>
              <a:rPr lang="fi-FI" sz="2800" smtClean="0"/>
              <a:t>Lyhyen oppimäärän kielissä edellytetään vähintään kolmen lukiokurssin opiskelua.</a:t>
            </a:r>
          </a:p>
          <a:p>
            <a:pPr eaLnBrk="1" hangingPunct="1">
              <a:lnSpc>
                <a:spcPct val="80000"/>
              </a:lnSpc>
              <a:buFontTx/>
              <a:buNone/>
            </a:pPr>
            <a:endParaRPr lang="fi-FI"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1488989" y="2"/>
            <a:ext cx="6179355" cy="1844822"/>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2051" name="Rectangle 3"/>
          <p:cNvSpPr>
            <a:spLocks noGrp="1" noChangeArrowheads="1"/>
          </p:cNvSpPr>
          <p:nvPr>
            <p:ph type="subTitle" idx="1"/>
          </p:nvPr>
        </p:nvSpPr>
        <p:spPr>
          <a:xfrm>
            <a:off x="1902620" y="1829146"/>
            <a:ext cx="5154215" cy="574675"/>
          </a:xfrm>
        </p:spPr>
        <p:txBody>
          <a:bodyPr/>
          <a:lstStyle/>
          <a:p>
            <a:pPr algn="l"/>
            <a:endParaRPr lang="fi-FI" altLang="fi-FI" sz="2800" dirty="0">
              <a:solidFill>
                <a:srgbClr val="1C1C1C"/>
              </a:solidFill>
              <a:latin typeface="Franklin Gothic Heavy" panose="020B0903020102020204" pitchFamily="34" charset="0"/>
            </a:endParaRPr>
          </a:p>
        </p:txBody>
      </p:sp>
      <p:sp>
        <p:nvSpPr>
          <p:cNvPr id="2050" name="Rectangle 2"/>
          <p:cNvSpPr>
            <a:spLocks noGrp="1" noChangeArrowheads="1"/>
          </p:cNvSpPr>
          <p:nvPr>
            <p:ph type="ctrTitle"/>
          </p:nvPr>
        </p:nvSpPr>
        <p:spPr>
          <a:xfrm>
            <a:off x="1601391" y="260352"/>
            <a:ext cx="5829300" cy="1008063"/>
          </a:xfrm>
        </p:spPr>
        <p:txBody>
          <a:bodyPr anchor="ctr">
            <a:normAutofit fontScale="90000"/>
          </a:bodyPr>
          <a:lstStyle/>
          <a:p>
            <a:r>
              <a:rPr lang="fi-FI" altLang="fi-FI" sz="4400" dirty="0" smtClean="0">
                <a:solidFill>
                  <a:schemeClr val="bg1"/>
                </a:solidFill>
                <a:latin typeface="Franklin Gothic Demi" panose="020B0703020102020204" pitchFamily="34" charset="0"/>
              </a:rPr>
              <a:t>Tutkintoaineiden pakolliset minimikurssimäärät</a:t>
            </a:r>
            <a:endParaRPr lang="fi-FI" altLang="fi-FI" sz="4400" dirty="0">
              <a:solidFill>
                <a:schemeClr val="bg1"/>
              </a:solidFill>
              <a:latin typeface="Franklin Gothic Demi" panose="020B0703020102020204" pitchFamily="34" charset="0"/>
            </a:endParaRPr>
          </a:p>
        </p:txBody>
      </p:sp>
      <p:grpSp>
        <p:nvGrpSpPr>
          <p:cNvPr id="3" name="Group 23"/>
          <p:cNvGrpSpPr>
            <a:grpSpLocks/>
          </p:cNvGrpSpPr>
          <p:nvPr/>
        </p:nvGrpSpPr>
        <p:grpSpPr bwMode="auto">
          <a:xfrm>
            <a:off x="1501346" y="6115050"/>
            <a:ext cx="6141308" cy="742950"/>
            <a:chOff x="0" y="3853"/>
            <a:chExt cx="5760" cy="468"/>
          </a:xfrm>
        </p:grpSpPr>
        <p:sp>
          <p:nvSpPr>
            <p:cNvPr id="2067" name="Rectangle 19"/>
            <p:cNvSpPr>
              <a:spLocks noChangeArrowheads="1"/>
            </p:cNvSpPr>
            <p:nvPr/>
          </p:nvSpPr>
          <p:spPr bwMode="auto">
            <a:xfrm>
              <a:off x="0" y="3967"/>
              <a:ext cx="5760" cy="354"/>
            </a:xfrm>
            <a:prstGeom prst="rect">
              <a:avLst/>
            </a:prstGeom>
            <a:solidFill>
              <a:srgbClr val="EAEAE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065" name="Rectangle 17"/>
            <p:cNvSpPr>
              <a:spLocks noChangeArrowheads="1"/>
            </p:cNvSpPr>
            <p:nvPr/>
          </p:nvSpPr>
          <p:spPr bwMode="auto">
            <a:xfrm>
              <a:off x="0" y="3967"/>
              <a:ext cx="5760" cy="14"/>
            </a:xfrm>
            <a:prstGeom prst="rect">
              <a:avLst/>
            </a:prstGeom>
            <a:solidFill>
              <a:srgbClr val="FFB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pic>
          <p:nvPicPr>
            <p:cNvPr id="2066" name="Picture 18" descr="beta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6" y="3853"/>
              <a:ext cx="1007" cy="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2880" y="3974"/>
              <a:ext cx="2087" cy="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a:solidFill>
                    <a:srgbClr val="292929"/>
                  </a:solidFill>
                  <a:latin typeface="Franklin Gothic Heavy" panose="020B0903020102020204" pitchFamily="34" charset="0"/>
                </a:rPr>
                <a:t>Lakeuksilta komiasti maailmalle!</a:t>
              </a:r>
            </a:p>
          </p:txBody>
        </p:sp>
      </p:grpSp>
      <p:graphicFrame>
        <p:nvGraphicFramePr>
          <p:cNvPr id="13" name="Taulukko 12"/>
          <p:cNvGraphicFramePr>
            <a:graphicFrameLocks noGrp="1"/>
          </p:cNvGraphicFramePr>
          <p:nvPr/>
        </p:nvGraphicFramePr>
        <p:xfrm>
          <a:off x="1547664" y="1844824"/>
          <a:ext cx="6155724" cy="4390760"/>
        </p:xfrm>
        <a:graphic>
          <a:graphicData uri="http://schemas.openxmlformats.org/drawingml/2006/table">
            <a:tbl>
              <a:tblPr firstRow="1" bandRow="1">
                <a:tableStyleId>{5C22544A-7EE6-4342-B048-85BDC9FD1C3A}</a:tableStyleId>
              </a:tblPr>
              <a:tblGrid>
                <a:gridCol w="3077862"/>
                <a:gridCol w="3077862"/>
              </a:tblGrid>
              <a:tr h="622120">
                <a:tc>
                  <a:txBody>
                    <a:bodyPr/>
                    <a:lstStyle/>
                    <a:p>
                      <a:r>
                        <a:rPr lang="fi-FI" sz="2000" dirty="0" smtClean="0"/>
                        <a:t>äidinkieli</a:t>
                      </a:r>
                      <a:r>
                        <a:rPr lang="fi-FI" sz="2000" baseline="0" dirty="0" smtClean="0"/>
                        <a:t> 6</a:t>
                      </a:r>
                      <a:endParaRPr lang="fi-FI" sz="2000" dirty="0"/>
                    </a:p>
                  </a:txBody>
                  <a:tcPr marL="68580" marR="68580"/>
                </a:tc>
                <a:tc>
                  <a:txBody>
                    <a:bodyPr/>
                    <a:lstStyle/>
                    <a:p>
                      <a:r>
                        <a:rPr lang="fi-FI" dirty="0" smtClean="0"/>
                        <a:t>historia 4, yhteiskuntaoppi 2</a:t>
                      </a:r>
                      <a:endParaRPr lang="fi-FI" dirty="0"/>
                    </a:p>
                  </a:txBody>
                  <a:tcPr marL="68580" marR="68580"/>
                </a:tc>
              </a:tr>
              <a:tr h="622120">
                <a:tc>
                  <a:txBody>
                    <a:bodyPr/>
                    <a:lstStyle/>
                    <a:p>
                      <a:r>
                        <a:rPr lang="fi-FI" dirty="0" smtClean="0"/>
                        <a:t>A-kieli</a:t>
                      </a:r>
                      <a:r>
                        <a:rPr lang="fi-FI" baseline="0" dirty="0" smtClean="0"/>
                        <a:t> (englanti, venäjä) 6</a:t>
                      </a:r>
                      <a:endParaRPr lang="fi-FI" dirty="0"/>
                    </a:p>
                  </a:txBody>
                  <a:tcPr marL="68580" marR="68580"/>
                </a:tc>
                <a:tc>
                  <a:txBody>
                    <a:bodyPr/>
                    <a:lstStyle/>
                    <a:p>
                      <a:r>
                        <a:rPr lang="fi-FI" dirty="0" smtClean="0"/>
                        <a:t>fysiikka 1</a:t>
                      </a:r>
                      <a:endParaRPr lang="fi-FI" dirty="0"/>
                    </a:p>
                  </a:txBody>
                  <a:tcPr marL="68580" marR="68580"/>
                </a:tc>
              </a:tr>
              <a:tr h="622120">
                <a:tc>
                  <a:txBody>
                    <a:bodyPr/>
                    <a:lstStyle/>
                    <a:p>
                      <a:r>
                        <a:rPr lang="fi-FI" dirty="0" smtClean="0"/>
                        <a:t>B-kieli (ruotsi) 5</a:t>
                      </a:r>
                      <a:endParaRPr lang="fi-FI" dirty="0"/>
                    </a:p>
                  </a:txBody>
                  <a:tcPr marL="68580" marR="68580"/>
                </a:tc>
                <a:tc>
                  <a:txBody>
                    <a:bodyPr/>
                    <a:lstStyle/>
                    <a:p>
                      <a:r>
                        <a:rPr lang="fi-FI" dirty="0" smtClean="0"/>
                        <a:t>kemia 1 </a:t>
                      </a:r>
                      <a:endParaRPr lang="fi-FI" dirty="0"/>
                    </a:p>
                  </a:txBody>
                  <a:tcPr marL="68580" marR="68580"/>
                </a:tc>
              </a:tr>
              <a:tr h="622120">
                <a:tc>
                  <a:txBody>
                    <a:bodyPr/>
                    <a:lstStyle/>
                    <a:p>
                      <a:r>
                        <a:rPr lang="fi-FI" dirty="0" smtClean="0"/>
                        <a:t>C-kieli</a:t>
                      </a:r>
                      <a:r>
                        <a:rPr lang="fi-FI" baseline="0" dirty="0" smtClean="0"/>
                        <a:t> (saksa, espanja, venäjä) 3</a:t>
                      </a:r>
                      <a:endParaRPr lang="fi-FI" dirty="0"/>
                    </a:p>
                  </a:txBody>
                  <a:tcPr marL="68580" marR="68580"/>
                </a:tc>
                <a:tc>
                  <a:txBody>
                    <a:bodyPr/>
                    <a:lstStyle/>
                    <a:p>
                      <a:r>
                        <a:rPr lang="fi-FI" dirty="0" smtClean="0"/>
                        <a:t>biologia 2 </a:t>
                      </a:r>
                      <a:endParaRPr lang="fi-FI" dirty="0"/>
                    </a:p>
                  </a:txBody>
                  <a:tcPr marL="68580" marR="68580"/>
                </a:tc>
              </a:tr>
              <a:tr h="622120">
                <a:tc>
                  <a:txBody>
                    <a:bodyPr/>
                    <a:lstStyle/>
                    <a:p>
                      <a:r>
                        <a:rPr lang="fi-FI" dirty="0" smtClean="0"/>
                        <a:t>laaja matematiikka 10</a:t>
                      </a:r>
                      <a:endParaRPr lang="fi-FI" dirty="0"/>
                    </a:p>
                  </a:txBody>
                  <a:tcPr marL="68580" marR="68580"/>
                </a:tc>
                <a:tc>
                  <a:txBody>
                    <a:bodyPr/>
                    <a:lstStyle/>
                    <a:p>
                      <a:r>
                        <a:rPr lang="fi-FI" dirty="0" smtClean="0"/>
                        <a:t>maantiede 2</a:t>
                      </a:r>
                      <a:endParaRPr lang="fi-FI" dirty="0"/>
                    </a:p>
                  </a:txBody>
                  <a:tcPr marL="68580" marR="68580"/>
                </a:tc>
              </a:tr>
              <a:tr h="622120">
                <a:tc>
                  <a:txBody>
                    <a:bodyPr/>
                    <a:lstStyle/>
                    <a:p>
                      <a:r>
                        <a:rPr lang="fi-FI" dirty="0" smtClean="0"/>
                        <a:t>lyhyt matematiikka 6</a:t>
                      </a:r>
                      <a:endParaRPr lang="fi-FI" dirty="0"/>
                    </a:p>
                  </a:txBody>
                  <a:tcPr marL="68580" marR="68580"/>
                </a:tc>
                <a:tc>
                  <a:txBody>
                    <a:bodyPr/>
                    <a:lstStyle/>
                    <a:p>
                      <a:r>
                        <a:rPr lang="fi-FI" dirty="0" smtClean="0"/>
                        <a:t>psykologia 1</a:t>
                      </a:r>
                      <a:endParaRPr lang="fi-FI" dirty="0"/>
                    </a:p>
                  </a:txBody>
                  <a:tcPr marL="68580" marR="68580"/>
                </a:tc>
              </a:tr>
              <a:tr h="622120">
                <a:tc>
                  <a:txBody>
                    <a:bodyPr/>
                    <a:lstStyle/>
                    <a:p>
                      <a:r>
                        <a:rPr lang="fi-FI" dirty="0" smtClean="0"/>
                        <a:t>uskonto 3</a:t>
                      </a:r>
                      <a:endParaRPr lang="fi-FI" dirty="0"/>
                    </a:p>
                  </a:txBody>
                  <a:tcPr marL="68580" marR="68580"/>
                </a:tc>
                <a:tc>
                  <a:txBody>
                    <a:bodyPr/>
                    <a:lstStyle/>
                    <a:p>
                      <a:r>
                        <a:rPr lang="fi-FI" dirty="0" smtClean="0"/>
                        <a:t>filosofia 1, terveystieto</a:t>
                      </a:r>
                      <a:r>
                        <a:rPr lang="fi-FI" baseline="0" dirty="0" smtClean="0"/>
                        <a:t> 1</a:t>
                      </a:r>
                      <a:endParaRPr lang="fi-FI" dirty="0"/>
                    </a:p>
                  </a:txBody>
                  <a:tcPr marL="68580" marR="68580"/>
                </a:tc>
              </a:tr>
            </a:tbl>
          </a:graphicData>
        </a:graphic>
      </p:graphicFrame>
    </p:spTree>
    <p:extLst>
      <p:ext uri="{BB962C8B-B14F-4D97-AF65-F5344CB8AC3E}">
        <p14:creationId xmlns="" xmlns:p14="http://schemas.microsoft.com/office/powerpoint/2010/main" val="3802394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fi-FI" sz="4000" dirty="0" smtClean="0"/>
              <a:t>LUKIHÄIRIÖISET KOKELAAT</a:t>
            </a:r>
            <a:br>
              <a:rPr lang="fi-FI" sz="4000" dirty="0" smtClean="0"/>
            </a:br>
            <a:r>
              <a:rPr lang="fi-FI" sz="4000" dirty="0" smtClean="0"/>
              <a:t>1/5 </a:t>
            </a:r>
            <a:r>
              <a:rPr lang="fi-FI" sz="2000" dirty="0" smtClean="0"/>
              <a:t>YTL:N MÄÄRÄYS 16.12.2016</a:t>
            </a:r>
          </a:p>
        </p:txBody>
      </p:sp>
      <p:sp>
        <p:nvSpPr>
          <p:cNvPr id="17411" name="Rectangle 3"/>
          <p:cNvSpPr>
            <a:spLocks noGrp="1" noChangeArrowheads="1"/>
          </p:cNvSpPr>
          <p:nvPr>
            <p:ph type="body" idx="1"/>
          </p:nvPr>
        </p:nvSpPr>
        <p:spPr>
          <a:xfrm>
            <a:off x="457200" y="1600200"/>
            <a:ext cx="8229600" cy="4972050"/>
          </a:xfrm>
        </p:spPr>
        <p:txBody>
          <a:bodyPr/>
          <a:lstStyle/>
          <a:p>
            <a:pPr eaLnBrk="1" hangingPunct="1">
              <a:buFontTx/>
              <a:buNone/>
            </a:pPr>
            <a:r>
              <a:rPr lang="fi-FI" sz="2800" b="1" dirty="0" smtClean="0"/>
              <a:t>   Luku- ja kirjoitushäiriön huomioon ottaminen ylioppilastutkinnossa</a:t>
            </a:r>
          </a:p>
          <a:p>
            <a:pPr eaLnBrk="1" hangingPunct="1"/>
            <a:r>
              <a:rPr lang="fi-FI" sz="2800" dirty="0" smtClean="0"/>
              <a:t>Jos ylioppilaskokelaalla on lukihäiriö ja </a:t>
            </a:r>
            <a:r>
              <a:rPr lang="fi-FI" sz="2800" u="sng" dirty="0" smtClean="0"/>
              <a:t>kokelas tai hänen huoltajansa</a:t>
            </a:r>
            <a:r>
              <a:rPr lang="fi-FI" sz="2800" dirty="0" smtClean="0"/>
              <a:t> haluaa, että lukihäiriö otetaan ylioppilastutkinnossa huomioon, hänen tulee hankkia asiasta </a:t>
            </a:r>
            <a:r>
              <a:rPr lang="fi-FI" sz="2800" u="sng" dirty="0" smtClean="0"/>
              <a:t>lukihäiriötä koskeva selvitys (lukion erityisopettaja)</a:t>
            </a:r>
            <a:r>
              <a:rPr lang="fi-FI" sz="2800" dirty="0" smtClean="0"/>
              <a:t>. Se toimitetaan lautakunnalle ilmoittautumisen yhteydessä. On kokelaan edun mukaista, että mahdollisia erityisjärjestelyitä haetaan silloin, kun kokelas ilmoittautuu ensimmäisen kerran tutkintoon.</a:t>
            </a:r>
          </a:p>
        </p:txBody>
      </p:sp>
      <p:sp>
        <p:nvSpPr>
          <p:cNvPr id="17412" name="Dian numeron paikkamerkki 3"/>
          <p:cNvSpPr>
            <a:spLocks noGrp="1"/>
          </p:cNvSpPr>
          <p:nvPr>
            <p:ph type="sldNum" sz="quarter" idx="12"/>
          </p:nvPr>
        </p:nvSpPr>
        <p:spPr/>
        <p:txBody>
          <a:bodyPr/>
          <a:lstStyle/>
          <a:p>
            <a:pPr>
              <a:defRPr/>
            </a:pPr>
            <a:fld id="{5CF5C308-1366-46B3-8DF2-EBFB7B3CB252}" type="slidenum">
              <a:rPr lang="fi-FI" smtClean="0"/>
              <a:pPr>
                <a:defRPr/>
              </a:pPr>
              <a:t>16</a:t>
            </a:fld>
            <a:endParaRPr lang="fi-FI"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p:cNvSpPr>
            <a:spLocks noGrp="1"/>
          </p:cNvSpPr>
          <p:nvPr>
            <p:ph type="title"/>
          </p:nvPr>
        </p:nvSpPr>
        <p:spPr/>
        <p:txBody>
          <a:bodyPr/>
          <a:lstStyle/>
          <a:p>
            <a:r>
              <a:rPr lang="fi-FI" dirty="0" smtClean="0"/>
              <a:t>LUKIHÄIRIÖISET KOKELAAT 2/5 </a:t>
            </a:r>
            <a:r>
              <a:rPr lang="fi-FI" sz="2400" dirty="0" smtClean="0"/>
              <a:t>YTL:N MÄÄRÄYS 16.12.2016</a:t>
            </a:r>
            <a:endParaRPr lang="fi-FI" dirty="0" smtClean="0"/>
          </a:p>
        </p:txBody>
      </p:sp>
      <p:sp>
        <p:nvSpPr>
          <p:cNvPr id="18435" name="Sisällön paikkamerkki 2"/>
          <p:cNvSpPr>
            <a:spLocks noGrp="1"/>
          </p:cNvSpPr>
          <p:nvPr>
            <p:ph idx="1"/>
          </p:nvPr>
        </p:nvSpPr>
        <p:spPr/>
        <p:txBody>
          <a:bodyPr/>
          <a:lstStyle/>
          <a:p>
            <a:r>
              <a:rPr lang="fi-FI" smtClean="0"/>
              <a:t>Ennen kuin kokelas ryhtyy hakemaan lautakunnalta erityisjärjestelyitä ja hankkiman lääkärinlausuntoa, hänen on neuvoteltava tarvittavista erityisjärjestelyistä sekä niiden toteuttamismahdollisuuksista lukion rehtorin kanssa (uudistettu määräys)</a:t>
            </a:r>
          </a:p>
        </p:txBody>
      </p:sp>
      <p:sp>
        <p:nvSpPr>
          <p:cNvPr id="18436" name="Dian numeron paikkamerkki 3"/>
          <p:cNvSpPr>
            <a:spLocks noGrp="1"/>
          </p:cNvSpPr>
          <p:nvPr>
            <p:ph type="sldNum" sz="quarter" idx="12"/>
          </p:nvPr>
        </p:nvSpPr>
        <p:spPr/>
        <p:txBody>
          <a:bodyPr/>
          <a:lstStyle/>
          <a:p>
            <a:pPr>
              <a:defRPr/>
            </a:pPr>
            <a:fld id="{F11404DA-4B64-4AD9-926E-E9558C5D54F4}" type="slidenum">
              <a:rPr lang="fi-FI" smtClean="0"/>
              <a:pPr>
                <a:defRPr/>
              </a:pPr>
              <a:t>17</a:t>
            </a:fld>
            <a:endParaRPr lang="fi-FI"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1"/>
          <p:cNvSpPr>
            <a:spLocks noGrp="1"/>
          </p:cNvSpPr>
          <p:nvPr>
            <p:ph type="title"/>
          </p:nvPr>
        </p:nvSpPr>
        <p:spPr/>
        <p:txBody>
          <a:bodyPr/>
          <a:lstStyle/>
          <a:p>
            <a:r>
              <a:rPr lang="fi-FI" dirty="0" smtClean="0"/>
              <a:t>LUKIHÄIRIÖISET KOKELAAT 3/5 </a:t>
            </a:r>
            <a:r>
              <a:rPr lang="fi-FI" sz="2400" dirty="0" smtClean="0"/>
              <a:t>YTL:N MÄÄRÄYS 16.12.2016</a:t>
            </a:r>
            <a:endParaRPr lang="fi-FI" dirty="0" smtClean="0"/>
          </a:p>
        </p:txBody>
      </p:sp>
      <p:sp>
        <p:nvSpPr>
          <p:cNvPr id="19459" name="Sisällön paikkamerkki 2"/>
          <p:cNvSpPr>
            <a:spLocks noGrp="1"/>
          </p:cNvSpPr>
          <p:nvPr>
            <p:ph idx="1"/>
          </p:nvPr>
        </p:nvSpPr>
        <p:spPr/>
        <p:txBody>
          <a:bodyPr/>
          <a:lstStyle/>
          <a:p>
            <a:pPr eaLnBrk="1" hangingPunct="1">
              <a:lnSpc>
                <a:spcPct val="90000"/>
              </a:lnSpc>
            </a:pPr>
            <a:r>
              <a:rPr lang="fi-FI" sz="2400" b="1" dirty="0" smtClean="0"/>
              <a:t>YTL luokittelee lukihäiriön vaikeusasteen neliportaisella asteikolla: ei häiriötä, lievä häiriö, keskivaikea häiriö ja vaikea häiriö. </a:t>
            </a:r>
            <a:r>
              <a:rPr lang="fi-FI" sz="2400" b="1" u="sng" dirty="0" smtClean="0"/>
              <a:t>Jos lukihäiriö on vaikea tai keskivaikea,</a:t>
            </a:r>
            <a:r>
              <a:rPr lang="fi-FI" sz="2400" b="1" u="sng" dirty="0" smtClean="0">
                <a:cs typeface="Arial" charset="0"/>
                <a:sym typeface="Wingdings" pitchFamily="2" charset="2"/>
              </a:rPr>
              <a:t> kokelas voi hakea koetilanteen erityisjärjestelyitä.</a:t>
            </a:r>
            <a:r>
              <a:rPr lang="fi-FI" sz="2400" b="1" dirty="0" smtClean="0">
                <a:cs typeface="Arial" charset="0"/>
                <a:sym typeface="Wingdings" pitchFamily="2" charset="2"/>
              </a:rPr>
              <a:t> Tavoitteena on, että lukihäiriöistä opiskelijaa autetaan erikoisjärjestelyillä eikä arvosanamuutoksilla.</a:t>
            </a:r>
            <a:endParaRPr lang="fi-FI" sz="2400" dirty="0" smtClean="0">
              <a:cs typeface="Arial" charset="0"/>
              <a:sym typeface="Wingdings" pitchFamily="2" charset="2"/>
            </a:endParaRPr>
          </a:p>
          <a:p>
            <a:pPr lvl="1" eaLnBrk="1" hangingPunct="1">
              <a:lnSpc>
                <a:spcPct val="90000"/>
              </a:lnSpc>
            </a:pPr>
            <a:r>
              <a:rPr lang="fi-FI" sz="2000" dirty="0" smtClean="0">
                <a:cs typeface="Arial" charset="0"/>
              </a:rPr>
              <a:t>Lisäaika kirjallisessa kokeessa tai kuullunymmärtämiskokeessa</a:t>
            </a:r>
          </a:p>
          <a:p>
            <a:pPr lvl="1" eaLnBrk="1" hangingPunct="1">
              <a:lnSpc>
                <a:spcPct val="90000"/>
              </a:lnSpc>
            </a:pPr>
            <a:r>
              <a:rPr lang="fi-FI" sz="2000" dirty="0" err="1" smtClean="0">
                <a:cs typeface="Arial" charset="0"/>
              </a:rPr>
              <a:t>Pitkätaukoinen</a:t>
            </a:r>
            <a:r>
              <a:rPr lang="fi-FI" sz="2000" dirty="0" smtClean="0">
                <a:cs typeface="Arial" charset="0"/>
              </a:rPr>
              <a:t> kuuntelukokeen äänite</a:t>
            </a:r>
          </a:p>
          <a:p>
            <a:pPr lvl="1" eaLnBrk="1" hangingPunct="1">
              <a:lnSpc>
                <a:spcPct val="90000"/>
              </a:lnSpc>
            </a:pPr>
            <a:r>
              <a:rPr lang="fi-FI" sz="2000" dirty="0" smtClean="0">
                <a:cs typeface="Arial" charset="0"/>
              </a:rPr>
              <a:t>Isokirjaimiset tehtävät</a:t>
            </a:r>
          </a:p>
          <a:p>
            <a:pPr lvl="1" eaLnBrk="1" hangingPunct="1">
              <a:lnSpc>
                <a:spcPct val="90000"/>
              </a:lnSpc>
            </a:pPr>
            <a:r>
              <a:rPr lang="fi-FI" sz="2000" dirty="0" smtClean="0">
                <a:cs typeface="Arial" charset="0"/>
              </a:rPr>
              <a:t>Oikeus käyttää tietokonetta vastausten kirjoittamiseen</a:t>
            </a:r>
          </a:p>
          <a:p>
            <a:endParaRPr lang="fi-FI" dirty="0" smtClean="0"/>
          </a:p>
        </p:txBody>
      </p:sp>
      <p:sp>
        <p:nvSpPr>
          <p:cNvPr id="19460" name="Dian numeron paikkamerkki 3"/>
          <p:cNvSpPr>
            <a:spLocks noGrp="1"/>
          </p:cNvSpPr>
          <p:nvPr>
            <p:ph type="sldNum" sz="quarter" idx="12"/>
          </p:nvPr>
        </p:nvSpPr>
        <p:spPr/>
        <p:txBody>
          <a:bodyPr/>
          <a:lstStyle/>
          <a:p>
            <a:pPr>
              <a:defRPr/>
            </a:pPr>
            <a:fld id="{A8336EDF-FD8B-4B05-8BEF-ADCA9C3BE64F}" type="slidenum">
              <a:rPr lang="fi-FI" smtClean="0"/>
              <a:pPr>
                <a:defRPr/>
              </a:pPr>
              <a:t>18</a:t>
            </a:fld>
            <a:endParaRPr lang="fi-FI"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1"/>
          <p:cNvSpPr>
            <a:spLocks noGrp="1"/>
          </p:cNvSpPr>
          <p:nvPr>
            <p:ph type="title"/>
          </p:nvPr>
        </p:nvSpPr>
        <p:spPr/>
        <p:txBody>
          <a:bodyPr/>
          <a:lstStyle/>
          <a:p>
            <a:r>
              <a:rPr lang="fi-FI" dirty="0" smtClean="0"/>
              <a:t>LUKIHÄIRIÖISET KOKELAAT 4/5 </a:t>
            </a:r>
            <a:r>
              <a:rPr lang="fi-FI" sz="2400" dirty="0" smtClean="0"/>
              <a:t>YTL:N MÄÄRÄYS 16.12.2016</a:t>
            </a:r>
            <a:endParaRPr lang="fi-FI" dirty="0" smtClean="0"/>
          </a:p>
        </p:txBody>
      </p:sp>
      <p:sp>
        <p:nvSpPr>
          <p:cNvPr id="19459" name="Sisällön paikkamerkki 2"/>
          <p:cNvSpPr>
            <a:spLocks noGrp="1"/>
          </p:cNvSpPr>
          <p:nvPr>
            <p:ph idx="1"/>
          </p:nvPr>
        </p:nvSpPr>
        <p:spPr/>
        <p:txBody>
          <a:bodyPr/>
          <a:lstStyle/>
          <a:p>
            <a:pPr eaLnBrk="1" hangingPunct="1">
              <a:lnSpc>
                <a:spcPct val="90000"/>
              </a:lnSpc>
              <a:buNone/>
            </a:pPr>
            <a:r>
              <a:rPr lang="fi-FI" sz="2800" b="1" dirty="0" smtClean="0">
                <a:cs typeface="Arial" charset="0"/>
                <a:sym typeface="Wingdings" pitchFamily="2" charset="2"/>
              </a:rPr>
              <a:t>Koetilanteen erityisjärjestelyt</a:t>
            </a:r>
          </a:p>
          <a:p>
            <a:pPr eaLnBrk="1" hangingPunct="1">
              <a:lnSpc>
                <a:spcPct val="90000"/>
              </a:lnSpc>
            </a:pPr>
            <a:r>
              <a:rPr lang="fi-FI" sz="2000" dirty="0" err="1" smtClean="0"/>
              <a:t>pitkätaukoinen</a:t>
            </a:r>
            <a:r>
              <a:rPr lang="fi-FI" sz="2000" dirty="0" smtClean="0"/>
              <a:t> kuullunymmärtämiskokeen äänite (paperinen koe)</a:t>
            </a:r>
          </a:p>
          <a:p>
            <a:pPr eaLnBrk="1" hangingPunct="1">
              <a:lnSpc>
                <a:spcPct val="90000"/>
              </a:lnSpc>
            </a:pPr>
            <a:r>
              <a:rPr lang="fi-FI" sz="2000" dirty="0" smtClean="0"/>
              <a:t>lisäaika kuullunymmärtämiskokeen lopussa (paperinen koe)</a:t>
            </a:r>
          </a:p>
          <a:p>
            <a:pPr eaLnBrk="1" hangingPunct="1">
              <a:lnSpc>
                <a:spcPct val="90000"/>
              </a:lnSpc>
            </a:pPr>
            <a:r>
              <a:rPr lang="fi-FI" sz="2000" dirty="0" smtClean="0"/>
              <a:t>lisäaika toisen kotimaisen kielen ja vieraiden kielten kirjallisissa/sähköisissä kokeissa</a:t>
            </a:r>
          </a:p>
          <a:p>
            <a:pPr eaLnBrk="1" hangingPunct="1">
              <a:lnSpc>
                <a:spcPct val="90000"/>
              </a:lnSpc>
            </a:pPr>
            <a:r>
              <a:rPr lang="fi-FI" sz="2000" dirty="0" smtClean="0"/>
              <a:t>lisäaika äidinkielen, matematiikan ja reaaliaineiden kokeissa</a:t>
            </a:r>
          </a:p>
          <a:p>
            <a:pPr eaLnBrk="1" hangingPunct="1">
              <a:lnSpc>
                <a:spcPct val="90000"/>
              </a:lnSpc>
            </a:pPr>
            <a:r>
              <a:rPr lang="fi-FI" sz="2000" dirty="0" smtClean="0"/>
              <a:t>erillinen koetila</a:t>
            </a:r>
          </a:p>
          <a:p>
            <a:pPr eaLnBrk="1" hangingPunct="1">
              <a:lnSpc>
                <a:spcPct val="90000"/>
              </a:lnSpc>
            </a:pPr>
            <a:r>
              <a:rPr lang="fi-FI" sz="2000" dirty="0" smtClean="0"/>
              <a:t>oikeus käyttää vastausten kirjoittamiseen tietokonetta erillisessä koetilassa (paperinen koe)</a:t>
            </a:r>
          </a:p>
          <a:p>
            <a:pPr eaLnBrk="1" hangingPunct="1">
              <a:lnSpc>
                <a:spcPct val="90000"/>
              </a:lnSpc>
            </a:pPr>
            <a:r>
              <a:rPr lang="fi-FI" sz="2000" dirty="0" smtClean="0"/>
              <a:t>isokirjaimiset tehtävät (paperinen koe)</a:t>
            </a:r>
          </a:p>
          <a:p>
            <a:pPr eaLnBrk="1" hangingPunct="1">
              <a:lnSpc>
                <a:spcPct val="90000"/>
              </a:lnSpc>
            </a:pPr>
            <a:r>
              <a:rPr lang="fi-FI" sz="2000" dirty="0" smtClean="0"/>
              <a:t>oikeus suurentaa kirjasinkokoa (sähköinen koe)</a:t>
            </a:r>
          </a:p>
          <a:p>
            <a:pPr eaLnBrk="1" hangingPunct="1">
              <a:lnSpc>
                <a:spcPct val="90000"/>
              </a:lnSpc>
            </a:pPr>
            <a:r>
              <a:rPr lang="fi-FI" sz="2000" dirty="0" smtClean="0"/>
              <a:t>oikeus käyttää suurempaa näyttöä (sähköinen koe).</a:t>
            </a:r>
            <a:endParaRPr lang="fi-FI" sz="2000" dirty="0" smtClean="0">
              <a:cs typeface="Arial" charset="0"/>
              <a:sym typeface="Wingdings" pitchFamily="2" charset="2"/>
            </a:endParaRPr>
          </a:p>
          <a:p>
            <a:endParaRPr lang="fi-FI" dirty="0" smtClean="0"/>
          </a:p>
        </p:txBody>
      </p:sp>
      <p:sp>
        <p:nvSpPr>
          <p:cNvPr id="19460" name="Dian numeron paikkamerkki 3"/>
          <p:cNvSpPr>
            <a:spLocks noGrp="1"/>
          </p:cNvSpPr>
          <p:nvPr>
            <p:ph type="sldNum" sz="quarter" idx="12"/>
          </p:nvPr>
        </p:nvSpPr>
        <p:spPr/>
        <p:txBody>
          <a:bodyPr/>
          <a:lstStyle/>
          <a:p>
            <a:pPr>
              <a:defRPr/>
            </a:pPr>
            <a:fld id="{A8336EDF-FD8B-4B05-8BEF-ADCA9C3BE64F}" type="slidenum">
              <a:rPr lang="fi-FI" smtClean="0"/>
              <a:pPr>
                <a:defRPr/>
              </a:pPr>
              <a:t>19</a:t>
            </a:fld>
            <a:endParaRPr lang="fi-FI"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2"/>
            <a:ext cx="9144000" cy="922637"/>
            <a:chOff x="0" y="0"/>
            <a:chExt cx="5760" cy="958"/>
          </a:xfrm>
        </p:grpSpPr>
        <p:sp>
          <p:nvSpPr>
            <p:cNvPr id="2055" name="Rectangle 7"/>
            <p:cNvSpPr>
              <a:spLocks noChangeArrowheads="1"/>
            </p:cNvSpPr>
            <p:nvPr/>
          </p:nvSpPr>
          <p:spPr bwMode="auto">
            <a:xfrm>
              <a:off x="0" y="0"/>
              <a:ext cx="5760" cy="907"/>
            </a:xfrm>
            <a:prstGeom prst="rect">
              <a:avLst/>
            </a:prstGeom>
            <a:solidFill>
              <a:srgbClr val="B933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2050" name="Rectangle 2"/>
          <p:cNvSpPr>
            <a:spLocks noGrp="1" noChangeArrowheads="1"/>
          </p:cNvSpPr>
          <p:nvPr>
            <p:ph type="ctrTitle"/>
          </p:nvPr>
        </p:nvSpPr>
        <p:spPr>
          <a:xfrm>
            <a:off x="0" y="1"/>
            <a:ext cx="9144000" cy="1268414"/>
          </a:xfrm>
        </p:spPr>
        <p:txBody>
          <a:bodyPr anchor="ctr"/>
          <a:lstStyle/>
          <a:p>
            <a:r>
              <a:rPr lang="fi-FI" altLang="fi-FI" sz="4400" dirty="0" smtClean="0">
                <a:solidFill>
                  <a:schemeClr val="bg1"/>
                </a:solidFill>
                <a:latin typeface="Franklin Gothic Demi" panose="020B0703020102020204" pitchFamily="34" charset="0"/>
              </a:rPr>
              <a:t>Ylioppilastutkinnon tehtävät</a:t>
            </a:r>
            <a:endParaRPr lang="fi-FI" altLang="fi-FI" sz="4400" dirty="0">
              <a:solidFill>
                <a:schemeClr val="bg1"/>
              </a:solidFill>
              <a:latin typeface="Franklin Gothic Demi" panose="020B0703020102020204" pitchFamily="34" charset="0"/>
            </a:endParaRPr>
          </a:p>
        </p:txBody>
      </p:sp>
      <p:sp>
        <p:nvSpPr>
          <p:cNvPr id="2059" name="Text Box 11"/>
          <p:cNvSpPr txBox="1">
            <a:spLocks noChangeArrowheads="1"/>
          </p:cNvSpPr>
          <p:nvPr/>
        </p:nvSpPr>
        <p:spPr bwMode="auto">
          <a:xfrm>
            <a:off x="1143001" y="2555876"/>
            <a:ext cx="6857999" cy="5078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buClr>
                <a:srgbClr val="FF0066"/>
              </a:buClr>
            </a:pPr>
            <a:r>
              <a:rPr lang="fi-FI" altLang="fi-FI" dirty="0">
                <a:latin typeface="Verdana" panose="020B0604030504040204" pitchFamily="34" charset="0"/>
              </a:rPr>
              <a:t> </a:t>
            </a:r>
            <a:endParaRPr lang="fi-FI" altLang="fi-FI" dirty="0" smtClean="0">
              <a:latin typeface="Verdana" panose="020B0604030504040204" pitchFamily="34" charset="0"/>
            </a:endParaRPr>
          </a:p>
        </p:txBody>
      </p:sp>
      <p:grpSp>
        <p:nvGrpSpPr>
          <p:cNvPr id="3" name="Group 23"/>
          <p:cNvGrpSpPr>
            <a:grpSpLocks/>
          </p:cNvGrpSpPr>
          <p:nvPr/>
        </p:nvGrpSpPr>
        <p:grpSpPr bwMode="auto">
          <a:xfrm>
            <a:off x="683568" y="5949280"/>
            <a:ext cx="8064896" cy="742950"/>
            <a:chOff x="0" y="3853"/>
            <a:chExt cx="5760" cy="468"/>
          </a:xfrm>
        </p:grpSpPr>
        <p:sp>
          <p:nvSpPr>
            <p:cNvPr id="2067" name="Rectangle 19"/>
            <p:cNvSpPr>
              <a:spLocks noChangeArrowheads="1"/>
            </p:cNvSpPr>
            <p:nvPr/>
          </p:nvSpPr>
          <p:spPr bwMode="auto">
            <a:xfrm>
              <a:off x="0" y="3967"/>
              <a:ext cx="5760" cy="354"/>
            </a:xfrm>
            <a:prstGeom prst="rect">
              <a:avLst/>
            </a:prstGeom>
            <a:solidFill>
              <a:srgbClr val="EAEAE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065" name="Rectangle 17"/>
            <p:cNvSpPr>
              <a:spLocks noChangeArrowheads="1"/>
            </p:cNvSpPr>
            <p:nvPr/>
          </p:nvSpPr>
          <p:spPr bwMode="auto">
            <a:xfrm>
              <a:off x="0" y="3967"/>
              <a:ext cx="5760" cy="14"/>
            </a:xfrm>
            <a:prstGeom prst="rect">
              <a:avLst/>
            </a:prstGeom>
            <a:solidFill>
              <a:srgbClr val="FFB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pic>
          <p:nvPicPr>
            <p:cNvPr id="2066" name="Picture 18" descr="beta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6" y="3853"/>
              <a:ext cx="1007" cy="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2880" y="3974"/>
              <a:ext cx="2087" cy="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a:solidFill>
                    <a:srgbClr val="292929"/>
                  </a:solidFill>
                  <a:latin typeface="Franklin Gothic Heavy" panose="020B0903020102020204" pitchFamily="34" charset="0"/>
                </a:rPr>
                <a:t>Lakeuksilta komiasti maailmalle!</a:t>
              </a:r>
            </a:p>
          </p:txBody>
        </p:sp>
      </p:grpSp>
      <p:sp>
        <p:nvSpPr>
          <p:cNvPr id="14" name="Tekstikehys 13"/>
          <p:cNvSpPr txBox="1"/>
          <p:nvPr/>
        </p:nvSpPr>
        <p:spPr>
          <a:xfrm>
            <a:off x="755576" y="1120347"/>
            <a:ext cx="3672408" cy="4259628"/>
          </a:xfrm>
          <a:prstGeom prst="rect">
            <a:avLst/>
          </a:prstGeom>
          <a:noFill/>
        </p:spPr>
        <p:txBody>
          <a:bodyPr wrap="square" rtlCol="0">
            <a:spAutoFit/>
          </a:bodyPr>
          <a:lstStyle/>
          <a:p>
            <a:pPr>
              <a:lnSpc>
                <a:spcPct val="80000"/>
              </a:lnSpc>
              <a:buFont typeface="Arial" pitchFamily="34" charset="0"/>
              <a:buChar char="•"/>
            </a:pPr>
            <a:r>
              <a:rPr lang="fi-FI" sz="2800" dirty="0" smtClean="0"/>
              <a:t> </a:t>
            </a:r>
            <a:r>
              <a:rPr lang="fi-FI" sz="2400" dirty="0" smtClean="0"/>
              <a:t>kypsyyskoe </a:t>
            </a:r>
          </a:p>
          <a:p>
            <a:pPr>
              <a:lnSpc>
                <a:spcPct val="80000"/>
              </a:lnSpc>
              <a:buFont typeface="Arial" pitchFamily="34" charset="0"/>
              <a:buChar char="•"/>
            </a:pPr>
            <a:r>
              <a:rPr lang="fi-FI" sz="2400" dirty="0" smtClean="0"/>
              <a:t> antaa yleisen  korkeakoulukelpoisuuden</a:t>
            </a:r>
          </a:p>
          <a:p>
            <a:pPr>
              <a:lnSpc>
                <a:spcPct val="80000"/>
              </a:lnSpc>
              <a:buFont typeface="Arial" pitchFamily="34" charset="0"/>
              <a:buChar char="•"/>
            </a:pPr>
            <a:r>
              <a:rPr lang="fi-FI" sz="2400" dirty="0" smtClean="0"/>
              <a:t> toimii valintaperusteena</a:t>
            </a:r>
          </a:p>
          <a:p>
            <a:pPr>
              <a:lnSpc>
                <a:spcPct val="80000"/>
              </a:lnSpc>
              <a:buClr>
                <a:schemeClr val="tx1"/>
              </a:buClr>
            </a:pPr>
            <a:r>
              <a:rPr lang="fi-FI" sz="2400" dirty="0" smtClean="0"/>
              <a:t>   jatko-opintoihin</a:t>
            </a:r>
          </a:p>
          <a:p>
            <a:pPr>
              <a:lnSpc>
                <a:spcPct val="80000"/>
              </a:lnSpc>
              <a:buFont typeface="Arial" pitchFamily="34" charset="0"/>
              <a:buChar char="•"/>
            </a:pPr>
            <a:r>
              <a:rPr lang="fi-FI" sz="2400" dirty="0" smtClean="0"/>
              <a:t> avaa kansainvälisiä opiskelumahdollisuuksia</a:t>
            </a:r>
          </a:p>
          <a:p>
            <a:pPr>
              <a:lnSpc>
                <a:spcPct val="80000"/>
              </a:lnSpc>
              <a:buFont typeface="Arial" pitchFamily="34" charset="0"/>
              <a:buChar char="•"/>
            </a:pPr>
            <a:r>
              <a:rPr lang="fi-FI" sz="2400" dirty="0" smtClean="0"/>
              <a:t> motivoi lukio-työskentelyä</a:t>
            </a:r>
          </a:p>
          <a:p>
            <a:pPr>
              <a:lnSpc>
                <a:spcPct val="80000"/>
              </a:lnSpc>
              <a:buFont typeface="Arial" pitchFamily="34" charset="0"/>
              <a:buChar char="•"/>
            </a:pPr>
            <a:r>
              <a:rPr lang="fi-FI" sz="2400" dirty="0" smtClean="0"/>
              <a:t> yhtenäistää opetusta</a:t>
            </a:r>
          </a:p>
          <a:p>
            <a:pPr>
              <a:lnSpc>
                <a:spcPct val="80000"/>
              </a:lnSpc>
              <a:buFont typeface="Arial" pitchFamily="34" charset="0"/>
              <a:buChar char="•"/>
            </a:pPr>
            <a:r>
              <a:rPr lang="fi-FI" sz="2400" dirty="0" smtClean="0"/>
              <a:t> väline lukion   </a:t>
            </a:r>
            <a:r>
              <a:rPr lang="fi-FI" sz="2400" dirty="0" err="1" smtClean="0"/>
              <a:t>itsearviointiin</a:t>
            </a:r>
            <a:endParaRPr lang="fi-FI" sz="2400" dirty="0" smtClean="0"/>
          </a:p>
          <a:p>
            <a:pPr>
              <a:lnSpc>
                <a:spcPct val="80000"/>
              </a:lnSpc>
              <a:buFont typeface="Arial" pitchFamily="34" charset="0"/>
              <a:buChar char="•"/>
            </a:pPr>
            <a:r>
              <a:rPr lang="fi-FI" sz="2400" dirty="0" smtClean="0"/>
              <a:t> kansallinen instituutio </a:t>
            </a:r>
          </a:p>
          <a:p>
            <a:endParaRPr lang="fi-FI" dirty="0"/>
          </a:p>
        </p:txBody>
      </p:sp>
      <p:pic>
        <p:nvPicPr>
          <p:cNvPr id="36866" name="Picture 2" descr="Kuvahaun tulos haulle Ylioppilas"/>
          <p:cNvPicPr>
            <a:picLocks noChangeAspect="1" noChangeArrowheads="1"/>
          </p:cNvPicPr>
          <p:nvPr/>
        </p:nvPicPr>
        <p:blipFill>
          <a:blip r:embed="rId4" cstate="print"/>
          <a:srcRect/>
          <a:stretch>
            <a:fillRect/>
          </a:stretch>
        </p:blipFill>
        <p:spPr bwMode="auto">
          <a:xfrm>
            <a:off x="4608469" y="1071048"/>
            <a:ext cx="3491923" cy="4747717"/>
          </a:xfrm>
          <a:prstGeom prst="rect">
            <a:avLst/>
          </a:prstGeom>
          <a:noFill/>
        </p:spPr>
      </p:pic>
    </p:spTree>
    <p:extLst>
      <p:ext uri="{BB962C8B-B14F-4D97-AF65-F5344CB8AC3E}">
        <p14:creationId xmlns="" xmlns:p14="http://schemas.microsoft.com/office/powerpoint/2010/main" val="1361530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i-FI" sz="4000" dirty="0" smtClean="0"/>
              <a:t>LUKIHÄIRIÖISET KOKELAAT</a:t>
            </a:r>
            <a:br>
              <a:rPr lang="fi-FI" sz="4000" dirty="0" smtClean="0"/>
            </a:br>
            <a:r>
              <a:rPr lang="fi-FI" sz="4000" dirty="0" smtClean="0"/>
              <a:t>5/5 </a:t>
            </a:r>
            <a:r>
              <a:rPr lang="fi-FI" sz="2400" dirty="0" smtClean="0"/>
              <a:t>YTL:N MÄÄRÄYS 16.12.2016</a:t>
            </a:r>
          </a:p>
        </p:txBody>
      </p:sp>
      <p:sp>
        <p:nvSpPr>
          <p:cNvPr id="20483" name="Rectangle 3"/>
          <p:cNvSpPr>
            <a:spLocks noGrp="1" noChangeArrowheads="1"/>
          </p:cNvSpPr>
          <p:nvPr>
            <p:ph type="body" idx="1"/>
          </p:nvPr>
        </p:nvSpPr>
        <p:spPr>
          <a:xfrm>
            <a:off x="457200" y="1600200"/>
            <a:ext cx="8229600" cy="4900613"/>
          </a:xfrm>
        </p:spPr>
        <p:txBody>
          <a:bodyPr/>
          <a:lstStyle/>
          <a:p>
            <a:pPr eaLnBrk="1" hangingPunct="1">
              <a:lnSpc>
                <a:spcPct val="80000"/>
              </a:lnSpc>
            </a:pPr>
            <a:r>
              <a:rPr lang="fi-FI" sz="2800" b="1" dirty="0" smtClean="0"/>
              <a:t>Lievissä lukihäiriötapauksissa kokelas voi saada enintään yhden arvosanan korotuksen rajatapauksessa kokeiden lopullista arvosanaa päätettäessä.</a:t>
            </a:r>
          </a:p>
          <a:p>
            <a:pPr eaLnBrk="1" hangingPunct="1">
              <a:lnSpc>
                <a:spcPct val="80000"/>
              </a:lnSpc>
            </a:pPr>
            <a:r>
              <a:rPr lang="fi-FI" sz="2400" dirty="0" smtClean="0"/>
              <a:t>Mikäli keskivaikeasta tai vaikeasta lukihäiriöstä kärsivä kokelas ei hae erityisjärjestelyjä, hänkin voi saada vain yhden arvosanan korotuksen rajatapauksessa</a:t>
            </a:r>
            <a:r>
              <a:rPr lang="fi-FI" sz="2800" dirty="0" smtClean="0"/>
              <a:t>.</a:t>
            </a:r>
          </a:p>
          <a:p>
            <a:pPr eaLnBrk="1" hangingPunct="1"/>
            <a:r>
              <a:rPr lang="fi-FI" sz="2800" dirty="0" smtClean="0"/>
              <a:t> Kokelaan tutkintotodistukseen ei tule merkintää lukitodistuksesta eikä erityisjärjestelyistä</a:t>
            </a:r>
          </a:p>
          <a:p>
            <a:pPr eaLnBrk="1" hangingPunct="1">
              <a:lnSpc>
                <a:spcPct val="80000"/>
              </a:lnSpc>
            </a:pPr>
            <a:r>
              <a:rPr lang="fi-FI" sz="2400" dirty="0" smtClean="0"/>
              <a:t>Lisätietoja:</a:t>
            </a:r>
          </a:p>
          <a:p>
            <a:pPr eaLnBrk="1" hangingPunct="1">
              <a:lnSpc>
                <a:spcPct val="80000"/>
              </a:lnSpc>
            </a:pPr>
            <a:r>
              <a:rPr lang="fi-FI" sz="2400" dirty="0" smtClean="0">
                <a:hlinkClick r:id="rId2"/>
              </a:rPr>
              <a:t>https://www.ylioppilastutkinto.fi/images/sivuston_tiedostot/Ohjeet/Sairaus/fi/fi_luki_maarays.pdf</a:t>
            </a:r>
            <a:endParaRPr lang="fi-FI" sz="2400" dirty="0" smtClean="0"/>
          </a:p>
          <a:p>
            <a:pPr eaLnBrk="1" hangingPunct="1">
              <a:lnSpc>
                <a:spcPct val="80000"/>
              </a:lnSpc>
              <a:buNone/>
            </a:pPr>
            <a:endParaRPr lang="fi-FI" sz="2400" dirty="0" smtClean="0"/>
          </a:p>
          <a:p>
            <a:pPr eaLnBrk="1" hangingPunct="1">
              <a:lnSpc>
                <a:spcPct val="80000"/>
              </a:lnSpc>
              <a:buNone/>
            </a:pPr>
            <a:r>
              <a:rPr lang="fi-FI" sz="2400" dirty="0" smtClean="0"/>
              <a:t>	</a:t>
            </a:r>
          </a:p>
          <a:p>
            <a:pPr eaLnBrk="1" hangingPunct="1">
              <a:lnSpc>
                <a:spcPct val="80000"/>
              </a:lnSpc>
            </a:pPr>
            <a:endParaRPr lang="fi-FI" sz="2400" dirty="0" smtClean="0"/>
          </a:p>
          <a:p>
            <a:pPr eaLnBrk="1" hangingPunct="1">
              <a:lnSpc>
                <a:spcPct val="80000"/>
              </a:lnSpc>
              <a:buNone/>
            </a:pPr>
            <a:r>
              <a:rPr lang="fi-FI" sz="2400" dirty="0" smtClean="0"/>
              <a:t>	 </a:t>
            </a:r>
          </a:p>
          <a:p>
            <a:pPr eaLnBrk="1" hangingPunct="1">
              <a:lnSpc>
                <a:spcPct val="80000"/>
              </a:lnSpc>
              <a:buFontTx/>
              <a:buNone/>
            </a:pPr>
            <a:r>
              <a:rPr lang="fi-FI" sz="2000" dirty="0" smtClean="0"/>
              <a:t>	</a:t>
            </a:r>
          </a:p>
          <a:p>
            <a:pPr eaLnBrk="1" hangingPunct="1">
              <a:lnSpc>
                <a:spcPct val="80000"/>
              </a:lnSpc>
              <a:buFontTx/>
              <a:buNone/>
            </a:pPr>
            <a:endParaRPr lang="fi-FI" sz="2000" dirty="0" smtClean="0"/>
          </a:p>
          <a:p>
            <a:pPr eaLnBrk="1" hangingPunct="1">
              <a:lnSpc>
                <a:spcPct val="80000"/>
              </a:lnSpc>
              <a:buFontTx/>
              <a:buNone/>
            </a:pPr>
            <a:endParaRPr lang="fi-FI" sz="2000" dirty="0" smtClean="0"/>
          </a:p>
        </p:txBody>
      </p:sp>
      <p:sp>
        <p:nvSpPr>
          <p:cNvPr id="20484" name="Dian numeron paikkamerkki 3"/>
          <p:cNvSpPr>
            <a:spLocks noGrp="1"/>
          </p:cNvSpPr>
          <p:nvPr>
            <p:ph type="sldNum" sz="quarter" idx="12"/>
          </p:nvPr>
        </p:nvSpPr>
        <p:spPr/>
        <p:txBody>
          <a:bodyPr/>
          <a:lstStyle/>
          <a:p>
            <a:pPr>
              <a:defRPr/>
            </a:pPr>
            <a:fld id="{CD52B36D-813D-4FF5-AEC9-4A530FCF488D}" type="slidenum">
              <a:rPr lang="fi-FI" smtClean="0"/>
              <a:pPr>
                <a:defRPr/>
              </a:pPr>
              <a:t>20</a:t>
            </a:fld>
            <a:endParaRPr lang="fi-FI"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1143000" y="2"/>
            <a:ext cx="6122773" cy="1520825"/>
            <a:chOff x="0" y="0"/>
            <a:chExt cx="5760" cy="958"/>
          </a:xfrm>
        </p:grpSpPr>
        <p:sp>
          <p:nvSpPr>
            <p:cNvPr id="2055" name="Rectangle 7"/>
            <p:cNvSpPr>
              <a:spLocks noChangeArrowheads="1"/>
            </p:cNvSpPr>
            <p:nvPr/>
          </p:nvSpPr>
          <p:spPr bwMode="auto">
            <a:xfrm>
              <a:off x="0" y="0"/>
              <a:ext cx="5744" cy="907"/>
            </a:xfrm>
            <a:prstGeom prst="rect">
              <a:avLst/>
            </a:prstGeom>
            <a:solidFill>
              <a:srgbClr val="B933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397000" dir="16200000" sy="-100000" rotWithShape="0">
                      <a:srgbClr val="292929">
                        <a:alpha val="50000"/>
                      </a:srgbClr>
                    </a:outerShdw>
                  </a:effectLst>
                </a14:hiddenEffects>
              </a:ext>
            </a:extLst>
          </p:spPr>
          <p:txBody>
            <a:bodyPr wrap="none" anchor="ctr"/>
            <a:lstStyle/>
            <a:p>
              <a:endParaRPr lang="fi-FI"/>
            </a:p>
          </p:txBody>
        </p:sp>
        <p:sp>
          <p:nvSpPr>
            <p:cNvPr id="2072" name="Rectangle 24"/>
            <p:cNvSpPr>
              <a:spLocks noChangeArrowheads="1"/>
            </p:cNvSpPr>
            <p:nvPr/>
          </p:nvSpPr>
          <p:spPr bwMode="auto">
            <a:xfrm>
              <a:off x="0" y="935"/>
              <a:ext cx="5760" cy="23"/>
            </a:xfrm>
            <a:prstGeom prst="rect">
              <a:avLst/>
            </a:prstGeom>
            <a:solidFill>
              <a:srgbClr val="FFB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grpSp>
      <p:sp>
        <p:nvSpPr>
          <p:cNvPr id="2051" name="Rectangle 3"/>
          <p:cNvSpPr>
            <a:spLocks noGrp="1" noChangeArrowheads="1"/>
          </p:cNvSpPr>
          <p:nvPr>
            <p:ph type="subTitle" idx="1"/>
          </p:nvPr>
        </p:nvSpPr>
        <p:spPr>
          <a:xfrm>
            <a:off x="1810018" y="1766107"/>
            <a:ext cx="5154215" cy="574675"/>
          </a:xfrm>
        </p:spPr>
        <p:txBody>
          <a:bodyPr/>
          <a:lstStyle/>
          <a:p>
            <a:pPr algn="l"/>
            <a:endParaRPr lang="fi-FI" altLang="fi-FI" sz="2800" dirty="0">
              <a:solidFill>
                <a:srgbClr val="1C1C1C"/>
              </a:solidFill>
              <a:latin typeface="Franklin Gothic Heavy" panose="020B0903020102020204" pitchFamily="34" charset="0"/>
            </a:endParaRPr>
          </a:p>
        </p:txBody>
      </p:sp>
      <p:sp>
        <p:nvSpPr>
          <p:cNvPr id="2050" name="Rectangle 2"/>
          <p:cNvSpPr>
            <a:spLocks noGrp="1" noChangeArrowheads="1"/>
          </p:cNvSpPr>
          <p:nvPr>
            <p:ph type="ctrTitle"/>
          </p:nvPr>
        </p:nvSpPr>
        <p:spPr>
          <a:xfrm>
            <a:off x="1254211" y="260352"/>
            <a:ext cx="6176480" cy="1008063"/>
          </a:xfrm>
        </p:spPr>
        <p:txBody>
          <a:bodyPr anchor="ctr">
            <a:normAutofit fontScale="90000"/>
          </a:bodyPr>
          <a:lstStyle/>
          <a:p>
            <a:r>
              <a:rPr lang="fi-FI" altLang="fi-FI" sz="4400" dirty="0" smtClean="0">
                <a:solidFill>
                  <a:schemeClr val="bg1"/>
                </a:solidFill>
                <a:latin typeface="Franklin Gothic Demi" panose="020B0703020102020204" pitchFamily="34" charset="0"/>
              </a:rPr>
              <a:t>Sähköisen yo-tutkinnon aikataulu</a:t>
            </a:r>
            <a:endParaRPr lang="fi-FI" altLang="fi-FI" sz="4400" dirty="0">
              <a:solidFill>
                <a:schemeClr val="bg1"/>
              </a:solidFill>
              <a:latin typeface="Franklin Gothic Demi" panose="020B0703020102020204" pitchFamily="34" charset="0"/>
            </a:endParaRPr>
          </a:p>
        </p:txBody>
      </p:sp>
      <p:sp>
        <p:nvSpPr>
          <p:cNvPr id="2059" name="Text Box 11"/>
          <p:cNvSpPr txBox="1">
            <a:spLocks noChangeArrowheads="1"/>
          </p:cNvSpPr>
          <p:nvPr/>
        </p:nvSpPr>
        <p:spPr bwMode="auto">
          <a:xfrm>
            <a:off x="1143000" y="1721709"/>
            <a:ext cx="2409568" cy="5078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buClr>
                <a:srgbClr val="FF0066"/>
              </a:buClr>
            </a:pPr>
            <a:r>
              <a:rPr lang="fi-FI" altLang="fi-FI" dirty="0">
                <a:latin typeface="Verdana" panose="020B0604030504040204" pitchFamily="34" charset="0"/>
              </a:rPr>
              <a:t>	</a:t>
            </a:r>
            <a:endParaRPr lang="fi-FI" altLang="fi-FI" dirty="0" smtClean="0">
              <a:latin typeface="Verdana" panose="020B0604030504040204" pitchFamily="34" charset="0"/>
            </a:endParaRPr>
          </a:p>
        </p:txBody>
      </p:sp>
      <p:grpSp>
        <p:nvGrpSpPr>
          <p:cNvPr id="3" name="Group 23"/>
          <p:cNvGrpSpPr>
            <a:grpSpLocks/>
          </p:cNvGrpSpPr>
          <p:nvPr/>
        </p:nvGrpSpPr>
        <p:grpSpPr bwMode="auto">
          <a:xfrm>
            <a:off x="1143000" y="6115050"/>
            <a:ext cx="6172200" cy="742950"/>
            <a:chOff x="0" y="3853"/>
            <a:chExt cx="5760" cy="468"/>
          </a:xfrm>
        </p:grpSpPr>
        <p:sp>
          <p:nvSpPr>
            <p:cNvPr id="2067" name="Rectangle 19"/>
            <p:cNvSpPr>
              <a:spLocks noChangeArrowheads="1"/>
            </p:cNvSpPr>
            <p:nvPr/>
          </p:nvSpPr>
          <p:spPr bwMode="auto">
            <a:xfrm>
              <a:off x="0" y="3967"/>
              <a:ext cx="5760" cy="354"/>
            </a:xfrm>
            <a:prstGeom prst="rect">
              <a:avLst/>
            </a:prstGeom>
            <a:solidFill>
              <a:srgbClr val="EAEAE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065" name="Rectangle 17"/>
            <p:cNvSpPr>
              <a:spLocks noChangeArrowheads="1"/>
            </p:cNvSpPr>
            <p:nvPr/>
          </p:nvSpPr>
          <p:spPr bwMode="auto">
            <a:xfrm>
              <a:off x="0" y="3967"/>
              <a:ext cx="5760" cy="14"/>
            </a:xfrm>
            <a:prstGeom prst="rect">
              <a:avLst/>
            </a:prstGeom>
            <a:solidFill>
              <a:srgbClr val="FFB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8100" dir="5400000" algn="ctr" rotWithShape="0">
                      <a:srgbClr val="292929">
                        <a:alpha val="50000"/>
                      </a:srgbClr>
                    </a:outerShdw>
                  </a:effectLst>
                </a14:hiddenEffects>
              </a:ext>
            </a:extLst>
          </p:spPr>
          <p:txBody>
            <a:bodyPr wrap="none" anchor="ctr"/>
            <a:lstStyle/>
            <a:p>
              <a:endParaRPr lang="fi-FI"/>
            </a:p>
          </p:txBody>
        </p:sp>
        <p:pic>
          <p:nvPicPr>
            <p:cNvPr id="2066" name="Picture 18" descr="beta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6" y="3853"/>
              <a:ext cx="1007" cy="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2880" y="3974"/>
              <a:ext cx="2087" cy="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i-FI" altLang="fi-FI" sz="1400">
                  <a:solidFill>
                    <a:srgbClr val="292929"/>
                  </a:solidFill>
                  <a:latin typeface="Franklin Gothic Heavy" panose="020B0903020102020204" pitchFamily="34" charset="0"/>
                </a:rPr>
                <a:t>Lakeuksilta komiasti maailmalle!</a:t>
              </a:r>
            </a:p>
          </p:txBody>
        </p:sp>
      </p:grpSp>
      <p:pic>
        <p:nvPicPr>
          <p:cNvPr id="45058" name="Picture 2" descr="https://digabi.fi/wordpress/wp-content/uploads/2014/02/aineiden_aikataulu.jpg"/>
          <p:cNvPicPr>
            <a:picLocks noChangeAspect="1" noChangeArrowheads="1"/>
          </p:cNvPicPr>
          <p:nvPr/>
        </p:nvPicPr>
        <p:blipFill>
          <a:blip r:embed="rId4" cstate="print"/>
          <a:srcRect/>
          <a:stretch>
            <a:fillRect/>
          </a:stretch>
        </p:blipFill>
        <p:spPr bwMode="auto">
          <a:xfrm>
            <a:off x="1674341" y="1538845"/>
            <a:ext cx="5479706" cy="4473438"/>
          </a:xfrm>
          <a:prstGeom prst="rect">
            <a:avLst/>
          </a:prstGeom>
          <a:noFill/>
        </p:spPr>
      </p:pic>
    </p:spTree>
    <p:extLst>
      <p:ext uri="{BB962C8B-B14F-4D97-AF65-F5344CB8AC3E}">
        <p14:creationId xmlns="" xmlns:p14="http://schemas.microsoft.com/office/powerpoint/2010/main" val="3032641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Sähköiset </a:t>
            </a:r>
            <a:r>
              <a:rPr lang="fi-FI" dirty="0" smtClean="0"/>
              <a:t>kokeet</a:t>
            </a:r>
            <a:endParaRPr lang="fi-FI" dirty="0"/>
          </a:p>
        </p:txBody>
      </p:sp>
      <p:sp>
        <p:nvSpPr>
          <p:cNvPr id="3" name="Sisällön paikkamerkki 2"/>
          <p:cNvSpPr>
            <a:spLocks noGrp="1"/>
          </p:cNvSpPr>
          <p:nvPr>
            <p:ph idx="1"/>
          </p:nvPr>
        </p:nvSpPr>
        <p:spPr/>
        <p:txBody>
          <a:bodyPr/>
          <a:lstStyle/>
          <a:p>
            <a:r>
              <a:rPr lang="fi-FI" dirty="0" smtClean="0"/>
              <a:t>Keväällä </a:t>
            </a:r>
            <a:r>
              <a:rPr lang="fi-FI" dirty="0" smtClean="0"/>
              <a:t>2019 </a:t>
            </a:r>
            <a:r>
              <a:rPr lang="fi-FI" dirty="0" smtClean="0"/>
              <a:t>sähköinen yo-koe </a:t>
            </a:r>
            <a:r>
              <a:rPr lang="fi-FI" dirty="0" smtClean="0"/>
              <a:t>kirjoitetaan kaikissa tutkintoaineissa</a:t>
            </a:r>
            <a:endParaRPr lang="fi-FI"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Sähköiset kokeet_2</a:t>
            </a:r>
            <a:endParaRPr lang="fi-FI" dirty="0"/>
          </a:p>
        </p:txBody>
      </p:sp>
      <p:sp>
        <p:nvSpPr>
          <p:cNvPr id="3" name="Sisällön paikkamerkki 2"/>
          <p:cNvSpPr>
            <a:spLocks noGrp="1"/>
          </p:cNvSpPr>
          <p:nvPr>
            <p:ph idx="1"/>
          </p:nvPr>
        </p:nvSpPr>
        <p:spPr>
          <a:xfrm>
            <a:off x="251520" y="1600200"/>
            <a:ext cx="8712968" cy="4525963"/>
          </a:xfrm>
        </p:spPr>
        <p:txBody>
          <a:bodyPr/>
          <a:lstStyle/>
          <a:p>
            <a:r>
              <a:rPr lang="fi-FI" dirty="0" smtClean="0"/>
              <a:t>SA/RA/RUB/EN sähköinen kielikoe</a:t>
            </a:r>
          </a:p>
          <a:p>
            <a:pPr lvl="1"/>
            <a:r>
              <a:rPr lang="fi-FI" dirty="0" smtClean="0"/>
              <a:t>Koetehtävien järjestyksen valitsee kokelas</a:t>
            </a:r>
          </a:p>
          <a:p>
            <a:pPr lvl="1"/>
            <a:r>
              <a:rPr lang="fi-FI" dirty="0" smtClean="0"/>
              <a:t>Kokelas käynnistää itse kuullun ymmärtämisen äänitteet ja videot. Noin tunti suoritusaikaa</a:t>
            </a:r>
          </a:p>
          <a:p>
            <a:pPr lvl="1"/>
            <a:r>
              <a:rPr lang="fi-FI" dirty="0" smtClean="0"/>
              <a:t>Kokeessa voi olla vain kerran kuultavia osuuksia</a:t>
            </a:r>
          </a:p>
          <a:p>
            <a:pPr lvl="1"/>
            <a:r>
              <a:rPr lang="fi-FI" dirty="0" smtClean="0"/>
              <a:t>Ohjeistus tehtävän yhteydessä</a:t>
            </a:r>
          </a:p>
          <a:p>
            <a:pPr lvl="1"/>
            <a:r>
              <a:rPr lang="fi-FI" dirty="0" smtClean="0"/>
              <a:t>Ei tarvetta erityisjärjestelyille. Silti kahden tunnin lisäaika mahdollinen</a:t>
            </a:r>
          </a:p>
          <a:p>
            <a:pPr lvl="1"/>
            <a:r>
              <a:rPr lang="fi-FI" dirty="0" smtClean="0"/>
              <a:t>Kaksi lyhyttä kielikoetta samana päivänä mahd.</a:t>
            </a:r>
            <a:endParaRPr lang="fi-FI"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611560" y="335846"/>
            <a:ext cx="8136904" cy="5786199"/>
          </a:xfrm>
          <a:prstGeom prst="rect">
            <a:avLst/>
          </a:prstGeom>
        </p:spPr>
        <p:txBody>
          <a:bodyPr wrap="square">
            <a:spAutoFit/>
          </a:bodyPr>
          <a:lstStyle/>
          <a:p>
            <a:r>
              <a:rPr lang="fi-FI" sz="2800" dirty="0" smtClean="0"/>
              <a:t>SÄHKÖISEN KIELIKOKEEN TEHTÄVÄTYYPIT</a:t>
            </a:r>
          </a:p>
          <a:p>
            <a:pPr>
              <a:buFont typeface="Arial" pitchFamily="34" charset="0"/>
              <a:buChar char="•"/>
            </a:pPr>
            <a:endParaRPr lang="fi-FI" dirty="0" smtClean="0"/>
          </a:p>
          <a:p>
            <a:pPr>
              <a:buFont typeface="Arial" pitchFamily="34" charset="0"/>
              <a:buChar char="•"/>
            </a:pPr>
            <a:r>
              <a:rPr lang="fi-FI" dirty="0" smtClean="0"/>
              <a:t> Sähköisessä kielikokeessa ovat mahdollisia paperikoetta monipuolisemmat tehtävätyypit. Tehtävänantoon liittyvä aineisto voi olla esimerkiksi tekstejä, kuvia, tilastoja, karttoja, videoita tai äänitallenteita. Aineisto voi olla nykyistä autenttisempaa, ja tekstien pituus ja ulkoasu voivat vaihdella enemmän kuin paperikokeessa.</a:t>
            </a:r>
          </a:p>
          <a:p>
            <a:endParaRPr lang="fi-FI" dirty="0" smtClean="0"/>
          </a:p>
          <a:p>
            <a:pPr>
              <a:buFont typeface="Arial" pitchFamily="34" charset="0"/>
              <a:buChar char="•"/>
            </a:pPr>
            <a:r>
              <a:rPr lang="fi-FI" dirty="0" smtClean="0"/>
              <a:t> Kaikki tarvittava aineisto annetaan tehtävän yhteydessä</a:t>
            </a:r>
          </a:p>
          <a:p>
            <a:pPr>
              <a:buFont typeface="Arial" pitchFamily="34" charset="0"/>
              <a:buChar char="•"/>
            </a:pPr>
            <a:r>
              <a:rPr lang="fi-FI" dirty="0" smtClean="0"/>
              <a:t> Sähköisessä kielikokeessa ovat mahdollisia esimerkiksi seuraavat tehtävätyypit:</a:t>
            </a:r>
          </a:p>
          <a:p>
            <a:r>
              <a:rPr lang="fi-FI" dirty="0" smtClean="0"/>
              <a:t> • monivalintatehtävät</a:t>
            </a:r>
          </a:p>
          <a:p>
            <a:r>
              <a:rPr lang="fi-FI" dirty="0" smtClean="0"/>
              <a:t> • aukkotehtävät</a:t>
            </a:r>
          </a:p>
          <a:p>
            <a:r>
              <a:rPr lang="fi-FI" dirty="0" smtClean="0"/>
              <a:t> • yhdistämistehtävät</a:t>
            </a:r>
          </a:p>
          <a:p>
            <a:r>
              <a:rPr lang="fi-FI" dirty="0" smtClean="0"/>
              <a:t> • täydentämistehtävät</a:t>
            </a:r>
          </a:p>
          <a:p>
            <a:r>
              <a:rPr lang="fi-FI" dirty="0" smtClean="0"/>
              <a:t> • tehtävät, joissa vastataan annettuun vastauskenttään.</a:t>
            </a:r>
          </a:p>
          <a:p>
            <a:endParaRPr lang="fi-FI" dirty="0" smtClean="0"/>
          </a:p>
          <a:p>
            <a:r>
              <a:rPr lang="fi-FI" dirty="0" smtClean="0"/>
              <a:t>Tehtävän suorittamiseen tarvittava ohjeistus annetaan tehtävän yhteydessä. Esimerkiksi vastauksen tavoitepituus kerrotaan tehtävänannossa. Vastauksia saa luonnostella paperille. Luonnospapereita ei lähetetä lautakuntaan.</a:t>
            </a:r>
            <a:endParaRPr lang="fi-FI"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467544" y="612845"/>
            <a:ext cx="8280920" cy="5232202"/>
          </a:xfrm>
          <a:prstGeom prst="rect">
            <a:avLst/>
          </a:prstGeom>
        </p:spPr>
        <p:txBody>
          <a:bodyPr wrap="square">
            <a:spAutoFit/>
          </a:bodyPr>
          <a:lstStyle/>
          <a:p>
            <a:endParaRPr lang="fi-FI" dirty="0" smtClean="0"/>
          </a:p>
          <a:p>
            <a:r>
              <a:rPr lang="fi-FI" sz="2800" dirty="0" smtClean="0"/>
              <a:t>ARVOSTELU</a:t>
            </a:r>
          </a:p>
          <a:p>
            <a:endParaRPr lang="fi-FI" dirty="0" smtClean="0"/>
          </a:p>
          <a:p>
            <a:pPr>
              <a:buFont typeface="Arial" pitchFamily="34" charset="0"/>
              <a:buChar char="•"/>
            </a:pPr>
            <a:r>
              <a:rPr lang="fi-FI" dirty="0" smtClean="0"/>
              <a:t> Tehtävän pistemäärä esitetään sähköisessä koejärjestelmässä tehtävän yhteydessä sekä pistetaulukossa hyvän vastauksen tavoitesisältöjen yhteydessä lautakunnan verkkosivulla. Niissä kielikokeissa, joihin sisältyy myös kuullun ymmärtämisen taitoa mittaava tehtäväkokonaisuus, painotettu maksimipistemäärä on edelleen 299 pistettä.</a:t>
            </a:r>
          </a:p>
          <a:p>
            <a:endParaRPr lang="fi-FI" dirty="0" smtClean="0"/>
          </a:p>
          <a:p>
            <a:pPr>
              <a:buFont typeface="Arial" pitchFamily="34" charset="0"/>
              <a:buChar char="•"/>
            </a:pPr>
            <a:r>
              <a:rPr lang="fi-FI" dirty="0" smtClean="0"/>
              <a:t> Pistemäärät jakautuvat kielitaidon eri osa-alueita mittaavien tehtäväkokonaisuuksien välillä seuraavasti:</a:t>
            </a:r>
          </a:p>
          <a:p>
            <a:r>
              <a:rPr lang="fi-FI" dirty="0" smtClean="0"/>
              <a:t> • kuullun ymmärtäminen 80–90 pistettä</a:t>
            </a:r>
          </a:p>
          <a:p>
            <a:r>
              <a:rPr lang="fi-FI" dirty="0" smtClean="0"/>
              <a:t> • luetun ymmärtäminen 70–90 pistettä</a:t>
            </a:r>
          </a:p>
          <a:p>
            <a:r>
              <a:rPr lang="fi-FI" dirty="0" smtClean="0"/>
              <a:t> • sanasto ja rakenteet 20–40 pistettä</a:t>
            </a:r>
          </a:p>
          <a:p>
            <a:r>
              <a:rPr lang="fi-FI" dirty="0" smtClean="0"/>
              <a:t> • kirjallinen tuottaminen 99 pistettä.</a:t>
            </a:r>
          </a:p>
          <a:p>
            <a:endParaRPr lang="fi-FI" dirty="0" smtClean="0"/>
          </a:p>
          <a:p>
            <a:r>
              <a:rPr lang="fi-FI" dirty="0" smtClean="0"/>
              <a:t> Niissä kielikokeissa, joihin ei sisälly kuullun ymmärtämistä mittaavaa tehtäväkokonaisuutta, maksimipistemäärä on edelleen 209 pistettä. </a:t>
            </a:r>
            <a:endParaRPr lang="fi-FI"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Sähköiset kokeet_3</a:t>
            </a:r>
            <a:endParaRPr lang="fi-FI" dirty="0"/>
          </a:p>
        </p:txBody>
      </p:sp>
      <p:sp>
        <p:nvSpPr>
          <p:cNvPr id="3" name="Sisällön paikkamerkki 2"/>
          <p:cNvSpPr>
            <a:spLocks noGrp="1"/>
          </p:cNvSpPr>
          <p:nvPr>
            <p:ph sz="half" idx="1"/>
          </p:nvPr>
        </p:nvSpPr>
        <p:spPr/>
        <p:txBody>
          <a:bodyPr/>
          <a:lstStyle/>
          <a:p>
            <a:r>
              <a:rPr lang="fi-FI" dirty="0" smtClean="0"/>
              <a:t>Filosofia</a:t>
            </a:r>
          </a:p>
          <a:p>
            <a:pPr lvl="1"/>
            <a:r>
              <a:rPr lang="fi-FI" dirty="0" smtClean="0"/>
              <a:t>Ajattelun valmiudet, uudet tehtävätyypit</a:t>
            </a:r>
          </a:p>
          <a:p>
            <a:pPr lvl="1"/>
            <a:r>
              <a:rPr lang="fi-FI" dirty="0" smtClean="0"/>
              <a:t>9 tehtävää, vastaus viiteen (5)</a:t>
            </a:r>
          </a:p>
          <a:p>
            <a:pPr lvl="1"/>
            <a:r>
              <a:rPr lang="fi-FI" dirty="0" smtClean="0"/>
              <a:t>Kaksi AB-tason, neljä C-tason (0-20p) ja kolme D-tason (0-30p) tehtävää</a:t>
            </a:r>
          </a:p>
          <a:p>
            <a:pPr lvl="1"/>
            <a:r>
              <a:rPr lang="fi-FI" dirty="0" smtClean="0"/>
              <a:t>Enintään 120p</a:t>
            </a:r>
            <a:endParaRPr lang="fi-FI" dirty="0"/>
          </a:p>
        </p:txBody>
      </p:sp>
      <p:sp>
        <p:nvSpPr>
          <p:cNvPr id="4" name="Sisällön paikkamerkki 3"/>
          <p:cNvSpPr>
            <a:spLocks noGrp="1"/>
          </p:cNvSpPr>
          <p:nvPr>
            <p:ph sz="half" idx="2"/>
          </p:nvPr>
        </p:nvSpPr>
        <p:spPr>
          <a:xfrm>
            <a:off x="4648200" y="1600200"/>
            <a:ext cx="4172272" cy="5069160"/>
          </a:xfrm>
        </p:spPr>
        <p:txBody>
          <a:bodyPr/>
          <a:lstStyle/>
          <a:p>
            <a:r>
              <a:rPr lang="fi-FI" dirty="0" smtClean="0"/>
              <a:t>Maantiede</a:t>
            </a:r>
          </a:p>
          <a:p>
            <a:pPr lvl="1"/>
            <a:r>
              <a:rPr lang="fi-FI" dirty="0" err="1" smtClean="0"/>
              <a:t>Geomedia-aineistot</a:t>
            </a:r>
            <a:r>
              <a:rPr lang="fi-FI" dirty="0" smtClean="0"/>
              <a:t> (kartat, kuvat, videot)</a:t>
            </a:r>
          </a:p>
          <a:p>
            <a:pPr lvl="1"/>
            <a:r>
              <a:rPr lang="fi-FI" dirty="0" smtClean="0"/>
              <a:t>9 tehtävää, vastaus viiteen (5)</a:t>
            </a:r>
          </a:p>
          <a:p>
            <a:pPr lvl="1"/>
            <a:r>
              <a:rPr lang="fi-FI" dirty="0" err="1" smtClean="0"/>
              <a:t>A/B-moduli</a:t>
            </a:r>
            <a:r>
              <a:rPr lang="fi-FI" dirty="0" smtClean="0"/>
              <a:t>, yksi kaikille </a:t>
            </a:r>
            <a:r>
              <a:rPr lang="fi-FI" dirty="0" err="1" smtClean="0"/>
              <a:t>pakoll</a:t>
            </a:r>
            <a:r>
              <a:rPr lang="fi-FI" dirty="0" smtClean="0"/>
              <a:t>. tehtävä (20p)</a:t>
            </a:r>
          </a:p>
          <a:p>
            <a:pPr lvl="1"/>
            <a:r>
              <a:rPr lang="fi-FI" dirty="0" err="1" smtClean="0"/>
              <a:t>C-moduli</a:t>
            </a:r>
            <a:r>
              <a:rPr lang="fi-FI" dirty="0" smtClean="0"/>
              <a:t>, 4/vast. kahteen (20p/tehtävä)</a:t>
            </a:r>
          </a:p>
          <a:p>
            <a:pPr lvl="1"/>
            <a:r>
              <a:rPr lang="fi-FI" dirty="0" err="1" smtClean="0"/>
              <a:t>D-moduli</a:t>
            </a:r>
            <a:r>
              <a:rPr lang="fi-FI" dirty="0" smtClean="0"/>
              <a:t>, 4/vast kahteen (30p/tehtävä)</a:t>
            </a:r>
          </a:p>
          <a:p>
            <a:pPr lvl="1"/>
            <a:r>
              <a:rPr lang="fi-FI" dirty="0" smtClean="0"/>
              <a:t>Enintään 120p</a:t>
            </a:r>
            <a:endParaRPr lang="fi-FI"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Sähköiset kokeet_4</a:t>
            </a:r>
            <a:endParaRPr lang="fi-FI" dirty="0"/>
          </a:p>
        </p:txBody>
      </p:sp>
      <p:sp>
        <p:nvSpPr>
          <p:cNvPr id="3" name="Sisällön paikkamerkki 2"/>
          <p:cNvSpPr>
            <a:spLocks noGrp="1"/>
          </p:cNvSpPr>
          <p:nvPr>
            <p:ph sz="half" idx="1"/>
          </p:nvPr>
        </p:nvSpPr>
        <p:spPr>
          <a:xfrm>
            <a:off x="457200" y="1600200"/>
            <a:ext cx="4186808" cy="4781128"/>
          </a:xfrm>
        </p:spPr>
        <p:txBody>
          <a:bodyPr/>
          <a:lstStyle/>
          <a:p>
            <a:r>
              <a:rPr lang="fi-FI" dirty="0" smtClean="0"/>
              <a:t>Psykologia</a:t>
            </a:r>
          </a:p>
          <a:p>
            <a:pPr lvl="1"/>
            <a:r>
              <a:rPr lang="fi-FI" dirty="0" smtClean="0"/>
              <a:t>Tiedon hallinta ja soveltaminen, monitahoiset aineistot</a:t>
            </a:r>
          </a:p>
          <a:p>
            <a:pPr lvl="1"/>
            <a:r>
              <a:rPr lang="fi-FI" dirty="0" smtClean="0"/>
              <a:t>9 tehtävää, vastaus viiteen (5)</a:t>
            </a:r>
          </a:p>
          <a:p>
            <a:pPr lvl="1"/>
            <a:r>
              <a:rPr lang="fi-FI" dirty="0" smtClean="0"/>
              <a:t>Osa I (20p:n </a:t>
            </a:r>
            <a:r>
              <a:rPr lang="fi-FI" dirty="0" err="1" smtClean="0"/>
              <a:t>perusteht</a:t>
            </a:r>
            <a:r>
              <a:rPr lang="fi-FI" dirty="0" smtClean="0"/>
              <a:t>.)</a:t>
            </a:r>
          </a:p>
          <a:p>
            <a:pPr lvl="1"/>
            <a:r>
              <a:rPr lang="fi-FI" dirty="0" smtClean="0"/>
              <a:t>Osa II (tiedot ja </a:t>
            </a:r>
            <a:r>
              <a:rPr lang="fi-FI" dirty="0" err="1" smtClean="0"/>
              <a:t>sovelt</a:t>
            </a:r>
            <a:r>
              <a:rPr lang="fi-FI" dirty="0" smtClean="0"/>
              <a:t>.)</a:t>
            </a:r>
          </a:p>
          <a:p>
            <a:pPr lvl="1"/>
            <a:r>
              <a:rPr lang="fi-FI" dirty="0" smtClean="0"/>
              <a:t>Osa III (tiedon laajempi </a:t>
            </a:r>
            <a:r>
              <a:rPr lang="fi-FI" dirty="0" err="1" smtClean="0"/>
              <a:t>sovelt</a:t>
            </a:r>
            <a:r>
              <a:rPr lang="fi-FI" dirty="0" smtClean="0"/>
              <a:t>. ja kehittely, 30p)</a:t>
            </a:r>
          </a:p>
          <a:p>
            <a:pPr lvl="1"/>
            <a:r>
              <a:rPr lang="fi-FI" dirty="0" smtClean="0"/>
              <a:t>Enintään 120p</a:t>
            </a:r>
          </a:p>
          <a:p>
            <a:pPr lvl="1"/>
            <a:endParaRPr lang="fi-FI" dirty="0" smtClean="0"/>
          </a:p>
          <a:p>
            <a:pPr lvl="1"/>
            <a:endParaRPr lang="fi-FI" dirty="0"/>
          </a:p>
        </p:txBody>
      </p:sp>
      <p:sp>
        <p:nvSpPr>
          <p:cNvPr id="4" name="Sisällön paikkamerkki 3"/>
          <p:cNvSpPr>
            <a:spLocks noGrp="1"/>
          </p:cNvSpPr>
          <p:nvPr>
            <p:ph sz="half" idx="2"/>
          </p:nvPr>
        </p:nvSpPr>
        <p:spPr>
          <a:xfrm>
            <a:off x="4644008" y="1628800"/>
            <a:ext cx="4320480" cy="4813995"/>
          </a:xfrm>
        </p:spPr>
        <p:txBody>
          <a:bodyPr/>
          <a:lstStyle/>
          <a:p>
            <a:r>
              <a:rPr lang="fi-FI" dirty="0" smtClean="0"/>
              <a:t>Yhteiskuntaoppi</a:t>
            </a:r>
          </a:p>
          <a:p>
            <a:pPr lvl="1"/>
            <a:r>
              <a:rPr lang="fi-FI" dirty="0" smtClean="0"/>
              <a:t>Tuottamistehtäviä, moniosaisuus, suorasanaiset, aineistot</a:t>
            </a:r>
          </a:p>
          <a:p>
            <a:pPr lvl="1"/>
            <a:r>
              <a:rPr lang="fi-FI" dirty="0" err="1" smtClean="0"/>
              <a:t>Tulkintateht</a:t>
            </a:r>
            <a:r>
              <a:rPr lang="fi-FI" dirty="0" smtClean="0"/>
              <a:t>. Aiempaa monipuolisempia</a:t>
            </a:r>
          </a:p>
          <a:p>
            <a:pPr lvl="1"/>
            <a:r>
              <a:rPr lang="fi-FI" dirty="0" smtClean="0"/>
              <a:t>9 tehtävää, vastaus viiteen (5)</a:t>
            </a:r>
          </a:p>
          <a:p>
            <a:pPr lvl="1"/>
            <a:r>
              <a:rPr lang="fi-FI" dirty="0" smtClean="0"/>
              <a:t>6/20p, 3/30p. Vast. </a:t>
            </a:r>
            <a:r>
              <a:rPr lang="fi-FI" dirty="0" err="1" smtClean="0"/>
              <a:t>max</a:t>
            </a:r>
            <a:r>
              <a:rPr lang="fi-FI" dirty="0" smtClean="0"/>
              <a:t>. Kahteen 30p:n </a:t>
            </a:r>
            <a:r>
              <a:rPr lang="fi-FI" dirty="0" err="1" smtClean="0"/>
              <a:t>teht</a:t>
            </a:r>
            <a:r>
              <a:rPr lang="fi-FI" dirty="0" smtClean="0"/>
              <a:t>.</a:t>
            </a:r>
          </a:p>
          <a:p>
            <a:pPr lvl="1"/>
            <a:r>
              <a:rPr lang="fi-FI" dirty="0" smtClean="0"/>
              <a:t>Enintään 120p</a:t>
            </a:r>
          </a:p>
          <a:p>
            <a:pPr lvl="1"/>
            <a:endParaRPr lang="fi-FI"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000" dirty="0" smtClean="0"/>
              <a:t>Digitaalisten kokeiden määräykset</a:t>
            </a:r>
            <a:endParaRPr lang="fi-FI" sz="4000" dirty="0"/>
          </a:p>
        </p:txBody>
      </p:sp>
      <p:sp>
        <p:nvSpPr>
          <p:cNvPr id="3" name="Sisällön paikkamerkki 2"/>
          <p:cNvSpPr>
            <a:spLocks noGrp="1"/>
          </p:cNvSpPr>
          <p:nvPr>
            <p:ph idx="1"/>
          </p:nvPr>
        </p:nvSpPr>
        <p:spPr/>
        <p:txBody>
          <a:bodyPr/>
          <a:lstStyle/>
          <a:p>
            <a:r>
              <a:rPr lang="fi-FI" dirty="0" smtClean="0"/>
              <a:t>Linkki reaaliaineiden digitaalisten kokeiden yleisiin määräyksiin</a:t>
            </a:r>
          </a:p>
          <a:p>
            <a:endParaRPr lang="fi-FI" dirty="0" smtClean="0"/>
          </a:p>
          <a:p>
            <a:pPr>
              <a:buNone/>
            </a:pPr>
            <a:r>
              <a:rPr lang="fi-FI" dirty="0" smtClean="0"/>
              <a:t>	</a:t>
            </a:r>
            <a:r>
              <a:rPr lang="fi-FI" dirty="0" smtClean="0">
                <a:hlinkClick r:id="rId2"/>
              </a:rPr>
              <a:t>https://www.ylioppilastutkinto.fi/images/tiedostot/reaaliaineiden_digitaalisten_kokeiden_maaraykset_2017.pdf</a:t>
            </a:r>
            <a:endParaRPr lang="fi-FI" dirty="0" smtClean="0"/>
          </a:p>
          <a:p>
            <a:pPr>
              <a:buNone/>
            </a:pPr>
            <a:endParaRPr lang="fi-FI"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1"/>
          <p:cNvSpPr>
            <a:spLocks noGrp="1"/>
          </p:cNvSpPr>
          <p:nvPr>
            <p:ph type="title"/>
          </p:nvPr>
        </p:nvSpPr>
        <p:spPr/>
        <p:txBody>
          <a:bodyPr/>
          <a:lstStyle/>
          <a:p>
            <a:r>
              <a:rPr lang="fi-FI" smtClean="0"/>
              <a:t>Yo-kirjoituspäivät</a:t>
            </a:r>
          </a:p>
        </p:txBody>
      </p:sp>
      <p:sp>
        <p:nvSpPr>
          <p:cNvPr id="21507" name="Sisällön paikkamerkki 2"/>
          <p:cNvSpPr>
            <a:spLocks noGrp="1"/>
          </p:cNvSpPr>
          <p:nvPr>
            <p:ph idx="1"/>
          </p:nvPr>
        </p:nvSpPr>
        <p:spPr/>
        <p:txBody>
          <a:bodyPr/>
          <a:lstStyle/>
          <a:p>
            <a:r>
              <a:rPr lang="fi-FI" dirty="0" smtClean="0"/>
              <a:t>Löytyvät Ylioppilastutkintolautakunnan kotisivuilta: </a:t>
            </a:r>
            <a:r>
              <a:rPr lang="fi-FI" dirty="0" smtClean="0">
                <a:hlinkClick r:id="rId2"/>
              </a:rPr>
              <a:t>https://www.ylioppilastutkinto.fi/fi/ylioppilastutkinto/aikataulut</a:t>
            </a:r>
            <a:endParaRPr lang="fi-FI" dirty="0" smtClean="0"/>
          </a:p>
          <a:p>
            <a:r>
              <a:rPr lang="fi-FI" dirty="0" smtClean="0"/>
              <a:t>Ks. myös Kauhavan lukion </a:t>
            </a:r>
            <a:r>
              <a:rPr lang="fi-FI" dirty="0" err="1" smtClean="0"/>
              <a:t>Pedanet-sivuston</a:t>
            </a:r>
            <a:r>
              <a:rPr lang="fi-FI" dirty="0" smtClean="0"/>
              <a:t> tapahtumakalenteriin:</a:t>
            </a:r>
          </a:p>
          <a:p>
            <a:pPr>
              <a:buFontTx/>
              <a:buNone/>
            </a:pPr>
            <a:r>
              <a:rPr lang="fi-FI" dirty="0" smtClean="0"/>
              <a:t>   </a:t>
            </a:r>
            <a:r>
              <a:rPr lang="fi-FI" dirty="0" smtClean="0">
                <a:hlinkClick r:id="rId3"/>
              </a:rPr>
              <a:t>https://peda.net/kauhava/kauhavanlukio</a:t>
            </a:r>
            <a:endParaRPr lang="fi-FI" dirty="0" smtClean="0"/>
          </a:p>
          <a:p>
            <a:pPr>
              <a:buFontTx/>
              <a:buNone/>
            </a:pPr>
            <a:endParaRPr lang="fi-FI" dirty="0" smtClean="0"/>
          </a:p>
          <a:p>
            <a:pPr>
              <a:buFontTx/>
              <a:buNone/>
            </a:pPr>
            <a:endParaRPr lang="fi-FI" dirty="0" smtClean="0"/>
          </a:p>
        </p:txBody>
      </p:sp>
      <p:sp>
        <p:nvSpPr>
          <p:cNvPr id="21508" name="Dian numeron paikkamerkki 3"/>
          <p:cNvSpPr>
            <a:spLocks noGrp="1"/>
          </p:cNvSpPr>
          <p:nvPr>
            <p:ph type="sldNum" sz="quarter" idx="12"/>
          </p:nvPr>
        </p:nvSpPr>
        <p:spPr/>
        <p:txBody>
          <a:bodyPr/>
          <a:lstStyle/>
          <a:p>
            <a:pPr>
              <a:defRPr/>
            </a:pPr>
            <a:fld id="{5AE0D618-180F-4209-8BD3-536243BEA71A}" type="slidenum">
              <a:rPr lang="fi-FI" smtClean="0"/>
              <a:pPr>
                <a:defRPr/>
              </a:pPr>
              <a:t>29</a:t>
            </a:fld>
            <a:endParaRPr lang="fi-FI"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valkolakkimeri"/>
          <p:cNvPicPr>
            <a:picLocks noChangeAspect="1" noChangeArrowheads="1"/>
          </p:cNvPicPr>
          <p:nvPr/>
        </p:nvPicPr>
        <p:blipFill>
          <a:blip r:embed="rId2" cstate="print"/>
          <a:srcRect/>
          <a:stretch>
            <a:fillRect/>
          </a:stretch>
        </p:blipFill>
        <p:spPr bwMode="auto">
          <a:xfrm>
            <a:off x="428625" y="285750"/>
            <a:ext cx="8424863" cy="6318250"/>
          </a:xfrm>
          <a:prstGeom prst="rect">
            <a:avLst/>
          </a:prstGeom>
          <a:noFill/>
          <a:ln w="9525">
            <a:noFill/>
            <a:miter lim="800000"/>
            <a:headEnd/>
            <a:tailEnd/>
          </a:ln>
        </p:spPr>
      </p:pic>
      <p:sp>
        <p:nvSpPr>
          <p:cNvPr id="3075" name="Text Box 6"/>
          <p:cNvSpPr txBox="1">
            <a:spLocks noChangeArrowheads="1"/>
          </p:cNvSpPr>
          <p:nvPr/>
        </p:nvSpPr>
        <p:spPr bwMode="auto">
          <a:xfrm>
            <a:off x="642938" y="404813"/>
            <a:ext cx="7000875" cy="1431925"/>
          </a:xfrm>
          <a:prstGeom prst="rect">
            <a:avLst/>
          </a:prstGeom>
          <a:noFill/>
          <a:ln w="9525">
            <a:noFill/>
            <a:miter lim="800000"/>
            <a:headEnd/>
            <a:tailEnd/>
          </a:ln>
        </p:spPr>
        <p:txBody>
          <a:bodyPr>
            <a:spAutoFit/>
          </a:bodyPr>
          <a:lstStyle/>
          <a:p>
            <a:r>
              <a:rPr lang="fi-FI" sz="4400"/>
              <a:t>    YLIOPPILASTUTKINTO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fi-FI" smtClean="0"/>
          </a:p>
        </p:txBody>
      </p:sp>
      <p:sp>
        <p:nvSpPr>
          <p:cNvPr id="4099" name="Rectangle 3"/>
          <p:cNvSpPr>
            <a:spLocks noGrp="1" noChangeArrowheads="1"/>
          </p:cNvSpPr>
          <p:nvPr>
            <p:ph type="body" idx="1"/>
          </p:nvPr>
        </p:nvSpPr>
        <p:spPr/>
        <p:txBody>
          <a:bodyPr/>
          <a:lstStyle/>
          <a:p>
            <a:pPr eaLnBrk="1" hangingPunct="1"/>
            <a:endParaRPr lang="fi-FI" smtClean="0"/>
          </a:p>
        </p:txBody>
      </p:sp>
      <p:pic>
        <p:nvPicPr>
          <p:cNvPr id="4100" name="Picture 4" descr="yorakenne2005"/>
          <p:cNvPicPr>
            <a:picLocks noChangeAspect="1" noChangeArrowheads="1"/>
          </p:cNvPicPr>
          <p:nvPr/>
        </p:nvPicPr>
        <p:blipFill>
          <a:blip r:embed="rId2" cstate="print"/>
          <a:srcRect/>
          <a:stretch>
            <a:fillRect/>
          </a:stretch>
        </p:blipFill>
        <p:spPr bwMode="auto">
          <a:xfrm>
            <a:off x="-771525" y="-349250"/>
            <a:ext cx="10688638" cy="7558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fi-FI" smtClean="0"/>
          </a:p>
        </p:txBody>
      </p:sp>
      <p:sp>
        <p:nvSpPr>
          <p:cNvPr id="5123" name="Rectangle 3"/>
          <p:cNvSpPr>
            <a:spLocks noGrp="1" noChangeArrowheads="1"/>
          </p:cNvSpPr>
          <p:nvPr>
            <p:ph type="body" idx="1"/>
          </p:nvPr>
        </p:nvSpPr>
        <p:spPr/>
        <p:txBody>
          <a:bodyPr/>
          <a:lstStyle/>
          <a:p>
            <a:pPr eaLnBrk="1" hangingPunct="1"/>
            <a:endParaRPr lang="fi-FI" smtClean="0"/>
          </a:p>
        </p:txBody>
      </p:sp>
      <p:pic>
        <p:nvPicPr>
          <p:cNvPr id="5124" name="Picture 4" descr="yovalmis"/>
          <p:cNvPicPr>
            <a:picLocks noChangeAspect="1" noChangeArrowheads="1"/>
          </p:cNvPicPr>
          <p:nvPr/>
        </p:nvPicPr>
        <p:blipFill>
          <a:blip r:embed="rId2" cstate="print"/>
          <a:srcRect/>
          <a:stretch>
            <a:fillRect/>
          </a:stretch>
        </p:blipFill>
        <p:spPr bwMode="auto">
          <a:xfrm>
            <a:off x="-771525" y="-349250"/>
            <a:ext cx="10688638" cy="7558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fi-FI" smtClean="0"/>
          </a:p>
        </p:txBody>
      </p:sp>
      <p:sp>
        <p:nvSpPr>
          <p:cNvPr id="6147" name="Rectangle 3"/>
          <p:cNvSpPr>
            <a:spLocks noGrp="1" noChangeArrowheads="1"/>
          </p:cNvSpPr>
          <p:nvPr>
            <p:ph type="body" idx="1"/>
          </p:nvPr>
        </p:nvSpPr>
        <p:spPr/>
        <p:txBody>
          <a:bodyPr/>
          <a:lstStyle/>
          <a:p>
            <a:pPr eaLnBrk="1" hangingPunct="1"/>
            <a:endParaRPr lang="fi-FI" smtClean="0"/>
          </a:p>
        </p:txBody>
      </p:sp>
      <p:pic>
        <p:nvPicPr>
          <p:cNvPr id="6148" name="Picture 4" descr="yotäydennys"/>
          <p:cNvPicPr>
            <a:picLocks noChangeAspect="1" noChangeArrowheads="1"/>
          </p:cNvPicPr>
          <p:nvPr/>
        </p:nvPicPr>
        <p:blipFill>
          <a:blip r:embed="rId2" cstate="print"/>
          <a:srcRect/>
          <a:stretch>
            <a:fillRect/>
          </a:stretch>
        </p:blipFill>
        <p:spPr bwMode="auto">
          <a:xfrm>
            <a:off x="-811213" y="-404813"/>
            <a:ext cx="10766426" cy="7667626"/>
          </a:xfrm>
          <a:prstGeom prst="rect">
            <a:avLst/>
          </a:prstGeom>
          <a:noFill/>
          <a:ln w="9525">
            <a:noFill/>
            <a:miter lim="800000"/>
            <a:headEnd/>
            <a:tailEnd/>
          </a:ln>
        </p:spPr>
      </p:pic>
      <p:sp>
        <p:nvSpPr>
          <p:cNvPr id="8197" name="Dian numeron paikkamerkki 6"/>
          <p:cNvSpPr>
            <a:spLocks noGrp="1"/>
          </p:cNvSpPr>
          <p:nvPr>
            <p:ph type="sldNum" sz="quarter" idx="12"/>
          </p:nvPr>
        </p:nvSpPr>
        <p:spPr/>
        <p:txBody>
          <a:bodyPr/>
          <a:lstStyle/>
          <a:p>
            <a:pPr>
              <a:defRPr/>
            </a:pPr>
            <a:fld id="{95DD2C63-6BA8-4352-B86E-9C36D68048C5}" type="slidenum">
              <a:rPr lang="fi-FI" smtClean="0"/>
              <a:pPr>
                <a:defRPr/>
              </a:pPr>
              <a:t>6</a:t>
            </a:fld>
            <a:endParaRPr lang="fi-FI"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Ylioppilastutkinnon uusiminen uuden lain mukaan (715/2018)</a:t>
            </a:r>
            <a:endParaRPr lang="fi-FI" dirty="0"/>
          </a:p>
        </p:txBody>
      </p:sp>
      <p:sp>
        <p:nvSpPr>
          <p:cNvPr id="3" name="Sisällön paikkamerkki 2"/>
          <p:cNvSpPr>
            <a:spLocks noGrp="1"/>
          </p:cNvSpPr>
          <p:nvPr>
            <p:ph idx="1"/>
          </p:nvPr>
        </p:nvSpPr>
        <p:spPr/>
        <p:txBody>
          <a:bodyPr/>
          <a:lstStyle/>
          <a:p>
            <a:r>
              <a:rPr lang="fi-FI" sz="2800" dirty="0" smtClean="0"/>
              <a:t>6 a §</a:t>
            </a:r>
          </a:p>
          <a:p>
            <a:pPr>
              <a:buNone/>
            </a:pPr>
            <a:r>
              <a:rPr lang="fi-FI" sz="2800" dirty="0" smtClean="0"/>
              <a:t>    </a:t>
            </a:r>
            <a:r>
              <a:rPr lang="fi-FI" sz="2800" b="1" dirty="0" smtClean="0"/>
              <a:t>Kokeiden uusiminen 1.8.2019</a:t>
            </a:r>
            <a:endParaRPr lang="fi-FI" sz="2800" b="1" dirty="0" smtClean="0"/>
          </a:p>
          <a:p>
            <a:r>
              <a:rPr lang="fi-FI" sz="2800" dirty="0" smtClean="0"/>
              <a:t>Hyväksytyn kokeen saa uusia rajoituksetta.</a:t>
            </a:r>
          </a:p>
          <a:p>
            <a:r>
              <a:rPr lang="fi-FI" sz="2800" dirty="0" smtClean="0"/>
              <a:t>Tutkinnon suorittamisen aikana kokelaalla on oikeus uusia hylätty koe kolme kertaa. Tutkinnon suorittanut henkilö saa uusia hylätyn kokeen rajoituksetta.</a:t>
            </a:r>
          </a:p>
          <a:p>
            <a:r>
              <a:rPr lang="fi-FI" sz="2800" dirty="0" smtClean="0"/>
              <a:t>Valtioneuvoston asetuksella säädetään tarvittaessa tarkemmin kokeen uusimiseen liittyvistä menettelyistä.</a:t>
            </a:r>
          </a:p>
          <a:p>
            <a:endParaRPr lang="fi-FI"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Ylioppilastutkinnon uusiminen</a:t>
            </a:r>
            <a:endParaRPr lang="fi-FI" dirty="0"/>
          </a:p>
        </p:txBody>
      </p:sp>
      <p:sp>
        <p:nvSpPr>
          <p:cNvPr id="3" name="Sisällön paikkamerkki 2"/>
          <p:cNvSpPr>
            <a:spLocks noGrp="1"/>
          </p:cNvSpPr>
          <p:nvPr>
            <p:ph idx="1"/>
          </p:nvPr>
        </p:nvSpPr>
        <p:spPr/>
        <p:txBody>
          <a:bodyPr/>
          <a:lstStyle/>
          <a:p>
            <a:r>
              <a:rPr lang="fi-FI" dirty="0" smtClean="0"/>
              <a:t>Lakiylioppilastutkinnon järjestämisestä annetun lain muuttamisesta</a:t>
            </a:r>
          </a:p>
          <a:p>
            <a:pPr>
              <a:buNone/>
            </a:pPr>
            <a:r>
              <a:rPr lang="fi-FI" dirty="0" smtClean="0">
                <a:hlinkClick r:id="rId2"/>
              </a:rPr>
              <a:t>https://</a:t>
            </a:r>
            <a:r>
              <a:rPr lang="fi-FI" dirty="0" smtClean="0">
                <a:hlinkClick r:id="rId2"/>
              </a:rPr>
              <a:t>www.finlex.fi/fi/laki/alkup/2018/20180715</a:t>
            </a:r>
            <a:endParaRPr lang="fi-FI" dirty="0" smtClean="0"/>
          </a:p>
          <a:p>
            <a:pPr>
              <a:buNone/>
            </a:pPr>
            <a:r>
              <a:rPr lang="fi-FI" dirty="0" smtClean="0"/>
              <a:t>   Tämän </a:t>
            </a:r>
            <a:r>
              <a:rPr lang="fi-FI" dirty="0" smtClean="0"/>
              <a:t>lain 6 a §:ää sovelletaan ennen lain voimaantuloa ilmoittauduttaessa syksyllä 2019 järjestettäviin ylioppilastutkinnon kokeisiin.</a:t>
            </a:r>
            <a:endParaRPr lang="fi-FI" dirty="0" smtClean="0"/>
          </a:p>
          <a:p>
            <a:pPr>
              <a:buNone/>
            </a:pPr>
            <a:endParaRPr lang="fi-FI"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pPr eaLnBrk="1" hangingPunct="1"/>
            <a:r>
              <a:rPr lang="fi-FI" sz="4000" smtClean="0"/>
              <a:t>ILMOITTAUTUMINEN</a:t>
            </a:r>
            <a:br>
              <a:rPr lang="fi-FI" sz="4000" smtClean="0"/>
            </a:br>
            <a:r>
              <a:rPr lang="fi-FI" sz="4000" smtClean="0"/>
              <a:t>SYKSYN 2006 YO-KIRJOITUKSIIN </a:t>
            </a:r>
          </a:p>
        </p:txBody>
      </p:sp>
      <p:sp>
        <p:nvSpPr>
          <p:cNvPr id="10243" name="Rectangle 3"/>
          <p:cNvSpPr>
            <a:spLocks noGrp="1" noChangeArrowheads="1"/>
          </p:cNvSpPr>
          <p:nvPr>
            <p:ph type="subTitle" idx="1"/>
          </p:nvPr>
        </p:nvSpPr>
        <p:spPr/>
        <p:txBody>
          <a:bodyPr/>
          <a:lstStyle/>
          <a:p>
            <a:pPr eaLnBrk="1" hangingPunct="1"/>
            <a:r>
              <a:rPr lang="en-US" smtClean="0">
                <a:cs typeface="Arial" charset="0"/>
              </a:rPr>
              <a:t>Toukokuu 2006</a:t>
            </a:r>
          </a:p>
          <a:p>
            <a:pPr eaLnBrk="1" hangingPunct="1"/>
            <a:r>
              <a:rPr lang="en-US" smtClean="0">
                <a:cs typeface="Arial" charset="0"/>
              </a:rPr>
              <a:t>© Toni Uusimäki</a:t>
            </a:r>
          </a:p>
          <a:p>
            <a:pPr eaLnBrk="1" hangingPunct="1"/>
            <a:r>
              <a:rPr lang="en-US" smtClean="0">
                <a:cs typeface="Arial" charset="0"/>
              </a:rPr>
              <a:t>rehtori, Kauhavan lukio</a:t>
            </a:r>
          </a:p>
        </p:txBody>
      </p:sp>
      <p:pic>
        <p:nvPicPr>
          <p:cNvPr id="10244" name="Picture 4" descr="valkolakkimeri2"/>
          <p:cNvPicPr>
            <a:picLocks noChangeAspect="1" noChangeArrowheads="1"/>
          </p:cNvPicPr>
          <p:nvPr/>
        </p:nvPicPr>
        <p:blipFill>
          <a:blip r:embed="rId2" cstate="print"/>
          <a:srcRect/>
          <a:stretch>
            <a:fillRect/>
          </a:stretch>
        </p:blipFill>
        <p:spPr bwMode="auto">
          <a:xfrm>
            <a:off x="-304800" y="0"/>
            <a:ext cx="9448800" cy="7086600"/>
          </a:xfrm>
          <a:prstGeom prst="rect">
            <a:avLst/>
          </a:prstGeom>
          <a:noFill/>
          <a:ln w="9525">
            <a:noFill/>
            <a:miter lim="800000"/>
            <a:headEnd/>
            <a:tailEnd/>
          </a:ln>
        </p:spPr>
      </p:pic>
      <p:sp>
        <p:nvSpPr>
          <p:cNvPr id="10245" name="Text Box 5"/>
          <p:cNvSpPr txBox="1">
            <a:spLocks noChangeArrowheads="1"/>
          </p:cNvSpPr>
          <p:nvPr/>
        </p:nvSpPr>
        <p:spPr bwMode="auto">
          <a:xfrm>
            <a:off x="0" y="1700213"/>
            <a:ext cx="8569325" cy="1920875"/>
          </a:xfrm>
          <a:prstGeom prst="rect">
            <a:avLst/>
          </a:prstGeom>
          <a:noFill/>
          <a:ln w="9525">
            <a:noFill/>
            <a:miter lim="800000"/>
            <a:headEnd/>
            <a:tailEnd/>
          </a:ln>
        </p:spPr>
        <p:txBody>
          <a:bodyPr>
            <a:spAutoFit/>
          </a:bodyPr>
          <a:lstStyle/>
          <a:p>
            <a:r>
              <a:rPr lang="fi-FI" sz="4000" dirty="0">
                <a:solidFill>
                  <a:schemeClr val="bg1"/>
                </a:solidFill>
              </a:rPr>
              <a:t>ILMOITTAUTUMINEN</a:t>
            </a:r>
          </a:p>
          <a:p>
            <a:r>
              <a:rPr lang="fi-FI" sz="4000" dirty="0" smtClean="0">
                <a:solidFill>
                  <a:schemeClr val="bg1"/>
                </a:solidFill>
              </a:rPr>
              <a:t>KEVÄÄN </a:t>
            </a:r>
            <a:r>
              <a:rPr lang="fi-FI" sz="4000" dirty="0" smtClean="0">
                <a:solidFill>
                  <a:schemeClr val="bg1"/>
                </a:solidFill>
              </a:rPr>
              <a:t>2019</a:t>
            </a:r>
            <a:endParaRPr lang="fi-FI" sz="4000" dirty="0">
              <a:solidFill>
                <a:schemeClr val="bg1"/>
              </a:solidFill>
            </a:endParaRPr>
          </a:p>
          <a:p>
            <a:r>
              <a:rPr lang="fi-FI" sz="4000" dirty="0">
                <a:solidFill>
                  <a:schemeClr val="bg1"/>
                </a:solidFill>
              </a:rPr>
              <a:t>YO-KIRJOITUKSIIN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TotalTime>
  <Words>1088</Words>
  <Application>Microsoft Office PowerPoint</Application>
  <PresentationFormat>Näytössä katseltava diaesitys (4:3)</PresentationFormat>
  <Paragraphs>190</Paragraphs>
  <Slides>29</Slides>
  <Notes>3</Notes>
  <HiddenSlides>0</HiddenSlides>
  <MMClips>0</MMClips>
  <ScaleCrop>false</ScaleCrop>
  <HeadingPairs>
    <vt:vector size="4" baseType="variant">
      <vt:variant>
        <vt:lpstr>Teema</vt:lpstr>
      </vt:variant>
      <vt:variant>
        <vt:i4>1</vt:i4>
      </vt:variant>
      <vt:variant>
        <vt:lpstr>Dian otsikot</vt:lpstr>
      </vt:variant>
      <vt:variant>
        <vt:i4>29</vt:i4>
      </vt:variant>
    </vt:vector>
  </HeadingPairs>
  <TitlesOfParts>
    <vt:vector size="30" baseType="lpstr">
      <vt:lpstr>Oletusrakenne</vt:lpstr>
      <vt:lpstr>ILMOITTAUTUMINEN KEVÄÄN 2019 YO-KIRJOITUKSIIN </vt:lpstr>
      <vt:lpstr>Ylioppilastutkinnon tehtävät</vt:lpstr>
      <vt:lpstr>Dia 3</vt:lpstr>
      <vt:lpstr>Dia 4</vt:lpstr>
      <vt:lpstr>Dia 5</vt:lpstr>
      <vt:lpstr>Dia 6</vt:lpstr>
      <vt:lpstr>Ylioppilastutkinnon uusiminen uuden lain mukaan (715/2018)</vt:lpstr>
      <vt:lpstr>Ylioppilastutkinnon uusiminen</vt:lpstr>
      <vt:lpstr>ILMOITTAUTUMINEN SYKSYN 2006 YO-KIRJOITUKSIIN </vt:lpstr>
      <vt:lpstr>AIKATAULU </vt:lpstr>
      <vt:lpstr>ILMOITTAUTUMINEN ON SITOVA</vt:lpstr>
      <vt:lpstr>REHTORI TARKISTAA OSALLISTUMISOIKEUDEN</vt:lpstr>
      <vt:lpstr>TUTKINTOMAKSUT YTL:LLE (syksy 2018)</vt:lpstr>
      <vt:lpstr>OSALLISTUMISOIKEUS</vt:lpstr>
      <vt:lpstr>Tutkintoaineiden pakolliset minimikurssimäärät</vt:lpstr>
      <vt:lpstr>LUKIHÄIRIÖISET KOKELAAT 1/5 YTL:N MÄÄRÄYS 16.12.2016</vt:lpstr>
      <vt:lpstr>LUKIHÄIRIÖISET KOKELAAT 2/5 YTL:N MÄÄRÄYS 16.12.2016</vt:lpstr>
      <vt:lpstr>LUKIHÄIRIÖISET KOKELAAT 3/5 YTL:N MÄÄRÄYS 16.12.2016</vt:lpstr>
      <vt:lpstr>LUKIHÄIRIÖISET KOKELAAT 4/5 YTL:N MÄÄRÄYS 16.12.2016</vt:lpstr>
      <vt:lpstr>LUKIHÄIRIÖISET KOKELAAT 5/5 YTL:N MÄÄRÄYS 16.12.2016</vt:lpstr>
      <vt:lpstr>Sähköisen yo-tutkinnon aikataulu</vt:lpstr>
      <vt:lpstr>Sähköiset kokeet</vt:lpstr>
      <vt:lpstr>Sähköiset kokeet_2</vt:lpstr>
      <vt:lpstr>Dia 24</vt:lpstr>
      <vt:lpstr>Dia 25</vt:lpstr>
      <vt:lpstr>Sähköiset kokeet_3</vt:lpstr>
      <vt:lpstr>Sähköiset kokeet_4</vt:lpstr>
      <vt:lpstr>Digitaalisten kokeiden määräykset</vt:lpstr>
      <vt:lpstr>Yo-kirjoituspäivät</vt:lpstr>
    </vt:vector>
  </TitlesOfParts>
  <Company>kAUHAVAN LUKIO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ILMOITTAUTUMINEN YO-KIRJOITUKSIIN</dc:title>
  <dc:creator>Toni Uusimäki</dc:creator>
  <cp:lastModifiedBy>Toni Uusimäki</cp:lastModifiedBy>
  <cp:revision>200</cp:revision>
  <dcterms:created xsi:type="dcterms:W3CDTF">2005-05-11T13:10:10Z</dcterms:created>
  <dcterms:modified xsi:type="dcterms:W3CDTF">2018-11-13T11:42:47Z</dcterms:modified>
</cp:coreProperties>
</file>