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2" name="Shape 1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Animointiversio 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 rot="5400000">
            <a:off x="2309017" y="-251618"/>
            <a:ext cx="4525964" cy="82296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 rot="5400000">
            <a:off x="4732337" y="2171700"/>
            <a:ext cx="5851526" cy="2057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 rot="5400000">
            <a:off x="541337" y="190500"/>
            <a:ext cx="5851526" cy="60197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106" name="Shape 1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b="1" sz="24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b="1" sz="24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b="1" sz="24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body" sz="half" idx="13"/>
          </p:nvPr>
        </p:nvSpPr>
        <p:spPr>
          <a:xfrm>
            <a:off x="457199" y="2174875"/>
            <a:ext cx="4040189" cy="39512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116" name="Shape 116"/>
          <p:cNvSpPr/>
          <p:nvPr>
            <p:ph type="body" sz="quarter" idx="14"/>
          </p:nvPr>
        </p:nvSpPr>
        <p:spPr>
          <a:xfrm>
            <a:off x="4645025" y="1535112"/>
            <a:ext cx="4041774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117" name="Shape 117"/>
          <p:cNvSpPr/>
          <p:nvPr>
            <p:ph type="body" sz="half" idx="15"/>
          </p:nvPr>
        </p:nvSpPr>
        <p:spPr>
          <a:xfrm>
            <a:off x="4645025" y="2174875"/>
            <a:ext cx="4041774" cy="39512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118" name="Shape 118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6" name="Shape 126"/>
          <p:cNvSpPr/>
          <p:nvPr>
            <p:ph type="body" sz="half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indent="-165100">
              <a:spcBef>
                <a:spcPts val="500"/>
              </a:spcBef>
              <a:defRPr sz="2800"/>
            </a:lvl1pPr>
            <a:lvl2pPr marL="765175" indent="-155575">
              <a:spcBef>
                <a:spcPts val="500"/>
              </a:spcBef>
              <a:defRPr sz="2800"/>
            </a:lvl2pPr>
            <a:lvl3pPr marL="1183639" indent="-142239">
              <a:spcBef>
                <a:spcPts val="500"/>
              </a:spcBef>
              <a:defRPr sz="2800"/>
            </a:lvl3pPr>
            <a:lvl4pPr marL="1663700" indent="-177800">
              <a:spcBef>
                <a:spcPts val="500"/>
              </a:spcBef>
              <a:defRPr sz="2800"/>
            </a:lvl4pPr>
            <a:lvl5pPr marL="2120900" indent="-177800">
              <a:spcBef>
                <a:spcPts val="5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hape 127"/>
          <p:cNvSpPr/>
          <p:nvPr>
            <p:ph type="body" sz="half" idx="13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65100">
              <a:spcBef>
                <a:spcPts val="500"/>
              </a:spcBef>
              <a:defRPr sz="2800"/>
            </a:pP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marL="954314" indent="-319314">
              <a:buClr>
                <a:schemeClr val="accent1"/>
              </a:buClr>
              <a:buChar char="•"/>
              <a:defRPr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</a:lstStyle>
          <a:p>
            <a:pPr/>
            <a:r>
              <a:t>Click to add text</a:t>
            </a:r>
          </a:p>
        </p:txBody>
      </p:sp>
      <p:sp>
        <p:nvSpPr>
          <p:cNvPr id="29" name="Shape 29"/>
          <p:cNvSpPr/>
          <p:nvPr>
            <p:ph type="body" sz="half" idx="13"/>
          </p:nvPr>
        </p:nvSpPr>
        <p:spPr>
          <a:xfrm>
            <a:off x="457199" y="2174874"/>
            <a:ext cx="4040189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30" name="Shape 30"/>
          <p:cNvSpPr/>
          <p:nvPr>
            <p:ph type="body" sz="quarter" idx="14"/>
          </p:nvPr>
        </p:nvSpPr>
        <p:spPr>
          <a:xfrm>
            <a:off x="4645024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31" name="Shape 31"/>
          <p:cNvSpPr/>
          <p:nvPr>
            <p:ph type="body" sz="half" idx="15"/>
          </p:nvPr>
        </p:nvSpPr>
        <p:spPr>
          <a:xfrm>
            <a:off x="4645024" y="2174874"/>
            <a:ext cx="4041775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40" name="Shape 40"/>
          <p:cNvSpPr/>
          <p:nvPr>
            <p:ph type="body" sz="half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indent="-165100">
              <a:spcBef>
                <a:spcPts val="500"/>
              </a:spcBef>
              <a:defRPr sz="2800"/>
            </a:lvl1pPr>
          </a:lstStyle>
          <a:p>
            <a:pPr/>
            <a:r>
              <a:t>Click to add text</a:t>
            </a:r>
          </a:p>
        </p:txBody>
      </p:sp>
      <p:sp>
        <p:nvSpPr>
          <p:cNvPr id="41" name="Shape 41"/>
          <p:cNvSpPr/>
          <p:nvPr>
            <p:ph type="body" sz="half" idx="13"/>
          </p:nvPr>
        </p:nvSpPr>
        <p:spPr>
          <a:xfrm>
            <a:off x="4648199" y="1600200"/>
            <a:ext cx="4038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65100">
              <a:spcBef>
                <a:spcPts val="500"/>
              </a:spcBef>
              <a:defRPr sz="2800"/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/>
            <a:r>
              <a:t>Click to add subtitle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t">
            <a:normAutofit fontScale="100000" lnSpcReduction="0"/>
          </a:bodyPr>
          <a:lstStyle>
            <a:lvl1pPr algn="l">
              <a:defRPr b="1" sz="4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60" name="Shape 6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77" name="Shape 77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200"/>
              </a:spcBef>
              <a:buClrTx/>
              <a:buSzTx/>
              <a:buFontTx/>
              <a:buNone/>
              <a:defRPr sz="1400"/>
            </a:pP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1792288" y="4800600"/>
            <a:ext cx="5486399" cy="5667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86" name="Shape 86"/>
          <p:cNvSpPr/>
          <p:nvPr>
            <p:ph type="pic" sz="half" idx="13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87" name="Shape 87"/>
          <p:cNvSpPr/>
          <p:nvPr>
            <p:ph type="body" sz="quarter" idx="1"/>
          </p:nvPr>
        </p:nvSpPr>
        <p:spPr>
          <a:xfrm>
            <a:off x="1792288" y="5367337"/>
            <a:ext cx="5486399" cy="8048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400"/>
            </a:lvl1pPr>
          </a:lstStyle>
          <a:p>
            <a:pPr/>
            <a:r>
              <a:t>Click to add text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ctr"/>
          <a:lstStyle/>
          <a:p>
            <a:pPr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/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139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58371" marR="0" indent="-12337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68400" marR="0" indent="-101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611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183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755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327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899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9471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xfrm>
            <a:off x="465909" y="335597"/>
            <a:ext cx="8229601" cy="1143001"/>
          </a:xfrm>
          <a:prstGeom prst="rect">
            <a:avLst/>
          </a:prstGeom>
        </p:spPr>
        <p:txBody>
          <a:bodyPr/>
          <a:lstStyle/>
          <a:p>
            <a:pPr defTabSz="868680">
              <a:defRPr b="1" sz="3800">
                <a:solidFill>
                  <a:schemeClr val="accent1"/>
                </a:solidFill>
              </a:defRPr>
            </a:pPr>
            <a:r>
              <a:t>Yleisimperfekti</a:t>
            </a:r>
            <a:br/>
            <a:r>
              <a:rPr sz="2660"/>
              <a:t>Oikeinkirjoituksesta muistettavaa</a:t>
            </a:r>
          </a:p>
        </p:txBody>
      </p:sp>
      <p:sp>
        <p:nvSpPr>
          <p:cNvPr id="177" name="Shape 177"/>
          <p:cNvSpPr/>
          <p:nvPr>
            <p:ph type="body" idx="1"/>
          </p:nvPr>
        </p:nvSpPr>
        <p:spPr>
          <a:xfrm>
            <a:off x="95794" y="1580944"/>
            <a:ext cx="8743406" cy="4525963"/>
          </a:xfrm>
          <a:prstGeom prst="rect">
            <a:avLst/>
          </a:prstGeom>
        </p:spPr>
        <p:txBody>
          <a:bodyPr/>
          <a:lstStyle/>
          <a:p>
            <a:pPr marL="0" indent="131572" defTabSz="676655">
              <a:spcBef>
                <a:spcPts val="300"/>
              </a:spcBef>
              <a:buSzTx/>
              <a:buNone/>
              <a:defRPr sz="2072"/>
            </a:pPr>
            <a:r>
              <a:t>worry	worried	</a:t>
            </a:r>
            <a:r>
              <a:rPr>
                <a:solidFill>
                  <a:schemeClr val="accent1"/>
                </a:solidFill>
              </a:rPr>
              <a:t>Konsonantin jälkeinen </a:t>
            </a:r>
            <a:r>
              <a:rPr b="1">
                <a:solidFill>
                  <a:schemeClr val="accent1"/>
                </a:solidFill>
              </a:rPr>
              <a:t>-y </a:t>
            </a:r>
            <a:r>
              <a:rPr>
                <a:solidFill>
                  <a:schemeClr val="accent1"/>
                </a:solidFill>
              </a:rPr>
              <a:t>muuttuu</a:t>
            </a:r>
            <a:r>
              <a:rPr b="1">
                <a:solidFill>
                  <a:schemeClr val="accent1"/>
                </a:solidFill>
              </a:rPr>
              <a:t> -i</a:t>
            </a:r>
            <a:r>
              <a:rPr>
                <a:solidFill>
                  <a:schemeClr val="accent1"/>
                </a:solidFill>
              </a:rPr>
              <a:t>:ksi ja pääte on</a:t>
            </a:r>
            <a:r>
              <a:rPr b="1">
                <a:solidFill>
                  <a:schemeClr val="accent1"/>
                </a:solidFill>
              </a:rPr>
              <a:t> -ed</a:t>
            </a:r>
            <a:endParaRPr b="1">
              <a:solidFill>
                <a:schemeClr val="accent1"/>
              </a:solidFill>
            </a:endParaRPr>
          </a:p>
          <a:p>
            <a:pPr marL="0" indent="131572" defTabSz="676655">
              <a:spcBef>
                <a:spcPts val="1300"/>
              </a:spcBef>
              <a:buSzTx/>
              <a:buNone/>
              <a:defRPr sz="2072"/>
            </a:pPr>
            <a:r>
              <a:t>bully		bullied	</a:t>
            </a:r>
          </a:p>
          <a:p>
            <a:pPr marL="0" indent="131572" defTabSz="676655">
              <a:spcBef>
                <a:spcPts val="1300"/>
              </a:spcBef>
              <a:buSzTx/>
              <a:buNone/>
              <a:defRPr sz="2072"/>
            </a:pPr>
            <a:r>
              <a:rPr>
                <a:solidFill>
                  <a:schemeClr val="accent1"/>
                </a:solidFill>
              </a:rPr>
              <a:t>Vokaalin jälkeinen </a:t>
            </a:r>
            <a:r>
              <a:rPr b="1">
                <a:solidFill>
                  <a:schemeClr val="accent1"/>
                </a:solidFill>
              </a:rPr>
              <a:t>-y</a:t>
            </a:r>
            <a:r>
              <a:rPr>
                <a:solidFill>
                  <a:schemeClr val="accent1"/>
                </a:solidFill>
              </a:rPr>
              <a:t> säilyy </a:t>
            </a:r>
            <a:r>
              <a:rPr b="1">
                <a:solidFill>
                  <a:schemeClr val="accent1"/>
                </a:solidFill>
              </a:rPr>
              <a:t>-</a:t>
            </a:r>
            <a:r>
              <a:t> </a:t>
            </a:r>
            <a:r>
              <a:rPr b="1">
                <a:solidFill>
                  <a:schemeClr val="accent1"/>
                </a:solidFill>
              </a:rPr>
              <a:t>ed</a:t>
            </a:r>
            <a:r>
              <a:rPr>
                <a:solidFill>
                  <a:schemeClr val="accent1"/>
                </a:solidFill>
              </a:rPr>
              <a:t>-päätteen edellä</a:t>
            </a:r>
          </a:p>
          <a:p>
            <a:pPr marL="0" indent="131572" defTabSz="676655">
              <a:spcBef>
                <a:spcPts val="1300"/>
              </a:spcBef>
              <a:buSzTx/>
              <a:buNone/>
              <a:defRPr sz="2072"/>
            </a:pPr>
            <a:r>
              <a:t>delay	delayed </a:t>
            </a:r>
            <a:r>
              <a:rPr>
                <a:solidFill>
                  <a:schemeClr val="accent1"/>
                </a:solidFill>
              </a:rPr>
              <a:t>	</a:t>
            </a:r>
            <a:endParaRPr b="1">
              <a:solidFill>
                <a:schemeClr val="accent1"/>
              </a:solidFill>
            </a:endParaRPr>
          </a:p>
          <a:p>
            <a:pPr marL="0" indent="131572" defTabSz="676655">
              <a:spcBef>
                <a:spcPts val="1300"/>
              </a:spcBef>
              <a:buSzTx/>
              <a:buNone/>
              <a:defRPr sz="2072"/>
            </a:pPr>
            <a:r>
              <a:t>fit		fitted		</a:t>
            </a:r>
            <a:r>
              <a:rPr>
                <a:solidFill>
                  <a:schemeClr val="accent1"/>
                </a:solidFill>
              </a:rPr>
              <a:t>Lyhyen painollisen vokaalin </a:t>
            </a:r>
            <a:r>
              <a:t> </a:t>
            </a:r>
          </a:p>
          <a:p>
            <a:pPr marL="0" indent="131572" defTabSz="676655">
              <a:spcBef>
                <a:spcPts val="0"/>
              </a:spcBef>
              <a:buSzTx/>
              <a:buNone/>
              <a:defRPr sz="2072"/>
            </a:pPr>
            <a:r>
              <a:t>trap		trapped 	</a:t>
            </a:r>
            <a:r>
              <a:rPr>
                <a:solidFill>
                  <a:schemeClr val="accent1"/>
                </a:solidFill>
              </a:rPr>
              <a:t>jälkeinen konsonantti kahdentuu</a:t>
            </a:r>
            <a:endParaRPr>
              <a:solidFill>
                <a:schemeClr val="accent1"/>
              </a:solidFill>
            </a:endParaRPr>
          </a:p>
          <a:p>
            <a:pPr marL="0" indent="0" defTabSz="676655">
              <a:spcBef>
                <a:spcPts val="300"/>
              </a:spcBef>
              <a:buSzTx/>
              <a:buNone/>
              <a:defRPr sz="2072"/>
            </a:pPr>
          </a:p>
          <a:p>
            <a:pPr marL="0" indent="131572" defTabSz="676655">
              <a:spcBef>
                <a:spcPts val="300"/>
              </a:spcBef>
              <a:buSzTx/>
              <a:buNone/>
              <a:defRPr sz="2072">
                <a:solidFill>
                  <a:schemeClr val="accent1"/>
                </a:solidFill>
              </a:defRPr>
            </a:pPr>
          </a:p>
          <a:p>
            <a:pPr marL="0" indent="0" defTabSz="676655">
              <a:spcBef>
                <a:spcPts val="300"/>
              </a:spcBef>
              <a:buSzTx/>
              <a:buNone/>
              <a:defRPr sz="2072"/>
            </a:pPr>
          </a:p>
          <a:p>
            <a:pPr marL="0" indent="0" defTabSz="676655">
              <a:spcBef>
                <a:spcPts val="300"/>
              </a:spcBef>
              <a:buSzTx/>
              <a:buNone/>
              <a:defRPr sz="2072"/>
            </a:pPr>
          </a:p>
          <a:p>
            <a:pPr marL="0" indent="0" defTabSz="676655">
              <a:spcBef>
                <a:spcPts val="300"/>
              </a:spcBef>
              <a:buSzTx/>
              <a:buNone/>
              <a:defRPr sz="2072"/>
            </a:pPr>
            <a: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/>
          </p:nvPr>
        </p:nvSpPr>
        <p:spPr>
          <a:xfrm>
            <a:off x="422365" y="631687"/>
            <a:ext cx="8229601" cy="1143001"/>
          </a:xfrm>
          <a:prstGeom prst="rect">
            <a:avLst/>
          </a:prstGeom>
        </p:spPr>
        <p:txBody>
          <a:bodyPr/>
          <a:lstStyle/>
          <a:p>
            <a:pPr defTabSz="868680">
              <a:defRPr b="1" sz="3800">
                <a:solidFill>
                  <a:schemeClr val="accent1"/>
                </a:solidFill>
              </a:defRPr>
            </a:pPr>
            <a:r>
              <a:t>Yleisimperfekti</a:t>
            </a:r>
            <a:br/>
            <a:r>
              <a:rPr sz="2660"/>
              <a:t>Oikeinkirjoituksesta muistettavaa</a:t>
            </a:r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xfrm>
            <a:off x="72427" y="1508171"/>
            <a:ext cx="9171162" cy="4525963"/>
          </a:xfrm>
          <a:prstGeom prst="rect">
            <a:avLst/>
          </a:prstGeom>
        </p:spPr>
        <p:txBody>
          <a:bodyPr/>
          <a:lstStyle/>
          <a:p>
            <a:pPr marL="0" indent="135127" defTabSz="694944">
              <a:spcBef>
                <a:spcPts val="300"/>
              </a:spcBef>
              <a:buSzTx/>
              <a:buNone/>
              <a:defRPr b="1" sz="2128">
                <a:solidFill>
                  <a:schemeClr val="accent1"/>
                </a:solidFill>
              </a:defRPr>
            </a:pPr>
            <a:r>
              <a:t>	</a:t>
            </a:r>
          </a:p>
          <a:p>
            <a:pPr marL="0" indent="135127" defTabSz="694944">
              <a:spcBef>
                <a:spcPts val="300"/>
              </a:spcBef>
              <a:buSzTx/>
              <a:buNone/>
              <a:defRPr sz="2128"/>
            </a:pPr>
            <a:r>
              <a:t>visit		visited	</a:t>
            </a:r>
            <a:r>
              <a:rPr>
                <a:solidFill>
                  <a:schemeClr val="accent1"/>
                </a:solidFill>
              </a:rPr>
              <a:t>Konsonantti ei kahdennu jos 					viimeinen tavu on painoton</a:t>
            </a:r>
            <a:endParaRPr>
              <a:solidFill>
                <a:schemeClr val="accent1"/>
              </a:solidFill>
            </a:endParaRPr>
          </a:p>
          <a:p>
            <a:pPr marL="0" indent="135127" defTabSz="694944">
              <a:spcBef>
                <a:spcPts val="300"/>
              </a:spcBef>
              <a:buSzTx/>
              <a:buNone/>
              <a:defRPr sz="2128"/>
            </a:pPr>
            <a:r>
              <a:t>panic 	          panicked	</a:t>
            </a:r>
            <a:r>
              <a:rPr>
                <a:solidFill>
                  <a:schemeClr val="accent1"/>
                </a:solidFill>
              </a:rPr>
              <a:t>Jos verbi päättyy -ic</a:t>
            </a:r>
            <a:r>
              <a:rPr>
                <a:solidFill>
                  <a:schemeClr val="accent1">
                    <a:satOff val="-8579"/>
                    <a:lumOff val="13431"/>
                  </a:schemeClr>
                </a:solidFill>
              </a:rPr>
              <a:t>, on pääte -cked</a:t>
            </a:r>
            <a:endParaRPr>
              <a:solidFill>
                <a:schemeClr val="accent1"/>
              </a:solidFill>
            </a:endParaRPr>
          </a:p>
          <a:p>
            <a:pPr marL="0" indent="135127" defTabSz="694944">
              <a:spcBef>
                <a:spcPts val="1300"/>
              </a:spcBef>
              <a:buSzTx/>
              <a:buNone/>
              <a:defRPr sz="2128"/>
            </a:pPr>
            <a:r>
              <a:t>label		label(l)ed</a:t>
            </a:r>
            <a:r>
              <a:rPr b="1">
                <a:solidFill>
                  <a:schemeClr val="accent1"/>
                </a:solidFill>
              </a:rPr>
              <a:t>	</a:t>
            </a:r>
            <a:r>
              <a:rPr>
                <a:solidFill>
                  <a:schemeClr val="accent1"/>
                </a:solidFill>
              </a:rPr>
              <a:t>BrE: -el </a:t>
            </a:r>
            <a:r>
              <a:rPr b="1">
                <a:solidFill>
                  <a:schemeClr val="accent1"/>
                </a:solidFill>
              </a:rPr>
              <a:t>+ -l </a:t>
            </a:r>
            <a:r>
              <a:rPr>
                <a:solidFill>
                  <a:schemeClr val="accent1"/>
                </a:solidFill>
              </a:rPr>
              <a:t>+ </a:t>
            </a:r>
            <a:r>
              <a:rPr b="1">
                <a:solidFill>
                  <a:schemeClr val="accent1"/>
                </a:solidFill>
              </a:rPr>
              <a:t>-ed</a:t>
            </a:r>
            <a:r>
              <a:rPr>
                <a:solidFill>
                  <a:schemeClr val="accent1"/>
                </a:solidFill>
              </a:rPr>
              <a:t>,</a:t>
            </a:r>
            <a:r>
              <a:rPr b="1">
                <a:solidFill>
                  <a:schemeClr val="accent1"/>
                </a:solidFill>
              </a:rPr>
              <a:t>  </a:t>
            </a:r>
            <a:r>
              <a:rPr>
                <a:solidFill>
                  <a:schemeClr val="accent1"/>
                </a:solidFill>
              </a:rPr>
              <a:t>	AmE: -el + </a:t>
            </a:r>
            <a:r>
              <a:rPr b="1">
                <a:solidFill>
                  <a:schemeClr val="accent1"/>
                </a:solidFill>
              </a:rPr>
              <a:t>-ed</a:t>
            </a:r>
            <a:endParaRPr b="1">
              <a:solidFill>
                <a:schemeClr val="accent1"/>
              </a:solidFill>
            </a:endParaRPr>
          </a:p>
          <a:p>
            <a:pPr marL="0" indent="135127" defTabSz="694944">
              <a:spcBef>
                <a:spcPts val="300"/>
              </a:spcBef>
              <a:buSzTx/>
              <a:buNone/>
              <a:defRPr b="1" sz="2128">
                <a:solidFill>
                  <a:schemeClr val="accent1"/>
                </a:solidFill>
              </a:defRPr>
            </a:pPr>
          </a:p>
          <a:p>
            <a:pPr marL="0" indent="0" defTabSz="694944">
              <a:spcBef>
                <a:spcPts val="300"/>
              </a:spcBef>
              <a:buSzTx/>
              <a:buNone/>
              <a:defRPr sz="2128"/>
            </a:pPr>
          </a:p>
          <a:p>
            <a:pPr marL="0" indent="135127" defTabSz="694944">
              <a:spcBef>
                <a:spcPts val="300"/>
              </a:spcBef>
              <a:buSzTx/>
              <a:buNone/>
              <a:defRPr sz="2128">
                <a:solidFill>
                  <a:schemeClr val="accent1"/>
                </a:solidFill>
              </a:defRPr>
            </a:pPr>
          </a:p>
          <a:p>
            <a:pPr marL="0" indent="0" defTabSz="694944">
              <a:spcBef>
                <a:spcPts val="300"/>
              </a:spcBef>
              <a:buSzTx/>
              <a:buNone/>
              <a:defRPr sz="2128"/>
            </a:pPr>
          </a:p>
          <a:p>
            <a:pPr marL="0" indent="0" defTabSz="694944">
              <a:spcBef>
                <a:spcPts val="300"/>
              </a:spcBef>
              <a:buSzTx/>
              <a:buNone/>
              <a:defRPr sz="2128"/>
            </a:pPr>
          </a:p>
          <a:p>
            <a:pPr marL="0" indent="0" defTabSz="694944">
              <a:spcBef>
                <a:spcPts val="300"/>
              </a:spcBef>
              <a:buSzTx/>
              <a:buNone/>
              <a:defRPr sz="2128"/>
            </a:pPr>
            <a: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/>
          </p:nvPr>
        </p:nvSpPr>
        <p:spPr>
          <a:xfrm>
            <a:off x="494702" y="488887"/>
            <a:ext cx="8229601" cy="597964"/>
          </a:xfrm>
          <a:prstGeom prst="rect">
            <a:avLst/>
          </a:prstGeom>
        </p:spPr>
        <p:txBody>
          <a:bodyPr lIns="45699" tIns="45699" rIns="45699" bIns="45699"/>
          <a:lstStyle>
            <a:lvl1pPr defTabSz="786384">
              <a:lnSpc>
                <a:spcPct val="90000"/>
              </a:lnSpc>
              <a:defRPr sz="3440"/>
            </a:lvl1pPr>
          </a:lstStyle>
          <a:p>
            <a:pPr/>
            <a:r>
              <a:t>Activate</a:t>
            </a:r>
          </a:p>
        </p:txBody>
      </p:sp>
      <p:sp>
        <p:nvSpPr>
          <p:cNvPr id="183" name="Shape 183"/>
          <p:cNvSpPr/>
          <p:nvPr>
            <p:ph type="body" idx="1"/>
          </p:nvPr>
        </p:nvSpPr>
        <p:spPr>
          <a:xfrm>
            <a:off x="319855" y="1086850"/>
            <a:ext cx="8579295" cy="489749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Translate.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1. Se oli oikea päätös.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It was the right decision.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2. Äitini ja minä olimme puutarhassa.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My mother and I were in the garden.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3. Toivotimme vieraat lämpimästi tervetulleiksi.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We welcomed the guests warmly.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4. Opiskelijat toistivat kysymyksensä.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The students repeated their question(s).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5. Lumiukkoni ei sulanut auringonpaisteessa.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My snowman didn’t melt in the sunlight.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body" idx="1"/>
          </p:nvPr>
        </p:nvSpPr>
        <p:spPr>
          <a:xfrm>
            <a:off x="467964" y="863873"/>
            <a:ext cx="8579295" cy="532859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/>
            </a:pPr>
            <a:r>
              <a:t>6. Valehtelit, kun sanoit ostaneesi kissan.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You lied when you said you bough a cat 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7. Klikkasin nappia, mutta mitään ei tapahtunut.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clicked the button but nothing happened.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8. En koskaan halunnut tämän loppuvan.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never wanted this to finish.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9. Söitkö eilen herkullisen päivällisen?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Did you have a delicious dinner yesterday?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10. Etkö sanonut, ettet pitänyt etanoista?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Didn’t you say that you didn’t like snails?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/>
          </p:nvPr>
        </p:nvSpPr>
        <p:spPr>
          <a:xfrm>
            <a:off x="509450" y="422683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Käyttö</a:t>
            </a:r>
          </a:p>
        </p:txBody>
      </p:sp>
      <p:sp>
        <p:nvSpPr>
          <p:cNvPr id="189" name="Shape 189"/>
          <p:cNvSpPr/>
          <p:nvPr>
            <p:ph type="body" sz="half" idx="1"/>
          </p:nvPr>
        </p:nvSpPr>
        <p:spPr>
          <a:xfrm>
            <a:off x="135502" y="1703889"/>
            <a:ext cx="4392490" cy="4104458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spcBef>
                <a:spcPts val="0"/>
              </a:spcBef>
              <a:defRPr b="0" sz="2200">
                <a:solidFill>
                  <a:schemeClr val="accent1"/>
                </a:solidFill>
              </a:defRPr>
            </a:pPr>
            <a:r>
              <a:t>1. </a:t>
            </a:r>
            <a:r>
              <a:rPr>
                <a:solidFill>
                  <a:srgbClr val="000000"/>
                </a:solidFill>
              </a:rPr>
              <a:t>I was studying French the whole day yesterday.</a:t>
            </a:r>
          </a:p>
          <a:p>
            <a:pPr>
              <a:spcBef>
                <a:spcPts val="1200"/>
              </a:spcBef>
              <a:defRPr b="0" sz="2200">
                <a:solidFill>
                  <a:schemeClr val="accent1"/>
                </a:solidFill>
              </a:defRPr>
            </a:pPr>
            <a:r>
              <a:t>2. </a:t>
            </a:r>
            <a:r>
              <a:rPr>
                <a:solidFill>
                  <a:srgbClr val="000000"/>
                </a:solidFill>
              </a:rPr>
              <a:t>At 9 pm, we were still out gardening.</a:t>
            </a:r>
          </a:p>
          <a:p>
            <a:pPr>
              <a:spcBef>
                <a:spcPts val="1200"/>
              </a:spcBef>
              <a:defRPr b="0" sz="2200">
                <a:solidFill>
                  <a:schemeClr val="accent1"/>
                </a:solidFill>
              </a:defRPr>
            </a:pPr>
            <a:r>
              <a:t>3. </a:t>
            </a:r>
            <a:r>
              <a:rPr>
                <a:solidFill>
                  <a:srgbClr val="000000"/>
                </a:solidFill>
              </a:rPr>
              <a:t>While we were picnicking, the storm broke out.</a:t>
            </a:r>
          </a:p>
          <a:p>
            <a:pPr>
              <a:spcBef>
                <a:spcPts val="2400"/>
              </a:spcBef>
              <a:defRPr b="0" sz="2200">
                <a:solidFill>
                  <a:schemeClr val="accent1"/>
                </a:solidFill>
              </a:defRPr>
            </a:pPr>
            <a:r>
              <a:t>4. </a:t>
            </a:r>
            <a:r>
              <a:rPr>
                <a:solidFill>
                  <a:srgbClr val="000000"/>
                </a:solidFill>
              </a:rPr>
              <a:t>You were living in Paris for a year, weren’t you?</a:t>
            </a:r>
          </a:p>
          <a:p>
            <a:pPr>
              <a:spcBef>
                <a:spcPts val="600"/>
              </a:spcBef>
              <a:defRPr b="0" sz="2200">
                <a:solidFill>
                  <a:schemeClr val="accent1"/>
                </a:solidFill>
              </a:defRPr>
            </a:pPr>
            <a:r>
              <a:t>5. </a:t>
            </a:r>
            <a:r>
              <a:rPr>
                <a:solidFill>
                  <a:srgbClr val="000000"/>
                </a:solidFill>
              </a:rPr>
              <a:t>Grandpa was always telling us jokes to cheer us up.</a:t>
            </a:r>
          </a:p>
        </p:txBody>
      </p:sp>
      <p:sp>
        <p:nvSpPr>
          <p:cNvPr id="190" name="Shape 190"/>
          <p:cNvSpPr/>
          <p:nvPr>
            <p:ph type="body" idx="15"/>
          </p:nvPr>
        </p:nvSpPr>
        <p:spPr>
          <a:xfrm>
            <a:off x="4824405" y="1703889"/>
            <a:ext cx="4104457" cy="439249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 defTabSz="905255">
              <a:spcBef>
                <a:spcPts val="0"/>
              </a:spcBef>
              <a:buSzTx/>
              <a:buNone/>
              <a:defRPr sz="2178"/>
            </a:pPr>
            <a:r>
              <a:rPr>
                <a:solidFill>
                  <a:schemeClr val="accent1"/>
                </a:solidFill>
              </a:rPr>
              <a:t>kuvaa tekemisen jatkumista ja pitkää kestoa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spcBef>
                <a:spcPts val="1100"/>
              </a:spcBef>
              <a:buSzTx/>
              <a:buNone/>
              <a:defRPr sz="2178"/>
            </a:pPr>
            <a:r>
              <a:rPr>
                <a:solidFill>
                  <a:schemeClr val="accent1"/>
                </a:solidFill>
              </a:rPr>
              <a:t>kuvaa tekemisen olleen vielä kesken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spcBef>
                <a:spcPts val="700"/>
              </a:spcBef>
              <a:buSzTx/>
              <a:buNone/>
              <a:defRPr sz="2178"/>
            </a:pPr>
            <a:r>
              <a:rPr>
                <a:solidFill>
                  <a:schemeClr val="accent1"/>
                </a:solidFill>
              </a:rPr>
              <a:t>kuvaa pidempikestoisen tekemisen keskeytymistä lyhytkestoisemmalla tapahtumalla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spcBef>
                <a:spcPts val="300"/>
              </a:spcBef>
              <a:buSzTx/>
              <a:buNone/>
              <a:defRPr sz="2178"/>
            </a:pPr>
            <a:r>
              <a:rPr>
                <a:solidFill>
                  <a:schemeClr val="accent1"/>
                </a:solidFill>
              </a:rPr>
              <a:t>korostaa tekemisen väliaikaisuutta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spcBef>
                <a:spcPts val="300"/>
              </a:spcBef>
              <a:buSzTx/>
              <a:buNone/>
              <a:defRPr sz="2178"/>
            </a:pPr>
            <a:r>
              <a:rPr>
                <a:solidFill>
                  <a:schemeClr val="accent1"/>
                </a:solidFill>
              </a:rPr>
              <a:t>kuvaa toistuvasti tapahtunutta tekemistä (usein sana </a:t>
            </a:r>
            <a:r>
              <a:rPr i="1">
                <a:solidFill>
                  <a:schemeClr val="accent1"/>
                </a:solidFill>
              </a:rPr>
              <a:t>always</a:t>
            </a:r>
            <a:r>
              <a:rPr>
                <a:solidFill>
                  <a:schemeClr val="accent1"/>
                </a:solidFill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0" grpId="2"/>
      <p:bldP build="p" bldLvl="1" animBg="1" rev="0" advAuto="0" spid="18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/>
          </p:nvPr>
        </p:nvSpPr>
        <p:spPr>
          <a:xfrm>
            <a:off x="439782" y="413791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195" name="Shape 195"/>
          <p:cNvSpPr/>
          <p:nvPr>
            <p:ph type="body" idx="1"/>
          </p:nvPr>
        </p:nvSpPr>
        <p:spPr>
          <a:xfrm>
            <a:off x="179509" y="1556790"/>
            <a:ext cx="9155195" cy="4680522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 defTabSz="896111">
              <a:lnSpc>
                <a:spcPct val="110000"/>
              </a:lnSpc>
              <a:spcBef>
                <a:spcPts val="0"/>
              </a:spcBef>
              <a:defRPr b="0" sz="2744">
                <a:solidFill>
                  <a:schemeClr val="accent1"/>
                </a:solidFill>
              </a:defRPr>
            </a:pPr>
            <a:r>
              <a:t>Miten kestoimperfekti muodostetaan?</a:t>
            </a:r>
          </a:p>
          <a:p>
            <a:pPr defTabSz="896111">
              <a:lnSpc>
                <a:spcPct val="110000"/>
              </a:lnSpc>
              <a:spcBef>
                <a:spcPts val="300"/>
              </a:spcBef>
              <a:defRPr sz="2744"/>
            </a:pPr>
            <a:r>
              <a:t> 	</a:t>
            </a:r>
            <a:r>
              <a:rPr b="0" sz="2352"/>
              <a:t>I was planning to do it. 	  We were planning to do it.</a:t>
            </a:r>
            <a:endParaRPr b="0"/>
          </a:p>
          <a:p>
            <a:pPr defTabSz="896111">
              <a:lnSpc>
                <a:spcPct val="110000"/>
              </a:lnSpc>
              <a:spcBef>
                <a:spcPts val="300"/>
              </a:spcBef>
              <a:defRPr b="0" sz="2352"/>
            </a:pPr>
            <a:r>
              <a:t>	You were planning to do it.	  You were planning to do it.</a:t>
            </a:r>
          </a:p>
          <a:p>
            <a:pPr defTabSz="896111">
              <a:lnSpc>
                <a:spcPct val="110000"/>
              </a:lnSpc>
              <a:spcBef>
                <a:spcPts val="300"/>
              </a:spcBef>
              <a:defRPr b="0" sz="2352"/>
            </a:pPr>
            <a:r>
              <a:t>	He/She was planning to do it.	  They were planning to do it</a:t>
            </a:r>
          </a:p>
          <a:p>
            <a:pPr defTabSz="896111">
              <a:lnSpc>
                <a:spcPct val="110000"/>
              </a:lnSpc>
              <a:spcBef>
                <a:spcPts val="300"/>
              </a:spcBef>
              <a:defRPr b="0" i="1" sz="2352"/>
            </a:pPr>
          </a:p>
          <a:p>
            <a:pPr marL="336042" indent="-336042" defTabSz="896111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/>
              <a:buChar char="•"/>
              <a:defRPr b="0" sz="2744"/>
            </a:pPr>
            <a:r>
              <a:t>Kestoimperfekti</a:t>
            </a:r>
          </a:p>
          <a:p>
            <a:pPr defTabSz="896111">
              <a:lnSpc>
                <a:spcPct val="110000"/>
              </a:lnSpc>
              <a:spcBef>
                <a:spcPts val="300"/>
              </a:spcBef>
              <a:defRPr b="0" sz="2744"/>
            </a:pPr>
            <a:r>
              <a:t> 	’be’-verbin imperfektimuoto + pääverbin -ing-muoto</a:t>
            </a:r>
          </a:p>
          <a:p>
            <a:pPr defTabSz="896111">
              <a:lnSpc>
                <a:spcPct val="110000"/>
              </a:lnSpc>
              <a:spcBef>
                <a:spcPts val="300"/>
              </a:spcBef>
              <a:defRPr b="0" i="1" sz="2744"/>
            </a:pPr>
            <a:r>
              <a:t>	</a:t>
            </a:r>
            <a:r>
              <a:rPr b="1" i="0"/>
              <a:t>was</a:t>
            </a:r>
            <a:r>
              <a:rPr i="0"/>
              <a:t> / </a:t>
            </a:r>
            <a:r>
              <a:rPr b="1" i="0"/>
              <a:t>were</a:t>
            </a:r>
            <a:r>
              <a:rPr i="0"/>
              <a:t> + </a:t>
            </a:r>
            <a:r>
              <a:rPr b="1" i="0"/>
              <a:t>-ing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title"/>
          </p:nvPr>
        </p:nvSpPr>
        <p:spPr>
          <a:xfrm>
            <a:off x="439782" y="413791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905255">
              <a:defRPr b="1" sz="3564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198" name="Shape 198"/>
          <p:cNvSpPr/>
          <p:nvPr>
            <p:ph type="body" idx="1"/>
          </p:nvPr>
        </p:nvSpPr>
        <p:spPr>
          <a:xfrm>
            <a:off x="179509" y="1556790"/>
            <a:ext cx="9155195" cy="4680522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chemeClr val="accent1"/>
                </a:solidFill>
              </a:defRPr>
            </a:pPr>
            <a:r>
              <a:t>Miten kestoimperfekti muodostetaan?</a:t>
            </a:r>
          </a:p>
          <a:p>
            <a:pPr>
              <a:lnSpc>
                <a:spcPct val="110000"/>
              </a:lnSpc>
              <a:defRPr sz="2800"/>
            </a:pPr>
            <a:r>
              <a:t> </a:t>
            </a:r>
            <a:r>
              <a:rPr sz="2200"/>
              <a:t>	</a:t>
            </a:r>
            <a:r>
              <a:rPr b="0" sz="2200"/>
              <a:t>I was not planning to do it. 	  We weren’t planning to do it.</a:t>
            </a:r>
            <a:endParaRPr b="0"/>
          </a:p>
          <a:p>
            <a:pPr>
              <a:lnSpc>
                <a:spcPct val="110000"/>
              </a:lnSpc>
              <a:defRPr b="0" sz="2200"/>
            </a:pPr>
            <a:r>
              <a:t>	You weren’t planning to do it.  You weren’t planning to do it.</a:t>
            </a:r>
          </a:p>
          <a:p>
            <a:pPr>
              <a:lnSpc>
                <a:spcPct val="110000"/>
              </a:lnSpc>
              <a:defRPr b="0" sz="2200"/>
            </a:pPr>
            <a:r>
              <a:t>	He/She wasn’t planning to do it.They weren’t planning to do it</a:t>
            </a:r>
          </a:p>
          <a:p>
            <a:pPr>
              <a:lnSpc>
                <a:spcPct val="110000"/>
              </a:lnSpc>
              <a:defRPr b="0" i="1"/>
            </a:pP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Kielteinen muoto</a:t>
            </a:r>
          </a:p>
          <a:p>
            <a:pPr marL="342900" indent="-190500">
              <a:lnSpc>
                <a:spcPct val="110000"/>
              </a:lnSpc>
              <a:spcBef>
                <a:spcPts val="600"/>
              </a:spcBef>
              <a:buClr>
                <a:srgbClr val="000000"/>
              </a:buClr>
              <a:buSzPct val="25000"/>
              <a:buFont typeface="Arial"/>
              <a:buChar char="•"/>
              <a:defRPr b="0" sz="2800"/>
            </a:pPr>
            <a:r>
              <a:t>	</a:t>
            </a:r>
            <a:r>
              <a:rPr b="1"/>
              <a:t>was</a:t>
            </a:r>
            <a:r>
              <a:t>/</a:t>
            </a:r>
            <a:r>
              <a:rPr b="1"/>
              <a:t>were</a:t>
            </a:r>
            <a:r>
              <a:t> + </a:t>
            </a:r>
            <a:r>
              <a:rPr b="1"/>
              <a:t>not</a:t>
            </a:r>
            <a:r>
              <a:t> + </a:t>
            </a:r>
            <a:r>
              <a:rPr b="1"/>
              <a:t>pääverbin -ing-muoto</a:t>
            </a:r>
          </a:p>
          <a:p>
            <a:pPr marL="342900" indent="-342900">
              <a:lnSpc>
                <a:spcPct val="11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Lyhennetty muoto -</a:t>
            </a:r>
            <a:r>
              <a:rPr b="1"/>
              <a:t>n’t</a:t>
            </a:r>
            <a:r>
              <a:t> on hyvin yleinen.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title"/>
          </p:nvPr>
        </p:nvSpPr>
        <p:spPr>
          <a:xfrm>
            <a:off x="457200" y="335597"/>
            <a:ext cx="8229600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201" name="Shape 201"/>
          <p:cNvSpPr/>
          <p:nvPr/>
        </p:nvSpPr>
        <p:spPr>
          <a:xfrm>
            <a:off x="215516" y="1596719"/>
            <a:ext cx="8712967" cy="465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  <a:defRPr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Miten kestoimperfektin kysymys muodostetaan?</a:t>
            </a: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      Was I planning something?		Were we planning something?</a:t>
            </a: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      Were you planning something?	Were you planning something? </a:t>
            </a: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      Was he/she planning something?	Were they planning something?</a:t>
            </a: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457200" indent="-4572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Kysymysmuoto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defRPr b="1" sz="2800">
                <a:latin typeface="Calibri"/>
                <a:ea typeface="Calibri"/>
                <a:cs typeface="Calibri"/>
                <a:sym typeface="Calibri"/>
              </a:defRPr>
            </a:pPr>
            <a:r>
              <a:t>was</a:t>
            </a:r>
            <a:r>
              <a:rPr b="0"/>
              <a:t>/</a:t>
            </a:r>
            <a:r>
              <a:t>were</a:t>
            </a:r>
            <a:r>
              <a:rPr b="0"/>
              <a:t> + </a:t>
            </a:r>
            <a:r>
              <a:rPr b="0" u="sng"/>
              <a:t>SUBJEKTI</a:t>
            </a:r>
            <a:r>
              <a:rPr b="0"/>
              <a:t> + </a:t>
            </a:r>
            <a:r>
              <a:t>pääverbin -ing-muoto</a:t>
            </a:r>
          </a:p>
          <a:p>
            <a:pPr marL="457200" indent="-457200">
              <a:lnSpc>
                <a:spcPct val="11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Kysymyksen alussa voi olla myös kysymyssana</a:t>
            </a:r>
          </a:p>
          <a:p>
            <a:pPr lvl="3" indent="1371600">
              <a:lnSpc>
                <a:spcPct val="110000"/>
              </a:lnSpc>
              <a:spcBef>
                <a:spcPts val="400"/>
              </a:spcBef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When </a:t>
            </a:r>
            <a:r>
              <a:rPr b="1"/>
              <a:t>was</a:t>
            </a:r>
            <a:r>
              <a:t> he </a:t>
            </a:r>
            <a:r>
              <a:rPr b="1"/>
              <a:t>planning</a:t>
            </a:r>
            <a:r>
              <a:t> something?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title"/>
          </p:nvPr>
        </p:nvSpPr>
        <p:spPr>
          <a:xfrm>
            <a:off x="457206" y="382649"/>
            <a:ext cx="8229601" cy="1066130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758951">
              <a:defRPr b="1" sz="3320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204" name="Shape 204"/>
          <p:cNvSpPr/>
          <p:nvPr>
            <p:ph type="body" idx="1"/>
          </p:nvPr>
        </p:nvSpPr>
        <p:spPr>
          <a:xfrm>
            <a:off x="179510" y="1412775"/>
            <a:ext cx="8640962" cy="4824535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/>
          </a:p>
        </p:txBody>
      </p:sp>
      <p:graphicFrame>
        <p:nvGraphicFramePr>
          <p:cNvPr id="205" name="Table 205"/>
          <p:cNvGraphicFramePr/>
          <p:nvPr/>
        </p:nvGraphicFramePr>
        <p:xfrm>
          <a:off x="236122" y="1528325"/>
          <a:ext cx="8640976" cy="427427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880325"/>
                <a:gridCol w="2880325"/>
                <a:gridCol w="2880325"/>
              </a:tblGrid>
              <a:tr h="55985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Väite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Kielto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Kysymys</a:t>
                      </a:r>
                    </a:p>
                  </a:txBody>
                  <a:tcPr marL="45725" marR="45725" marT="45725" marB="45725" anchor="t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was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was not sitting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Was </a:t>
                      </a:r>
                      <a:r>
                        <a:rPr b="0"/>
                        <a:t>I sitti</a:t>
                      </a:r>
                      <a:r>
                        <a:t>ng</a:t>
                      </a:r>
                      <a:r>
                        <a:rPr b="0"/>
                        <a:t> 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6547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weren’t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you sitti</a:t>
                      </a:r>
                      <a:r>
                        <a:t>ng</a:t>
                      </a:r>
                      <a:r>
                        <a:rPr b="0"/>
                        <a:t> 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7886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was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wasn’t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here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Was</a:t>
                      </a:r>
                      <a:r>
                        <a:rPr b="0"/>
                        <a:t> he/she/it sitti</a:t>
                      </a:r>
                      <a:r>
                        <a:t>ng </a:t>
                      </a:r>
                      <a:r>
                        <a:rPr b="0"/>
                        <a:t>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91475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were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weren’t</a:t>
                      </a:r>
                      <a:r>
                        <a:t> 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we sitti</a:t>
                      </a:r>
                      <a:r>
                        <a:t>ng </a:t>
                      </a:r>
                      <a:r>
                        <a:rPr b="0"/>
                        <a:t>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you sitti</a:t>
                      </a:r>
                      <a:r>
                        <a:t>ng </a:t>
                      </a:r>
                      <a:r>
                        <a:rPr b="0"/>
                        <a:t>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were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weren’t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they sitti</a:t>
                      </a:r>
                      <a:r>
                        <a:t>ng </a:t>
                      </a:r>
                      <a:r>
                        <a:rPr b="0"/>
                        <a:t>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439091" y="473812"/>
            <a:ext cx="8229601" cy="1143001"/>
          </a:xfrm>
          <a:prstGeom prst="rect">
            <a:avLst/>
          </a:prstGeom>
        </p:spPr>
        <p:txBody>
          <a:bodyPr/>
          <a:lstStyle/>
          <a:p>
            <a:pPr defTabSz="365760">
              <a:defRPr b="1" sz="1600">
                <a:solidFill>
                  <a:schemeClr val="accent1"/>
                </a:solidFill>
              </a:defRPr>
            </a:pPr>
            <a:br/>
            <a:r>
              <a:t>Imperfekti</a:t>
            </a:r>
            <a:br/>
            <a:r>
              <a:t>Mitä eroa muodoilla on?</a:t>
            </a:r>
            <a:br/>
          </a:p>
        </p:txBody>
      </p:sp>
      <p:sp>
        <p:nvSpPr>
          <p:cNvPr id="148" name="Shape 148"/>
          <p:cNvSpPr/>
          <p:nvPr>
            <p:ph type="body" sz="half" idx="1"/>
          </p:nvPr>
        </p:nvSpPr>
        <p:spPr>
          <a:xfrm>
            <a:off x="457199" y="1616813"/>
            <a:ext cx="4038600" cy="4525963"/>
          </a:xfrm>
          <a:prstGeom prst="rect">
            <a:avLst/>
          </a:prstGeom>
        </p:spPr>
        <p:txBody>
          <a:bodyPr/>
          <a:lstStyle/>
          <a:p>
            <a:pPr marL="0" indent="177800">
              <a:buSzTx/>
              <a:buNone/>
              <a:defRPr sz="3200">
                <a:solidFill>
                  <a:schemeClr val="accent1"/>
                </a:solidFill>
              </a:defRPr>
            </a:pPr>
            <a:r>
              <a:t>Yleisimperfekti	</a:t>
            </a:r>
          </a:p>
          <a:p>
            <a:pPr marL="0" indent="177800">
              <a:buSzTx/>
              <a:buNone/>
            </a:pPr>
            <a:r>
              <a:t>I </a:t>
            </a:r>
            <a:r>
              <a:rPr b="1"/>
              <a:t>had breakfast </a:t>
            </a:r>
            <a:r>
              <a:t>at a café this morning.</a:t>
            </a:r>
          </a:p>
          <a:p>
            <a:pPr marL="0" indent="177800">
              <a:spcBef>
                <a:spcPts val="1800"/>
              </a:spcBef>
              <a:buSzTx/>
              <a:buNone/>
            </a:pPr>
            <a:r>
              <a:t>The sun </a:t>
            </a:r>
            <a:r>
              <a:rPr b="1"/>
              <a:t>set</a:t>
            </a:r>
            <a:r>
              <a:t> at eight yesterday evening.</a:t>
            </a:r>
          </a:p>
          <a:p>
            <a:pPr marL="0" indent="177800">
              <a:spcBef>
                <a:spcPts val="1800"/>
              </a:spcBef>
              <a:buSzTx/>
              <a:buNone/>
            </a:pPr>
            <a:r>
              <a:t>Allison </a:t>
            </a:r>
            <a:r>
              <a:rPr b="1"/>
              <a:t>did</a:t>
            </a:r>
            <a:r>
              <a:t> her homework quickly.</a:t>
            </a:r>
          </a:p>
        </p:txBody>
      </p:sp>
      <p:sp>
        <p:nvSpPr>
          <p:cNvPr id="149" name="Shape 149"/>
          <p:cNvSpPr/>
          <p:nvPr>
            <p:ph type="body" idx="13"/>
          </p:nvPr>
        </p:nvSpPr>
        <p:spPr>
          <a:xfrm>
            <a:off x="4571999" y="1616812"/>
            <a:ext cx="4096694" cy="47085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177800">
              <a:spcBef>
                <a:spcPts val="500"/>
              </a:spcBef>
              <a:buSzTx/>
              <a:buNone/>
              <a:defRPr>
                <a:solidFill>
                  <a:schemeClr val="accent1"/>
                </a:solidFill>
              </a:defRPr>
            </a:pPr>
            <a:r>
              <a:t>Kestoimperfekti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I </a:t>
            </a:r>
            <a:r>
              <a:rPr b="1"/>
              <a:t>was having breakfast </a:t>
            </a:r>
            <a:r>
              <a:t>when you </a:t>
            </a:r>
            <a:r>
              <a:rPr b="1"/>
              <a:t>called</a:t>
            </a:r>
            <a:r>
              <a:t>.</a:t>
            </a:r>
          </a:p>
          <a:p>
            <a:pPr marL="0" indent="0">
              <a:spcBef>
                <a:spcPts val="1800"/>
              </a:spcBef>
              <a:buSzTx/>
              <a:buNone/>
              <a:defRPr sz="2800"/>
            </a:pPr>
            <a:r>
              <a:t>The sun </a:t>
            </a:r>
            <a:r>
              <a:rPr b="1"/>
              <a:t>was setting </a:t>
            </a:r>
            <a:r>
              <a:t>as we </a:t>
            </a:r>
            <a:r>
              <a:rPr b="1"/>
              <a:t>drove</a:t>
            </a:r>
            <a:r>
              <a:t> home!</a:t>
            </a:r>
          </a:p>
          <a:p>
            <a:pPr marL="0" indent="0">
              <a:spcBef>
                <a:spcPts val="1800"/>
              </a:spcBef>
              <a:buSzTx/>
              <a:buNone/>
              <a:defRPr sz="2800"/>
            </a:pPr>
            <a:r>
              <a:t>Allison </a:t>
            </a:r>
            <a:r>
              <a:rPr b="1"/>
              <a:t>was doing </a:t>
            </a:r>
            <a:r>
              <a:t>her homework at six in the evening.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9" grpId="2"/>
      <p:bldP build="p" bldLvl="5" animBg="1" rev="0" advAuto="0" spid="14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type="title"/>
          </p:nvPr>
        </p:nvSpPr>
        <p:spPr>
          <a:xfrm>
            <a:off x="502981" y="492351"/>
            <a:ext cx="8229601" cy="1066130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defRPr b="1" sz="3200">
                <a:solidFill>
                  <a:schemeClr val="accent1"/>
                </a:solidFill>
              </a:defRPr>
            </a:pPr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/>
              <a:t>Oikeinkirjoituksesta muistettavaa</a:t>
            </a:r>
          </a:p>
        </p:txBody>
      </p:sp>
      <p:sp>
        <p:nvSpPr>
          <p:cNvPr id="208" name="Shape 208"/>
          <p:cNvSpPr/>
          <p:nvPr>
            <p:ph type="body" idx="1"/>
          </p:nvPr>
        </p:nvSpPr>
        <p:spPr>
          <a:xfrm>
            <a:off x="621337" y="1558479"/>
            <a:ext cx="7992889" cy="4824536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 algn="ctr">
              <a:lnSpc>
                <a:spcPct val="80000"/>
              </a:lnSpc>
              <a:spcBef>
                <a:spcPts val="0"/>
              </a:spcBef>
              <a:defRPr b="0" sz="2800">
                <a:solidFill>
                  <a:schemeClr val="accent1"/>
                </a:solidFill>
              </a:defRPr>
            </a:pPr>
            <a:r>
              <a:t>Mitä muutoksia </a:t>
            </a:r>
            <a:r>
              <a:rPr b="1"/>
              <a:t>–ing</a:t>
            </a:r>
            <a:r>
              <a:t>-pääte aiheuttaa verbissä?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 sz="2800"/>
            </a:pPr>
            <a:r>
              <a:t>	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 sz="2800"/>
            </a:pPr>
            <a:r>
              <a:t>	sing	&gt;&gt;&gt;	singing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make	&gt;&gt;&gt;	making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use	&gt;&gt;&gt;	using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agree	&gt;&gt;&gt;	agreeing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flee	&gt;&gt;&gt;	fleeing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carry	&gt;&gt;&gt;	carrying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play	&gt;&gt;&gt;	playing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sit	&gt;&gt;&gt;	sitting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b="0" sz="2800"/>
            </a:pPr>
            <a:r>
              <a:t>	jog	&gt;&gt;&gt;	jogging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title"/>
          </p:nvPr>
        </p:nvSpPr>
        <p:spPr>
          <a:xfrm>
            <a:off x="467543" y="332654"/>
            <a:ext cx="8229601" cy="998205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420623">
              <a:defRPr b="1" sz="1840">
                <a:solidFill>
                  <a:schemeClr val="accent1"/>
                </a:solidFill>
              </a:defRPr>
            </a:pPr>
            <a:br/>
            <a:r>
              <a:t>Kestoimperfekti</a:t>
            </a:r>
            <a:r>
              <a:rPr b="0"/>
              <a:t> </a:t>
            </a:r>
            <a:br>
              <a:rPr b="0"/>
            </a:br>
            <a:r>
              <a:rPr b="0" sz="1288"/>
              <a:t>Oikeinkirjoituksesta muistettavaa</a:t>
            </a:r>
            <a:br>
              <a:rPr b="0" sz="1288"/>
            </a:br>
          </a:p>
        </p:txBody>
      </p:sp>
      <p:sp>
        <p:nvSpPr>
          <p:cNvPr id="211" name="Shape 211"/>
          <p:cNvSpPr/>
          <p:nvPr>
            <p:ph type="body" sz="quarter" idx="1"/>
          </p:nvPr>
        </p:nvSpPr>
        <p:spPr>
          <a:xfrm>
            <a:off x="457201" y="1600200"/>
            <a:ext cx="2520713" cy="452596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sing	singing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make	making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use	using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agree	agreeing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flee	fleeing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carry	carrying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play	playing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sit	sitting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/>
            </a:pPr>
            <a:r>
              <a:t>jog	jogging</a:t>
            </a:r>
          </a:p>
        </p:txBody>
      </p:sp>
      <p:sp>
        <p:nvSpPr>
          <p:cNvPr id="212" name="Shape 212"/>
          <p:cNvSpPr/>
          <p:nvPr>
            <p:ph type="body" idx="13"/>
          </p:nvPr>
        </p:nvSpPr>
        <p:spPr>
          <a:xfrm>
            <a:off x="3239343" y="1600200"/>
            <a:ext cx="5904657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b="1" sz="2600">
                <a:solidFill>
                  <a:schemeClr val="accent1"/>
                </a:solidFill>
              </a:defRPr>
            </a:pPr>
            <a:r>
              <a:t>-ing</a:t>
            </a:r>
            <a:r>
              <a:rPr b="0"/>
              <a:t>-pääte lisätään verbin perusmuotoon</a:t>
            </a:r>
            <a:endParaRPr b="0"/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  <a:r>
              <a:t>Verbin päättyessä </a:t>
            </a:r>
            <a:r>
              <a:rPr b="1"/>
              <a:t>e</a:t>
            </a:r>
            <a:r>
              <a:t>-kirjaimeen, jota ei äännetä, </a:t>
            </a:r>
            <a:r>
              <a:rPr b="1"/>
              <a:t>e</a:t>
            </a:r>
            <a:r>
              <a:t> katoaa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  <a:r>
              <a:t>Jos </a:t>
            </a:r>
            <a:r>
              <a:rPr b="1"/>
              <a:t>e</a:t>
            </a:r>
            <a:r>
              <a:t> äännetään, se jää paikalleen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b="1" sz="26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  <a:r>
              <a:t>-</a:t>
            </a:r>
            <a:r>
              <a:rPr b="1"/>
              <a:t>y</a:t>
            </a:r>
            <a:r>
              <a:t> viimeisenä kirjaimena ei aiheuta muutoksia</a:t>
            </a:r>
            <a:br/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600">
                <a:solidFill>
                  <a:schemeClr val="accent1"/>
                </a:solidFill>
              </a:defRPr>
            </a:pPr>
            <a:r>
              <a:t>Lyhyen painollisen vokaalin jälkeinen konsonantti kahdentuu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title"/>
          </p:nvPr>
        </p:nvSpPr>
        <p:spPr>
          <a:xfrm>
            <a:off x="408864" y="299852"/>
            <a:ext cx="8404853" cy="1328948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b="1" sz="2800">
                <a:solidFill>
                  <a:schemeClr val="accent1"/>
                </a:solidFill>
              </a:defRPr>
            </a:lvl1pPr>
          </a:lstStyle>
          <a:p>
            <a:pPr/>
            <a:r>
              <a:t>Huomaa seuraavat poikkeukset oikeinkirjoituksessa</a:t>
            </a:r>
          </a:p>
        </p:txBody>
      </p:sp>
      <p:sp>
        <p:nvSpPr>
          <p:cNvPr id="215" name="Shape 215"/>
          <p:cNvSpPr/>
          <p:nvPr>
            <p:ph type="body" sz="quarter" idx="1"/>
          </p:nvPr>
        </p:nvSpPr>
        <p:spPr>
          <a:xfrm>
            <a:off x="989018" y="1524296"/>
            <a:ext cx="1698252" cy="4425355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70000"/>
              </a:lnSpc>
              <a:spcBef>
                <a:spcPts val="0"/>
              </a:spcBef>
              <a:buSzTx/>
              <a:buNone/>
            </a:pPr>
            <a:r>
              <a:t>lie</a:t>
            </a:r>
          </a:p>
          <a:p>
            <a:pPr marL="0" indent="0">
              <a:lnSpc>
                <a:spcPct val="70000"/>
              </a:lnSpc>
              <a:buSzTx/>
              <a:buNone/>
            </a:pPr>
            <a:r>
              <a:t>die</a:t>
            </a:r>
          </a:p>
          <a:p>
            <a:pPr marL="0" indent="0">
              <a:lnSpc>
                <a:spcPct val="70000"/>
              </a:lnSpc>
              <a:buSzTx/>
              <a:buNone/>
            </a:pPr>
            <a:r>
              <a:t>tie</a:t>
            </a:r>
          </a:p>
          <a:p>
            <a:pPr marL="0" indent="0">
              <a:lnSpc>
                <a:spcPct val="70000"/>
              </a:lnSpc>
              <a:buSzTx/>
              <a:buNone/>
            </a:pPr>
          </a:p>
          <a:p>
            <a:pPr marL="0" indent="0">
              <a:lnSpc>
                <a:spcPct val="70000"/>
              </a:lnSpc>
              <a:buSzTx/>
              <a:buNone/>
            </a:pPr>
            <a:r>
              <a:t>picnic</a:t>
            </a:r>
          </a:p>
          <a:p>
            <a:pPr marL="0" indent="0">
              <a:lnSpc>
                <a:spcPct val="70000"/>
              </a:lnSpc>
              <a:buSzTx/>
              <a:buNone/>
            </a:pPr>
            <a:r>
              <a:t>mimic</a:t>
            </a:r>
          </a:p>
          <a:p>
            <a:pPr marL="0" indent="0">
              <a:lnSpc>
                <a:spcPct val="70000"/>
              </a:lnSpc>
              <a:buSzTx/>
              <a:buNone/>
            </a:pPr>
          </a:p>
          <a:p>
            <a:pPr marL="0" indent="0">
              <a:lnSpc>
                <a:spcPct val="70000"/>
              </a:lnSpc>
              <a:buSzTx/>
              <a:buNone/>
            </a:pPr>
            <a:r>
              <a:t>cancel </a:t>
            </a:r>
          </a:p>
          <a:p>
            <a:pPr marL="0" indent="0">
              <a:lnSpc>
                <a:spcPct val="70000"/>
              </a:lnSpc>
              <a:buSzTx/>
              <a:buNone/>
            </a:pPr>
            <a:r>
              <a:t>model</a:t>
            </a:r>
          </a:p>
        </p:txBody>
      </p:sp>
      <p:sp>
        <p:nvSpPr>
          <p:cNvPr id="216" name="Shape 216"/>
          <p:cNvSpPr/>
          <p:nvPr>
            <p:ph type="body" idx="13"/>
          </p:nvPr>
        </p:nvSpPr>
        <p:spPr>
          <a:xfrm>
            <a:off x="3514502" y="1524297"/>
            <a:ext cx="5629498" cy="43819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>
              <a:lnSpc>
                <a:spcPct val="70000"/>
              </a:lnSpc>
              <a:spcBef>
                <a:spcPts val="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lying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dying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tying</a:t>
            </a:r>
          </a:p>
          <a:p>
            <a:pPr indent="-34290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-ic &gt; -ic</a:t>
            </a:r>
            <a:r>
              <a:rPr b="1"/>
              <a:t>k</a:t>
            </a:r>
            <a:r>
              <a:t>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picnicking, mimicking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BrE: -el </a:t>
            </a:r>
            <a:r>
              <a:rPr b="1"/>
              <a:t>+ -l </a:t>
            </a:r>
            <a:r>
              <a:t>+ -ing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cancelling, modelling</a:t>
            </a:r>
          </a:p>
          <a:p>
            <a:pPr marL="0" indent="0">
              <a:lnSpc>
                <a:spcPct val="70000"/>
              </a:lnSpc>
              <a:spcBef>
                <a:spcPts val="24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AmE: -el + -ing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>
                <a:solidFill>
                  <a:schemeClr val="accent1"/>
                </a:solidFill>
              </a:defRPr>
            </a:pPr>
            <a:r>
              <a:t>canceling, modeling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2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6" grpId="2"/>
      <p:bldP build="p" bldLvl="1" animBg="1" rev="0" advAuto="0" spid="21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type="title"/>
          </p:nvPr>
        </p:nvSpPr>
        <p:spPr>
          <a:xfrm>
            <a:off x="395534" y="518002"/>
            <a:ext cx="8229601" cy="432047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lnSpc>
                <a:spcPct val="90000"/>
              </a:lnSpc>
              <a:defRPr sz="1600"/>
            </a:pPr>
            <a:br/>
            <a:r>
              <a:t>Activate</a:t>
            </a:r>
            <a:br/>
            <a:br/>
          </a:p>
        </p:txBody>
      </p:sp>
      <p:sp>
        <p:nvSpPr>
          <p:cNvPr id="219" name="Shape 219"/>
          <p:cNvSpPr/>
          <p:nvPr>
            <p:ph type="body" idx="1"/>
          </p:nvPr>
        </p:nvSpPr>
        <p:spPr>
          <a:xfrm>
            <a:off x="297866" y="810711"/>
            <a:ext cx="8424937" cy="518457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877823">
              <a:lnSpc>
                <a:spcPct val="80000"/>
              </a:lnSpc>
              <a:spcBef>
                <a:spcPts val="0"/>
              </a:spcBef>
              <a:buSzTx/>
              <a:buNone/>
              <a:defRPr sz="2304"/>
            </a:pPr>
            <a:r>
              <a:t>Translate.</a:t>
            </a:r>
          </a:p>
          <a:p>
            <a:pPr marL="0" indent="0" defTabSz="877823">
              <a:lnSpc>
                <a:spcPct val="80000"/>
              </a:lnSpc>
              <a:spcBef>
                <a:spcPts val="0"/>
              </a:spcBef>
              <a:buSzTx/>
              <a:buNone/>
              <a:defRPr sz="2304"/>
            </a:pPr>
          </a:p>
          <a:p>
            <a:pPr marL="0" indent="0" defTabSz="877823">
              <a:lnSpc>
                <a:spcPct val="80000"/>
              </a:lnSpc>
              <a:spcBef>
                <a:spcPts val="0"/>
              </a:spcBef>
              <a:buSzTx/>
              <a:buNone/>
              <a:defRPr sz="2304"/>
            </a:pPr>
            <a:r>
              <a:t>1. Mitä teit kello kuudelta aamulla? – Nukuin.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What were you doing at 6am? – I was sleeping.</a:t>
            </a:r>
          </a:p>
          <a:p>
            <a:pPr marL="0" indent="0" defTabSz="877823">
              <a:lnSpc>
                <a:spcPct val="80000"/>
              </a:lnSpc>
              <a:spcBef>
                <a:spcPts val="1100"/>
              </a:spcBef>
              <a:buSzTx/>
              <a:buNone/>
              <a:defRPr sz="2304"/>
            </a:pPr>
            <a:r>
              <a:t>2. Luin kirjaa myöhään eilen illalla.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I was reading a book late last night.</a:t>
            </a:r>
          </a:p>
          <a:p>
            <a:pPr marL="0" indent="0" defTabSz="877823">
              <a:lnSpc>
                <a:spcPct val="80000"/>
              </a:lnSpc>
              <a:spcBef>
                <a:spcPts val="1100"/>
              </a:spcBef>
              <a:buSzTx/>
              <a:buNone/>
              <a:defRPr sz="2304"/>
            </a:pPr>
            <a:r>
              <a:t>3. Naapurin koira haukkui tunnin ajan ja sitten se lopetti.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The neighbour’s dog was barking for an hour and 	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then it stopped.</a:t>
            </a:r>
          </a:p>
          <a:p>
            <a:pPr marL="0" indent="0" defTabSz="877823">
              <a:lnSpc>
                <a:spcPct val="80000"/>
              </a:lnSpc>
              <a:spcBef>
                <a:spcPts val="1100"/>
              </a:spcBef>
              <a:buSzTx/>
              <a:buNone/>
              <a:defRPr sz="2304"/>
            </a:pPr>
            <a:r>
              <a:t>4. Me emme asuneet Ritzissä, kun olimme Lontoossa.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We weren’t staying at the Ritz when we were in 	London. </a:t>
            </a:r>
          </a:p>
          <a:p>
            <a:pPr marL="0" indent="0" defTabSz="877823">
              <a:lnSpc>
                <a:spcPct val="80000"/>
              </a:lnSpc>
              <a:spcBef>
                <a:spcPts val="1100"/>
              </a:spcBef>
              <a:buSzTx/>
              <a:buNone/>
              <a:defRPr sz="2304"/>
            </a:pPr>
            <a:r>
              <a:t>5. Sinä et opiskellut eilen, joten mitä sinä puuhasit?</a:t>
            </a:r>
          </a:p>
          <a:p>
            <a:pPr marL="0" indent="0" defTabSz="877823">
              <a:lnSpc>
                <a:spcPct val="80000"/>
              </a:lnSpc>
              <a:spcBef>
                <a:spcPts val="400"/>
              </a:spcBef>
              <a:buSzTx/>
              <a:buNone/>
              <a:defRPr sz="2304">
                <a:solidFill>
                  <a:srgbClr val="000000"/>
                </a:solidFill>
              </a:defRPr>
            </a:pPr>
            <a:r>
              <a:t>	You weren’t studying yesterday so what were you doing?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title"/>
          </p:nvPr>
        </p:nvSpPr>
        <p:spPr>
          <a:xfrm>
            <a:off x="232992" y="663857"/>
            <a:ext cx="8229601" cy="432047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lnSpc>
                <a:spcPct val="90000"/>
              </a:lnSpc>
              <a:defRPr sz="1600"/>
            </a:pPr>
            <a:br/>
            <a:r>
              <a:t>Activate</a:t>
            </a:r>
            <a:br/>
          </a:p>
        </p:txBody>
      </p:sp>
      <p:sp>
        <p:nvSpPr>
          <p:cNvPr id="222" name="Shape 222"/>
          <p:cNvSpPr/>
          <p:nvPr>
            <p:ph type="body" idx="1"/>
          </p:nvPr>
        </p:nvSpPr>
        <p:spPr>
          <a:xfrm>
            <a:off x="350267" y="1303293"/>
            <a:ext cx="8793734" cy="4536506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400"/>
            </a:pPr>
            <a:r>
              <a:t>Yleis- vai kestoimperfekti?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b="1" sz="2400"/>
            </a:pPr>
            <a:br/>
            <a:r>
              <a:rPr b="0"/>
              <a:t>1. Hän sai melkein sydänkohtauksen nähdessään hinnan.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He almost had a heart attack when he saw the price.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SzTx/>
              <a:buNone/>
              <a:defRPr sz="2400"/>
            </a:pPr>
            <a:r>
              <a:t>2. Katselimme televisiota, kun valot sammuivat.</a:t>
            </a:r>
            <a:r>
              <a:rPr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We were watching TV when the lights went off. 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SzTx/>
              <a:buNone/>
              <a:defRPr sz="2400"/>
            </a:pPr>
            <a:r>
              <a:t>3. En nähnyt sinua ensin, sillä katsoin toiseen suuntaan.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 didn’t see you at first because I was looking the other 	way.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SzTx/>
              <a:buNone/>
              <a:defRPr sz="2400"/>
            </a:pPr>
            <a:r>
              <a:t>4. Ajoimme nopeasti, kun hirvi yhtäkkiä ylitti tien tien.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We were driving fast when the moose suddenly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crossed the road.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body" idx="1"/>
          </p:nvPr>
        </p:nvSpPr>
        <p:spPr>
          <a:xfrm>
            <a:off x="378118" y="843081"/>
            <a:ext cx="8579295" cy="561662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905255">
              <a:spcBef>
                <a:spcPts val="0"/>
              </a:spcBef>
              <a:buSzTx/>
              <a:buNone/>
              <a:defRPr sz="2376"/>
            </a:pPr>
            <a:r>
              <a:t>5. Isosetäni Sam oli juoksemassa maratonia, kun hän äkkiä tunsi pistävän kivun rinnassaan.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My great uncle Sam was running a marathon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when he suddenly felt a sharp pain in his chest.</a:t>
            </a:r>
          </a:p>
          <a:p>
            <a:pPr marL="0" indent="0" defTabSz="905255">
              <a:spcBef>
                <a:spcPts val="1100"/>
              </a:spcBef>
              <a:buSzTx/>
              <a:buNone/>
              <a:defRPr sz="2376"/>
            </a:pPr>
            <a:r>
              <a:t>6. Mitä puolustajat tekivät, kun hyökkääjä teki maalin?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376"/>
            </a:pPr>
            <a:r>
              <a:t>	</a:t>
            </a:r>
            <a:r>
              <a:rPr>
                <a:solidFill>
                  <a:srgbClr val="000000"/>
                </a:solidFill>
              </a:rPr>
              <a:t>What were the defenders doing when the striker 	</a:t>
            </a:r>
            <a:endParaRPr>
              <a:solidFill>
                <a:srgbClr val="000000"/>
              </a:solidFill>
            </a:endParaRPr>
          </a:p>
          <a:p>
            <a:pPr marL="0" indent="0" defTabSz="905255">
              <a:spcBef>
                <a:spcPts val="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scored a goal?</a:t>
            </a:r>
          </a:p>
          <a:p>
            <a:pPr marL="0" indent="0" defTabSz="905255">
              <a:spcBef>
                <a:spcPts val="1100"/>
              </a:spcBef>
              <a:buSzTx/>
              <a:buNone/>
              <a:defRPr sz="2376"/>
            </a:pPr>
            <a:r>
              <a:t>7. Onneksi en asunut tuossa kylässä silloin, kun tornado iski sinne.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Luckily I wasn’t living in that village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when the tornado hit there.</a:t>
            </a:r>
          </a:p>
          <a:p>
            <a:pPr marL="0" indent="0" defTabSz="905255">
              <a:lnSpc>
                <a:spcPct val="80000"/>
              </a:lnSpc>
              <a:spcBef>
                <a:spcPts val="1100"/>
              </a:spcBef>
              <a:buSzTx/>
              <a:buNone/>
              <a:defRPr sz="2376"/>
            </a:pPr>
            <a:r>
              <a:t>8. Kimberley pakkasi laukkuja samaan aikaan, kun minä etsin              passeja.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Kimberley he was packing the bags, 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while I was looking for the passports.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body" idx="1"/>
          </p:nvPr>
        </p:nvSpPr>
        <p:spPr>
          <a:xfrm>
            <a:off x="207976" y="931816"/>
            <a:ext cx="8723311" cy="5595218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/>
            </a:pPr>
            <a:r>
              <a:t>9. Kirjoitin muutaman sähköpostin, kun odotin junaa.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 wrote a few emails when I was waiting for the train.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SzTx/>
              <a:buNone/>
              <a:defRPr sz="2400"/>
            </a:pPr>
            <a:r>
              <a:t>10. Kirjoitin juuri viimeistä sähköpostia, kun juna saapui.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 was (just) writing my last email when the train arrived.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SzTx/>
              <a:buNone/>
              <a:defRPr sz="2400"/>
            </a:pPr>
            <a:r>
              <a:t>11. Matkustaessani junassa katselin ikkunasta ja ajattelin sinua koko ajan.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While I was travelling in the train, I was looking out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of the window and thinking about you the whole time.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Imperfekti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xfrm>
            <a:off x="457200" y="1569591"/>
            <a:ext cx="8229600" cy="3890685"/>
          </a:xfrm>
          <a:prstGeom prst="rect">
            <a:avLst/>
          </a:prstGeom>
        </p:spPr>
        <p:txBody>
          <a:bodyPr/>
          <a:lstStyle/>
          <a:p>
            <a:pPr marL="0" indent="203200"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Yleisimperfekt</a:t>
            </a:r>
            <a:r>
              <a:rPr b="0"/>
              <a:t>i kertoo, mitä tietyllä hetkellä tapahtui.</a:t>
            </a:r>
            <a:endParaRPr b="0"/>
          </a:p>
          <a:p>
            <a:pPr marL="0" indent="203200">
              <a:buSzTx/>
              <a:buNone/>
              <a:defRPr sz="2800"/>
            </a:pPr>
            <a:r>
              <a:t>	I </a:t>
            </a:r>
            <a:r>
              <a:rPr b="1"/>
              <a:t>had breakfast </a:t>
            </a:r>
            <a:r>
              <a:t>at a café this morning.</a:t>
            </a:r>
          </a:p>
          <a:p>
            <a:pPr marL="0" indent="203200">
              <a:buSzTx/>
              <a:buNone/>
              <a:defRPr sz="2800"/>
            </a:pPr>
          </a:p>
          <a:p>
            <a:pPr marL="0" indent="203200"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Kestoimperfekti</a:t>
            </a:r>
            <a:r>
              <a:rPr b="0"/>
              <a:t> kertoo pidempikestoisesta tapahtumasta. Se on usein taustakuvausta jollekin lyhytkestoisemmalle tapahtumalle.</a:t>
            </a:r>
            <a:endParaRPr b="0"/>
          </a:p>
          <a:p>
            <a:pPr marL="0" indent="203200">
              <a:buSzTx/>
              <a:buNone/>
              <a:defRPr sz="2800"/>
            </a:pPr>
            <a:r>
              <a:t>	I </a:t>
            </a:r>
            <a:r>
              <a:rPr b="1"/>
              <a:t>was having breakfast </a:t>
            </a:r>
            <a:r>
              <a:t>when you </a:t>
            </a:r>
            <a:r>
              <a:rPr b="1"/>
              <a:t>called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xfrm>
            <a:off x="320922" y="421738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Yleisimperfekti</a:t>
            </a:r>
            <a:br/>
            <a:r>
              <a:t>Käyttö</a:t>
            </a:r>
          </a:p>
        </p:txBody>
      </p:sp>
      <p:sp>
        <p:nvSpPr>
          <p:cNvPr id="155" name="Shape 155"/>
          <p:cNvSpPr/>
          <p:nvPr>
            <p:ph type="body" sz="quarter" idx="1"/>
          </p:nvPr>
        </p:nvSpPr>
        <p:spPr>
          <a:xfrm>
            <a:off x="395535" y="1412774"/>
            <a:ext cx="4040189" cy="639764"/>
          </a:xfrm>
          <a:prstGeom prst="rect">
            <a:avLst/>
          </a:prstGeom>
        </p:spPr>
        <p:txBody>
          <a:bodyPr lIns="45699" tIns="45699" rIns="45699" bIns="45699" anchor="ctr"/>
          <a:lstStyle>
            <a:lvl1pPr>
              <a:spcBef>
                <a:spcPts val="0"/>
              </a:spcBef>
              <a:defRPr b="0" sz="2800">
                <a:solidFill>
                  <a:schemeClr val="accent1"/>
                </a:solidFill>
              </a:defRPr>
            </a:lvl1pPr>
          </a:lstStyle>
          <a:p>
            <a:pPr/>
            <a:r>
              <a:t>Yhdistä lause ja…</a:t>
            </a:r>
          </a:p>
        </p:txBody>
      </p:sp>
      <p:sp>
        <p:nvSpPr>
          <p:cNvPr id="156" name="Shape 156"/>
          <p:cNvSpPr/>
          <p:nvPr>
            <p:ph type="body" idx="13"/>
          </p:nvPr>
        </p:nvSpPr>
        <p:spPr>
          <a:xfrm>
            <a:off x="179510" y="1988840"/>
            <a:ext cx="4248474" cy="410445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400"/>
            </a:pPr>
            <a:r>
              <a:t>1. I </a:t>
            </a:r>
            <a:r>
              <a:rPr b="1"/>
              <a:t>visited</a:t>
            </a:r>
            <a:r>
              <a:t> my grandmother last week.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sz="2400"/>
            </a:pPr>
            <a:r>
              <a:t>2. The guest </a:t>
            </a:r>
            <a:r>
              <a:rPr b="1"/>
              <a:t>came</a:t>
            </a:r>
            <a:r>
              <a:t> in, </a:t>
            </a:r>
            <a:r>
              <a:rPr b="1"/>
              <a:t>took</a:t>
            </a:r>
            <a:r>
              <a:t> off his shoes and </a:t>
            </a:r>
            <a:r>
              <a:rPr b="1"/>
              <a:t>sat</a:t>
            </a:r>
            <a:r>
              <a:t> down.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sz="2400"/>
            </a:pPr>
            <a:r>
              <a:t>3. Mozart </a:t>
            </a:r>
            <a:r>
              <a:rPr b="1"/>
              <a:t>was</a:t>
            </a:r>
            <a:r>
              <a:t> only 35 years old when he </a:t>
            </a:r>
            <a:r>
              <a:rPr b="1"/>
              <a:t>died</a:t>
            </a:r>
            <a:r>
              <a:t>.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sz="2400"/>
            </a:pPr>
            <a:r>
              <a:t>4. When I </a:t>
            </a:r>
            <a:r>
              <a:rPr b="1"/>
              <a:t>was</a:t>
            </a:r>
            <a:r>
              <a:t> a child we </a:t>
            </a:r>
            <a:r>
              <a:rPr b="1"/>
              <a:t>used</a:t>
            </a:r>
            <a:r>
              <a:t> to travel a lot.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sz="2400"/>
            </a:pPr>
            <a:r>
              <a:t>5. Ouch! I </a:t>
            </a:r>
            <a:r>
              <a:rPr b="1"/>
              <a:t>broke</a:t>
            </a:r>
            <a:r>
              <a:t> a nail!</a:t>
            </a:r>
          </a:p>
        </p:txBody>
      </p:sp>
      <p:sp>
        <p:nvSpPr>
          <p:cNvPr id="157" name="Shape 157"/>
          <p:cNvSpPr/>
          <p:nvPr>
            <p:ph type="body" idx="14"/>
          </p:nvPr>
        </p:nvSpPr>
        <p:spPr>
          <a:xfrm>
            <a:off x="5076056" y="1421086"/>
            <a:ext cx="3610744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/>
            <a:r>
              <a:t>…perustelu</a:t>
            </a:r>
          </a:p>
        </p:txBody>
      </p:sp>
      <p:sp>
        <p:nvSpPr>
          <p:cNvPr id="158" name="Shape 158"/>
          <p:cNvSpPr/>
          <p:nvPr>
            <p:ph type="body" idx="15"/>
          </p:nvPr>
        </p:nvSpPr>
        <p:spPr>
          <a:xfrm>
            <a:off x="4895527" y="2006718"/>
            <a:ext cx="4402382" cy="409530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>
              <a:spcBef>
                <a:spcPts val="0"/>
              </a:spcBef>
              <a:buSzTx/>
              <a:buNone/>
              <a:defRPr sz="2400">
                <a:solidFill>
                  <a:schemeClr val="accent1"/>
                </a:solidFill>
              </a:defRPr>
            </a:pPr>
            <a:r>
              <a:t>tapahtuma tiettynä, tarkkana ajankohtana menneisyydessä</a:t>
            </a:r>
          </a:p>
          <a:p>
            <a:pPr marL="0" indent="0">
              <a:buSzTx/>
              <a:buNone/>
              <a:defRPr sz="2400">
                <a:solidFill>
                  <a:schemeClr val="accent1"/>
                </a:solidFill>
              </a:defRPr>
            </a:pPr>
            <a:r>
              <a:t>tapahtumaketjun kuvaus menneisyydessä</a:t>
            </a:r>
          </a:p>
          <a:p>
            <a:pPr marL="0" indent="0">
              <a:spcBef>
                <a:spcPts val="1200"/>
              </a:spcBef>
              <a:buSzTx/>
              <a:buNone/>
              <a:defRPr sz="2400">
                <a:solidFill>
                  <a:schemeClr val="accent1"/>
                </a:solidFill>
              </a:defRPr>
            </a:pPr>
            <a:r>
              <a:t>varmasti menneisyydessä päättyneet tapahtumat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buSzTx/>
              <a:buNone/>
              <a:defRPr sz="1000">
                <a:solidFill>
                  <a:schemeClr val="accent1"/>
                </a:solidFill>
              </a:defRPr>
            </a:pPr>
          </a:p>
          <a:p>
            <a:pPr marL="0" indent="0">
              <a:spcBef>
                <a:spcPts val="400"/>
              </a:spcBef>
              <a:buSzTx/>
              <a:buNone/>
              <a:defRPr sz="2400">
                <a:solidFill>
                  <a:schemeClr val="accent1"/>
                </a:solidFill>
              </a:defRPr>
            </a:pPr>
            <a:r>
              <a:t>toistuvat tavat menneisyydessä</a:t>
            </a:r>
          </a:p>
          <a:p>
            <a:pPr marL="0" indent="0">
              <a:spcBef>
                <a:spcPts val="1800"/>
              </a:spcBef>
              <a:buSzTx/>
              <a:buNone/>
              <a:defRPr sz="2400">
                <a:solidFill>
                  <a:schemeClr val="accent1"/>
                </a:solidFill>
              </a:defRPr>
            </a:pPr>
            <a:r>
              <a:t>mennyt tapahtuma, joka ei voi olla kestoltaan pitkä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6" grpId="1"/>
      <p:bldP build="p" bldLvl="1" animBg="1" rev="0" advAuto="0" spid="15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xfrm>
            <a:off x="465909" y="448808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905255">
              <a:defRPr b="1" sz="3959">
                <a:solidFill>
                  <a:schemeClr val="accent1"/>
                </a:solidFill>
              </a:defRPr>
            </a:pPr>
            <a:r>
              <a:t>Yleisimperfekti </a:t>
            </a:r>
            <a:br/>
            <a:r>
              <a:rPr sz="3168"/>
              <a:t>Muodostus</a:t>
            </a:r>
          </a:p>
        </p:txBody>
      </p:sp>
      <p:sp>
        <p:nvSpPr>
          <p:cNvPr id="161" name="Shape 161"/>
          <p:cNvSpPr/>
          <p:nvPr>
            <p:ph type="body" idx="1"/>
          </p:nvPr>
        </p:nvSpPr>
        <p:spPr>
          <a:xfrm>
            <a:off x="328245" y="1515121"/>
            <a:ext cx="8883010" cy="4752528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90000"/>
              </a:lnSpc>
              <a:spcBef>
                <a:spcPts val="0"/>
              </a:spcBef>
              <a:defRPr b="0"/>
            </a:pPr>
            <a:r>
              <a:t>Yleisimperfekti muodostetaan lisäämällä pääverbiin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/>
            </a:pPr>
            <a:r>
              <a:t>pääte </a:t>
            </a:r>
            <a:r>
              <a:rPr b="1"/>
              <a:t>-ed</a:t>
            </a:r>
            <a: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t>		</a:t>
            </a:r>
            <a:r>
              <a:rPr b="0"/>
              <a:t>dance		danc</a:t>
            </a:r>
            <a:r>
              <a:t>ed</a:t>
            </a:r>
          </a:p>
          <a:p>
            <a:pPr>
              <a:lnSpc>
                <a:spcPct val="90000"/>
              </a:lnSpc>
              <a:defRPr b="0"/>
            </a:pPr>
            <a:r>
              <a:t>		walk		walk</a:t>
            </a:r>
            <a:r>
              <a:rPr b="1"/>
              <a:t>ed</a:t>
            </a:r>
          </a:p>
          <a:p>
            <a:pPr>
              <a:lnSpc>
                <a:spcPct val="90000"/>
              </a:lnSpc>
              <a:defRPr b="0"/>
            </a:pPr>
            <a:r>
              <a:t>		play		play</a:t>
            </a:r>
            <a:r>
              <a:rPr b="1"/>
              <a:t>ed</a:t>
            </a:r>
          </a:p>
          <a:p>
            <a:pPr>
              <a:lnSpc>
                <a:spcPct val="90000"/>
              </a:lnSpc>
              <a:defRPr b="0"/>
            </a:pPr>
            <a:r>
              <a:t>		exercise	exercis</a:t>
            </a:r>
            <a:r>
              <a:rPr b="1"/>
              <a:t>ed</a:t>
            </a: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  <a:defRPr b="0"/>
            </a:pPr>
            <a:r>
              <a:t>Epäsäännölliset </a:t>
            </a:r>
            <a:r>
              <a:rPr sz="2800"/>
              <a:t>imperfektimuodot on opiskeltava ulkoa.</a:t>
            </a:r>
            <a:r>
              <a:rPr i="1" sz="2800"/>
              <a:t> </a:t>
            </a:r>
          </a:p>
          <a:p>
            <a:pPr>
              <a:lnSpc>
                <a:spcPct val="90000"/>
              </a:lnSpc>
              <a:defRPr b="0" i="1" sz="2200"/>
            </a:pPr>
            <a:r>
              <a:t>		</a:t>
            </a:r>
            <a:r>
              <a:rPr i="0"/>
              <a:t>write		wrote</a:t>
            </a:r>
          </a:p>
          <a:p>
            <a:pPr>
              <a:lnSpc>
                <a:spcPct val="90000"/>
              </a:lnSpc>
              <a:defRPr sz="2200"/>
            </a:pPr>
            <a:r>
              <a:t>		</a:t>
            </a:r>
            <a:r>
              <a:rPr b="0"/>
              <a:t>sing		sang</a:t>
            </a:r>
            <a:endParaRPr b="0"/>
          </a:p>
          <a:p>
            <a:pPr>
              <a:lnSpc>
                <a:spcPct val="90000"/>
              </a:lnSpc>
              <a:defRPr b="0" sz="2200"/>
            </a:pPr>
            <a:r>
              <a:t>		cut		cut</a:t>
            </a:r>
          </a:p>
          <a:p>
            <a:pPr>
              <a:lnSpc>
                <a:spcPct val="90000"/>
              </a:lnSpc>
              <a:defRPr b="0" sz="2200"/>
            </a:pPr>
            <a:r>
              <a:t>		lie		lay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title"/>
          </p:nvPr>
        </p:nvSpPr>
        <p:spPr>
          <a:xfrm>
            <a:off x="461725" y="387849"/>
            <a:ext cx="8229601" cy="1143001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Yleisimperfekti</a:t>
            </a:r>
            <a:br/>
            <a:r>
              <a:t>Muodostus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xfrm>
            <a:off x="226337" y="1600200"/>
            <a:ext cx="8700380" cy="4525963"/>
          </a:xfrm>
          <a:prstGeom prst="rect">
            <a:avLst/>
          </a:prstGeom>
        </p:spPr>
        <p:txBody>
          <a:bodyPr/>
          <a:lstStyle/>
          <a:p>
            <a:pPr marL="0" indent="191007" defTabSz="859536">
              <a:spcBef>
                <a:spcPts val="5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  <a:r>
              <a:t>Yleisimperfektin kieltomuoto muodostetaan</a:t>
            </a:r>
          </a:p>
          <a:p>
            <a:pPr marL="0" indent="191007" defTabSz="859536">
              <a:spcBef>
                <a:spcPts val="500"/>
              </a:spcBef>
              <a:buSzTx/>
              <a:buNone/>
              <a:defRPr b="1" sz="2632">
                <a:solidFill>
                  <a:srgbClr val="000000"/>
                </a:solidFill>
              </a:defRPr>
            </a:pPr>
            <a:r>
              <a:t>did not </a:t>
            </a:r>
            <a:r>
              <a:rPr b="0"/>
              <a:t>/</a:t>
            </a:r>
            <a:r>
              <a:t> didn’t </a:t>
            </a:r>
            <a:r>
              <a:rPr b="0"/>
              <a:t> apuverbillä ja </a:t>
            </a:r>
            <a:r>
              <a:t>pääverbin perusmuodolla</a:t>
            </a:r>
            <a:r>
              <a:rPr b="0"/>
              <a:t>.</a:t>
            </a:r>
            <a:endParaRPr b="0"/>
          </a:p>
          <a:p>
            <a:pPr marL="0" indent="191007" defTabSz="859536">
              <a:spcBef>
                <a:spcPts val="5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</a:p>
          <a:p>
            <a:pPr lvl="1" marL="0" indent="537209" defTabSz="859536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068"/>
            </a:pPr>
            <a:r>
              <a:t>I </a:t>
            </a:r>
            <a:r>
              <a:rPr b="1"/>
              <a:t>did not make </a:t>
            </a:r>
            <a:r>
              <a:t>a mistake.		We </a:t>
            </a:r>
            <a:r>
              <a:rPr b="1"/>
              <a:t>didn’t make </a:t>
            </a:r>
            <a:r>
              <a:t>any speeches.</a:t>
            </a:r>
            <a:endParaRPr sz="2632"/>
          </a:p>
          <a:p>
            <a:pPr lvl="1" marL="0" indent="537209" defTabSz="859536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068"/>
            </a:pPr>
            <a:r>
              <a:t>You </a:t>
            </a:r>
            <a:r>
              <a:rPr b="1"/>
              <a:t>didn’t make </a:t>
            </a:r>
            <a:r>
              <a:t>your bed.		You </a:t>
            </a:r>
            <a:r>
              <a:rPr b="1"/>
              <a:t>did not make </a:t>
            </a:r>
            <a:r>
              <a:t>us coffee.</a:t>
            </a:r>
            <a:endParaRPr sz="2632"/>
          </a:p>
          <a:p>
            <a:pPr lvl="1" marL="0" indent="537209" defTabSz="859536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068"/>
            </a:pPr>
            <a:r>
              <a:t>He/She/It </a:t>
            </a:r>
            <a:r>
              <a:rPr b="1"/>
              <a:t>didn’t make </a:t>
            </a:r>
            <a:r>
              <a:t>a sound.	The police </a:t>
            </a:r>
            <a:r>
              <a:rPr b="1"/>
              <a:t>did not make </a:t>
            </a:r>
            <a:r>
              <a:t>an arrest. </a:t>
            </a:r>
            <a:endParaRPr sz="2632"/>
          </a:p>
          <a:p>
            <a:pPr lvl="1" marL="0" indent="537209" defTabSz="859536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068"/>
            </a:pPr>
          </a:p>
          <a:p>
            <a:pPr marL="429768" indent="-429768" defTabSz="859536">
              <a:lnSpc>
                <a:spcPct val="110000"/>
              </a:lnSpc>
              <a:spcBef>
                <a:spcPts val="400"/>
              </a:spcBef>
              <a:buClr>
                <a:srgbClr val="000000"/>
              </a:buClr>
              <a:defRPr sz="2632">
                <a:solidFill>
                  <a:srgbClr val="000000"/>
                </a:solidFill>
              </a:defRPr>
            </a:pPr>
            <a:r>
              <a:t>Lyhennetty muoto </a:t>
            </a:r>
            <a:r>
              <a:rPr b="1"/>
              <a:t>didn’t</a:t>
            </a:r>
            <a:r>
              <a:t> on hyvin yleinen.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xfrm>
            <a:off x="457200" y="332493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Yleisimperfekti</a:t>
            </a:r>
            <a:br/>
            <a:r>
              <a:t>Muodostus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xfrm>
            <a:off x="457200" y="1336155"/>
            <a:ext cx="8229600" cy="4865470"/>
          </a:xfrm>
          <a:prstGeom prst="rect">
            <a:avLst/>
          </a:prstGeom>
        </p:spPr>
        <p:txBody>
          <a:bodyPr/>
          <a:lstStyle/>
          <a:p>
            <a:pPr marL="0" indent="203200">
              <a:buSzTx/>
              <a:buNone/>
              <a:defRPr sz="2800">
                <a:solidFill>
                  <a:srgbClr val="000000"/>
                </a:solidFill>
              </a:defRPr>
            </a:pPr>
            <a:r>
              <a:t>Yleisimperfektin kysymys muodostetaan </a:t>
            </a:r>
          </a:p>
          <a:p>
            <a:pPr marL="0" indent="203200"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did </a:t>
            </a:r>
            <a:r>
              <a:rPr b="0"/>
              <a:t>+</a:t>
            </a:r>
            <a:r>
              <a:t> SUBJEKTI </a:t>
            </a:r>
            <a:r>
              <a:rPr b="0"/>
              <a:t>+</a:t>
            </a:r>
            <a:r>
              <a:t> pääverbin perusmuoto</a:t>
            </a:r>
          </a:p>
          <a:p>
            <a:pPr marL="0" indent="203200">
              <a:buSzTx/>
              <a:buNone/>
              <a:defRPr sz="2800">
                <a:solidFill>
                  <a:srgbClr val="000000"/>
                </a:solidFill>
              </a:defRPr>
            </a:pPr>
          </a:p>
          <a:p>
            <a:pPr lvl="2" marL="0" indent="80010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b="1" sz="2200"/>
            </a:pPr>
            <a:r>
              <a:t>Did</a:t>
            </a:r>
            <a:r>
              <a:rPr b="0"/>
              <a:t> I </a:t>
            </a:r>
            <a:r>
              <a:t>hear</a:t>
            </a:r>
            <a:r>
              <a:rPr b="0"/>
              <a:t> correctly?	</a:t>
            </a:r>
            <a:r>
              <a:t>Did</a:t>
            </a:r>
            <a:r>
              <a:rPr b="0"/>
              <a:t> we </a:t>
            </a:r>
            <a:r>
              <a:t>get</a:t>
            </a:r>
            <a:r>
              <a:rPr b="0"/>
              <a:t> much done?</a:t>
            </a:r>
            <a:endParaRPr i="1" sz="2400"/>
          </a:p>
          <a:p>
            <a:pPr lvl="2" marL="0" indent="80010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b="1" sz="2200"/>
            </a:pPr>
            <a:r>
              <a:t>Did</a:t>
            </a:r>
            <a:r>
              <a:rPr b="0"/>
              <a:t> you </a:t>
            </a:r>
            <a:r>
              <a:t>say</a:t>
            </a:r>
            <a:r>
              <a:rPr b="0"/>
              <a:t> something?	</a:t>
            </a:r>
            <a:r>
              <a:t>Did</a:t>
            </a:r>
            <a:r>
              <a:rPr b="0"/>
              <a:t> you </a:t>
            </a:r>
            <a:r>
              <a:t>stay</a:t>
            </a:r>
            <a:r>
              <a:rPr b="0"/>
              <a:t> up late? </a:t>
            </a:r>
            <a:endParaRPr i="1" sz="2400"/>
          </a:p>
          <a:p>
            <a:pPr lvl="2" marL="0" indent="80010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b="1" sz="2200"/>
            </a:pPr>
            <a:r>
              <a:t>Did</a:t>
            </a:r>
            <a:r>
              <a:rPr b="0"/>
              <a:t> he/she </a:t>
            </a:r>
            <a:r>
              <a:t>do</a:t>
            </a:r>
            <a:r>
              <a:rPr b="0"/>
              <a:t> well?	</a:t>
            </a:r>
            <a:r>
              <a:t>Did</a:t>
            </a:r>
            <a:r>
              <a:rPr b="0"/>
              <a:t> they </a:t>
            </a:r>
            <a:r>
              <a:t>answer</a:t>
            </a:r>
            <a:r>
              <a:rPr b="0"/>
              <a:t> your questions?</a:t>
            </a:r>
            <a:endParaRPr i="1" sz="2400"/>
          </a:p>
          <a:p>
            <a:pPr lvl="1" marL="0" indent="57150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200"/>
            </a:pPr>
            <a:r>
              <a:t> </a:t>
            </a:r>
            <a:endParaRPr sz="2800"/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Kysymyksen alussa voi olla myös kysymyssana: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</a:t>
            </a:r>
            <a:r>
              <a:rPr b="1" sz="2200"/>
              <a:t>When</a:t>
            </a:r>
            <a:r>
              <a:rPr sz="2200"/>
              <a:t> did they answer your 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title"/>
          </p:nvPr>
        </p:nvSpPr>
        <p:spPr>
          <a:xfrm>
            <a:off x="457206" y="346645"/>
            <a:ext cx="8229601" cy="1066130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defRPr b="1" sz="3200">
                <a:solidFill>
                  <a:schemeClr val="accent1"/>
                </a:solidFill>
              </a:defRPr>
            </a:pPr>
            <a:r>
              <a:t>Yleisimperfekti </a:t>
            </a:r>
            <a:br/>
            <a:r>
              <a:t>BE-verbi</a:t>
            </a:r>
          </a:p>
        </p:txBody>
      </p:sp>
      <p:sp>
        <p:nvSpPr>
          <p:cNvPr id="170" name="Shape 170"/>
          <p:cNvSpPr/>
          <p:nvPr>
            <p:ph type="body" idx="1"/>
          </p:nvPr>
        </p:nvSpPr>
        <p:spPr>
          <a:xfrm>
            <a:off x="179510" y="1412775"/>
            <a:ext cx="8640962" cy="4824535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/>
          </a:p>
        </p:txBody>
      </p:sp>
      <p:graphicFrame>
        <p:nvGraphicFramePr>
          <p:cNvPr id="171" name="Table 171"/>
          <p:cNvGraphicFramePr/>
          <p:nvPr/>
        </p:nvGraphicFramePr>
        <p:xfrm>
          <a:off x="251518" y="1484782"/>
          <a:ext cx="8640976" cy="427427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880325"/>
                <a:gridCol w="2880325"/>
                <a:gridCol w="2880325"/>
              </a:tblGrid>
              <a:tr h="55985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Väite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Kielto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Kysymys</a:t>
                      </a:r>
                    </a:p>
                  </a:txBody>
                  <a:tcPr marL="45725" marR="45725" marT="45725" marB="45725" anchor="t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>
                          <a:sym typeface="Arial"/>
                        </a:rPr>
                        <a:t>I was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wasn’t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Was </a:t>
                      </a:r>
                      <a:r>
                        <a:rPr b="0"/>
                        <a:t>I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6547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you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7886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was</a:t>
                      </a:r>
                      <a:r>
                        <a:t>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wasn’t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Was</a:t>
                      </a:r>
                      <a:r>
                        <a:rPr b="0"/>
                        <a:t> he/she/it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91475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were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weren’t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we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</a:t>
                      </a:r>
                      <a:r>
                        <a:t>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weren’t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you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were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weren’t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Were</a:t>
                      </a:r>
                      <a:r>
                        <a:rPr b="0"/>
                        <a:t> they …?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title"/>
          </p:nvPr>
        </p:nvSpPr>
        <p:spPr>
          <a:xfrm>
            <a:off x="457200" y="413975"/>
            <a:ext cx="8229600" cy="1066130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86968">
              <a:defRPr b="1" sz="3880">
                <a:solidFill>
                  <a:schemeClr val="accent1"/>
                </a:solidFill>
              </a:defRPr>
            </a:pPr>
            <a:r>
              <a:t>Yleisimperfekti</a:t>
            </a:r>
            <a:br/>
            <a:r>
              <a:rPr sz="2716"/>
              <a:t>Oikeinkirjoituksesta muistettavaa</a:t>
            </a:r>
          </a:p>
        </p:txBody>
      </p:sp>
      <p:sp>
        <p:nvSpPr>
          <p:cNvPr id="174" name="Shape 174"/>
          <p:cNvSpPr/>
          <p:nvPr>
            <p:ph type="body" idx="1"/>
          </p:nvPr>
        </p:nvSpPr>
        <p:spPr>
          <a:xfrm>
            <a:off x="606582" y="1548142"/>
            <a:ext cx="8537418" cy="4617161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110000"/>
              </a:lnSpc>
              <a:spcBef>
                <a:spcPts val="0"/>
              </a:spcBef>
              <a:defRPr b="0" sz="2800"/>
            </a:pPr>
            <a:r>
              <a:t>Millaisia muutoksia imperfektin pääte aiheuttaa verbissä?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800"/>
            </a:pPr>
            <a:r>
              <a:t>	</a:t>
            </a:r>
            <a:r>
              <a:rPr sz="2200"/>
              <a:t>worry	&gt; 	worried</a:t>
            </a:r>
            <a:endParaRPr sz="2200"/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bully	&gt;	bullied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delay	&gt;	delayed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bake	&gt;	baked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love	&gt;	loved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fit	&gt;	fitted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trap	&gt;	trapped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visit	&gt;	visited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panic	&gt;	panicked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 sz="2200"/>
            </a:pPr>
            <a:r>
              <a:t>	label	&gt;	label(l)ed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