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58" r:id="rId4"/>
    <p:sldId id="259" r:id="rId5"/>
    <p:sldId id="269" r:id="rId6"/>
    <p:sldId id="260" r:id="rId7"/>
    <p:sldId id="261" r:id="rId8"/>
    <p:sldId id="262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721"/>
  </p:normalViewPr>
  <p:slideViewPr>
    <p:cSldViewPr snapToGrid="0" snapToObjects="1">
      <p:cViewPr varScale="1">
        <p:scale>
          <a:sx n="108" d="100"/>
          <a:sy n="108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3484E1-8842-8A4A-B21E-850F25458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E875180-E2E9-504D-9C8B-44F9CE878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DC9B9E-FCDB-684D-8158-B8DBE6AB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65A4C6-5F5F-8C46-A384-8752B0AC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DBD992-FABD-8746-8E7C-650E927C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2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8C90EF-04B5-0143-822F-28EA12EB1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A55BDAA-D21C-9145-A054-6DC1B7FA4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540D26-98F5-1B4B-9585-EAE54292B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EDA218-1D29-BA42-B87C-579C9ED5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BB4A5F-C9F3-204A-B576-72DF0C06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3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A0FA6B1-8FB2-6345-BC35-837420547B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6CF4D4-9283-F643-B729-FE66A2E68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4E635D-A1B0-3043-AD86-BBA9220FC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31292A-FB39-7140-B93C-0A234D65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F38F8-0EAE-F34C-9EDE-1EAD5F29E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12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8AACE-A32B-1840-94FA-8586DCE05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192F91-E428-8A4D-99CD-0C2C1560E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89CC90-BECC-2540-A3D4-DAE3BDC6E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657F11-C717-5249-ACD8-D1440EA09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5F9513-A337-0240-8CD7-5AC4FEE28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267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20B9B-6048-0D48-BAD8-EEE7B27A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20D8DE-59C2-E74C-8B35-CC9A34894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5B0EE1-C850-3C43-BAC7-65EF99DC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655612-C505-F642-B959-67EF3CC3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43296-A73A-A04D-B939-36AD31768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29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7E8B9F-59E2-CF4A-964F-F1D842749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6D1191-B538-BD4D-B3A6-3A0620C960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2B616A1-D90B-EF42-B9D3-A28CD1D2B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A1DAA36-CFBA-8141-99BD-C4CCB39F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56B591-2920-704E-8203-1C0ADF13D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0B1522D-CE2A-7442-AD63-FEA836423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758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A25126-FE0C-CF4C-9FB9-288906C1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1D33A7-44C2-2648-AA45-347A19A9C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C73FCC5-1867-DF46-8D6E-4386A7582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183ECE-0BE9-F948-A881-A9967A3BE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D63B4DE-8A4A-8E43-B9B9-3048A5B90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C37F3DC-954A-D04A-9700-B41D73FC5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E8EB4B-8F3A-3243-8831-B34FC39C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15BE4B6-BE4A-8D42-90F4-337476CAA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3558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2B9BD8-AE86-BB4D-8E74-8B7509D1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145B667-9BA2-E946-BF27-DF59E8C3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4EC144-F2DC-9B48-8EAE-D1B15225D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AC58E70-3FDE-D740-A6F6-2CA2238B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50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19E4BC7-9910-7E46-8012-73970E468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8DD2679-09EA-7442-A8E4-3F7277427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8119DF-BD0F-CB47-BB51-9C79292B8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01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C41275-F0B0-0D41-A9D1-41B660A0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81E8ED-E64F-2748-B24B-BE5EBE010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6C0E624-429A-7148-B8BA-8F57DE749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D111C8-51E0-D942-A680-8C1B402E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A04C09-8E95-1D41-B68C-2BD2779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5B1D93-F20E-8E48-A39F-FFAACA9D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449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498604-B67B-B342-B364-DC67C2CB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41510C6-E9A7-BE49-A71B-16C5562CF1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9B6EEAC-C2C6-F04E-AC93-EE1089241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182EF1-C27D-AF48-BE75-8AF71D558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537023-7F66-D144-883D-AA62A37DA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B999B4-6A41-4D48-BF3F-67735EE2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062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stretch>
            <a:fillRect t="-4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8C0A83A-B075-F048-A190-BE3C30CF0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89AA13-1D41-5343-A161-7BD782F25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4750D5-E3C6-C84A-9ADE-CC5FEB2E8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B7FA0-D213-DA49-82BE-1B2951542FCA}" type="datetimeFigureOut">
              <a:rPr lang="fi-FI" smtClean="0"/>
              <a:t>6.8.2019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ABD1CB-FB56-3340-94C3-F9EE1F79C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302FF4-E77F-7C40-9D34-852C4836E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4C423-2E37-004F-9BCB-FFD2D9FED3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95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2. </a:t>
            </a:r>
            <a:r>
              <a:rPr lang="en-US" b="1" dirty="0" err="1"/>
              <a:t>Näkökulmia</a:t>
            </a:r>
            <a:r>
              <a:rPr lang="en-US" b="1" dirty="0"/>
              <a:t> </a:t>
            </a:r>
            <a:r>
              <a:rPr lang="en-US" b="1" dirty="0" err="1"/>
              <a:t>persoonallisuuteen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20-33</a:t>
            </a:r>
          </a:p>
        </p:txBody>
      </p:sp>
    </p:spTree>
    <p:extLst>
      <p:ext uri="{BB962C8B-B14F-4D97-AF65-F5344CB8AC3E}">
        <p14:creationId xmlns:p14="http://schemas.microsoft.com/office/powerpoint/2010/main" val="427916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9CECFE-CBFD-2F48-B8AC-574EF1BDF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Pystyvyysuskomukset persoonallisuudessa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94C5B5-2364-BF42-996E-C33F43109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pystyvyysuskomus</a:t>
            </a:r>
            <a:r>
              <a:rPr lang="fi-FI" dirty="0"/>
              <a:t> tai </a:t>
            </a:r>
            <a:r>
              <a:rPr lang="fi-FI" b="1" dirty="0" err="1"/>
              <a:t>minäpystyvyys</a:t>
            </a:r>
            <a:r>
              <a:rPr lang="fi-FI" dirty="0"/>
              <a:t> = omaan itseen ja omaan suoriutumiseen luottamista </a:t>
            </a:r>
          </a:p>
          <a:p>
            <a:pPr lvl="1"/>
            <a:r>
              <a:rPr lang="fi-FI" dirty="0" err="1"/>
              <a:t>Banduran</a:t>
            </a:r>
            <a:r>
              <a:rPr lang="fi-FI" dirty="0"/>
              <a:t> mukaan selittää esim. sitä, aloittaako yksilö haastavia toimia tai tehtäviä</a:t>
            </a:r>
          </a:p>
          <a:p>
            <a:r>
              <a:rPr lang="fi-FI" dirty="0"/>
              <a:t>rakentuvat monista erilaisista opituista kokemuksista</a:t>
            </a:r>
          </a:p>
          <a:p>
            <a:r>
              <a:rPr lang="fi-FI" dirty="0"/>
              <a:t>erityisesti onnistumisen kokemukset, ympäristön tuki, myönteinen palaute ja mallioppimisen kautta muodostetut onnistumisen kokemukset kasvattavat pystyvyysuskomusta</a:t>
            </a:r>
          </a:p>
        </p:txBody>
      </p:sp>
    </p:spTree>
    <p:extLst>
      <p:ext uri="{BB962C8B-B14F-4D97-AF65-F5344CB8AC3E}">
        <p14:creationId xmlns:p14="http://schemas.microsoft.com/office/powerpoint/2010/main" val="5754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081C66-8AB4-BC44-9015-8479727BE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Humanistisen psykologian näkökulma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F6F367-7243-6F46-8C82-60D6B7776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9351"/>
          </a:xfrm>
        </p:spPr>
        <p:txBody>
          <a:bodyPr>
            <a:normAutofit/>
          </a:bodyPr>
          <a:lstStyle/>
          <a:p>
            <a:r>
              <a:rPr lang="fi-FI" dirty="0"/>
              <a:t>korostaa yksilöä ainutlaatuisena kokonaisuutena, sekä hänen kokemuksiaan, vapaata tahtoa ja luovuutta</a:t>
            </a:r>
          </a:p>
          <a:p>
            <a:r>
              <a:rPr lang="fi-FI" dirty="0"/>
              <a:t>ihminen voi löytää itse ratkaisut omiin ongelmiinsa</a:t>
            </a:r>
          </a:p>
          <a:p>
            <a:r>
              <a:rPr lang="fi-FI" dirty="0"/>
              <a:t>tunnetuimpia edustajia esim. Carl Rogers</a:t>
            </a:r>
          </a:p>
          <a:p>
            <a:pPr lvl="1"/>
            <a:r>
              <a:rPr lang="fi-FI" dirty="0"/>
              <a:t>asiakaskeskeisen psykoterapian kehittäjä</a:t>
            </a:r>
          </a:p>
        </p:txBody>
      </p:sp>
    </p:spTree>
    <p:extLst>
      <p:ext uri="{BB962C8B-B14F-4D97-AF65-F5344CB8AC3E}">
        <p14:creationId xmlns:p14="http://schemas.microsoft.com/office/powerpoint/2010/main" val="56261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782AC7-9F1C-ED44-9B86-2C4C240C4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Humanistinen psykologia: </a:t>
            </a:r>
            <a:r>
              <a:rPr lang="fi-FI" sz="4000" b="1" dirty="0" err="1"/>
              <a:t>Reaaliminä</a:t>
            </a:r>
            <a:r>
              <a:rPr lang="fi-FI" sz="4000" b="1" dirty="0"/>
              <a:t> ja </a:t>
            </a:r>
            <a:r>
              <a:rPr lang="fi-FI" sz="4000" b="1" dirty="0" err="1"/>
              <a:t>ihanneminä</a:t>
            </a:r>
            <a:endParaRPr lang="fi-FI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A9644-D557-0248-B708-F6318D07E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reaaliminä</a:t>
            </a:r>
            <a:r>
              <a:rPr lang="fi-FI" b="1" dirty="0"/>
              <a:t>:</a:t>
            </a:r>
            <a:r>
              <a:rPr lang="fi-FI" dirty="0"/>
              <a:t> yksilön näkemys siitä, millainen hän juuri tällä hetkellä on</a:t>
            </a:r>
          </a:p>
          <a:p>
            <a:r>
              <a:rPr lang="fi-FI" b="1" dirty="0" err="1"/>
              <a:t>ihanneminä</a:t>
            </a:r>
            <a:r>
              <a:rPr lang="fi-FI" b="1" dirty="0"/>
              <a:t>:</a:t>
            </a:r>
            <a:r>
              <a:rPr lang="fi-FI" dirty="0"/>
              <a:t> yksilön näkemys siitä, millaiseksi hän haluaisi tulla</a:t>
            </a:r>
          </a:p>
          <a:p>
            <a:r>
              <a:rPr lang="fi-FI" dirty="0" err="1"/>
              <a:t>reaaliminän</a:t>
            </a:r>
            <a:r>
              <a:rPr lang="fi-FI" dirty="0"/>
              <a:t> ja </a:t>
            </a:r>
            <a:r>
              <a:rPr lang="fi-FI" dirty="0" err="1"/>
              <a:t>ihanneminän</a:t>
            </a:r>
            <a:r>
              <a:rPr lang="fi-FI" dirty="0"/>
              <a:t> välinen ero aiheuttaa ristiriitoja ja ahdistusta yksilön elämässä</a:t>
            </a:r>
          </a:p>
          <a:p>
            <a:r>
              <a:rPr lang="fi-FI" dirty="0"/>
              <a:t>varhaiset myönteiset kokemukset ja hyväksyntä antavat tärkeän lähtökohdan ihmisen persoonallisuuden ja </a:t>
            </a:r>
            <a:r>
              <a:rPr lang="fi-FI" dirty="0" err="1"/>
              <a:t>minän</a:t>
            </a:r>
            <a:r>
              <a:rPr lang="fi-FI" dirty="0"/>
              <a:t> kehittymiselle</a:t>
            </a:r>
          </a:p>
          <a:p>
            <a:r>
              <a:rPr lang="fi-FI" b="1" dirty="0"/>
              <a:t>itsensä toteuttaminen: </a:t>
            </a:r>
            <a:r>
              <a:rPr lang="fi-FI" dirty="0"/>
              <a:t>ihmisen koko elämän ajan jatkuvaa kehitystä kohti parempaa itseä tai </a:t>
            </a:r>
            <a:r>
              <a:rPr lang="fi-FI" dirty="0" err="1"/>
              <a:t>ihanneminää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251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9BAA27AA-0587-4D4B-95B8-239BBE389F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1266" t="11269"/>
          <a:stretch/>
        </p:blipFill>
        <p:spPr>
          <a:xfrm>
            <a:off x="947853" y="0"/>
            <a:ext cx="11015739" cy="6276267"/>
          </a:xfrm>
        </p:spPr>
      </p:pic>
    </p:spTree>
    <p:extLst>
      <p:ext uri="{BB962C8B-B14F-4D97-AF65-F5344CB8AC3E}">
        <p14:creationId xmlns:p14="http://schemas.microsoft.com/office/powerpoint/2010/main" val="23867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2082"/>
            <a:ext cx="10515600" cy="1325563"/>
          </a:xfrm>
        </p:spPr>
        <p:txBody>
          <a:bodyPr/>
          <a:lstStyle/>
          <a:p>
            <a:r>
              <a:rPr lang="fi-FI" b="1" dirty="0"/>
              <a:t>Erilaisia näkökulmia persoonallisuuteen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410" y="1707648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fi-FI" dirty="0"/>
              <a:t>nykytutkimuksessa painotetaan </a:t>
            </a:r>
            <a:r>
              <a:rPr lang="fi-FI" b="1" i="1" dirty="0" err="1"/>
              <a:t>McAdamsin</a:t>
            </a:r>
            <a:r>
              <a:rPr lang="fi-FI" dirty="0"/>
              <a:t> mallia</a:t>
            </a:r>
          </a:p>
          <a:p>
            <a:pPr lvl="0"/>
            <a:r>
              <a:rPr lang="fi-FI" dirty="0"/>
              <a:t>persoonallisuudesta esitetty psykologiassa useita erilaisia malleja, esim. </a:t>
            </a:r>
          </a:p>
          <a:p>
            <a:pPr lvl="1"/>
            <a:r>
              <a:rPr lang="fi-FI" dirty="0"/>
              <a:t>psykoanalyyttinen </a:t>
            </a:r>
          </a:p>
          <a:p>
            <a:pPr lvl="1"/>
            <a:r>
              <a:rPr lang="fi-FI" dirty="0"/>
              <a:t>psykodynaaminen</a:t>
            </a:r>
          </a:p>
          <a:p>
            <a:pPr lvl="1"/>
            <a:r>
              <a:rPr lang="fi-FI" dirty="0"/>
              <a:t>behavioristinen</a:t>
            </a:r>
          </a:p>
          <a:p>
            <a:pPr lvl="1"/>
            <a:r>
              <a:rPr lang="fi-FI" dirty="0"/>
              <a:t>kognitiivinen</a:t>
            </a:r>
          </a:p>
          <a:p>
            <a:pPr lvl="1"/>
            <a:r>
              <a:rPr lang="fi-FI" dirty="0" err="1"/>
              <a:t>sosiokognitiivinen</a:t>
            </a:r>
            <a:endParaRPr lang="fi-FI" dirty="0"/>
          </a:p>
          <a:p>
            <a:pPr lvl="1"/>
            <a:r>
              <a:rPr lang="fi-FI" dirty="0"/>
              <a:t>humanistinen</a:t>
            </a:r>
          </a:p>
        </p:txBody>
      </p:sp>
    </p:spTree>
    <p:extLst>
      <p:ext uri="{BB962C8B-B14F-4D97-AF65-F5344CB8AC3E}">
        <p14:creationId xmlns:p14="http://schemas.microsoft.com/office/powerpoint/2010/main" val="183332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79EBC0-8FD2-D549-B5D3-E62234986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Psykoanalyyttinen näkökulma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322C3F-DF1D-D746-B9DB-05A88054E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psykoanalyysi varhaisimpia psykologisia yleisesityksiä ihmisen toiminnasta ja persoonallisuudesta </a:t>
            </a:r>
          </a:p>
          <a:p>
            <a:r>
              <a:rPr lang="fi-FI" dirty="0"/>
              <a:t>keskeinen kehittäjä Sigmund Freud (1900-luvun alku)</a:t>
            </a:r>
          </a:p>
          <a:p>
            <a:pPr lvl="0"/>
            <a:r>
              <a:rPr lang="fi-FI" dirty="0"/>
              <a:t>ihmisen mieli jaettavissa kolmeen tasoon</a:t>
            </a:r>
          </a:p>
          <a:p>
            <a:pPr lvl="1"/>
            <a:r>
              <a:rPr lang="fi-FI" dirty="0"/>
              <a:t>tietoinen: tiedostetut mielen sisällöt</a:t>
            </a:r>
          </a:p>
          <a:p>
            <a:pPr lvl="1"/>
            <a:r>
              <a:rPr lang="fi-FI" dirty="0"/>
              <a:t>esitietoinen: tietoisuuden ulottumattomissa, mutta tavoitettavissa</a:t>
            </a:r>
          </a:p>
          <a:p>
            <a:pPr lvl="1"/>
            <a:r>
              <a:rPr lang="fi-FI" dirty="0"/>
              <a:t>tiedostamaton: tietoisuuden ulkopuolella, kuten torjutut muistot ja </a:t>
            </a:r>
            <a:r>
              <a:rPr lang="fi-FI" dirty="0" smtClean="0"/>
              <a:t>vietit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837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DB399B-C7F6-5147-BB1E-02FCFA38A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Psykoanalyyttinen näkökulma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E65A2E-D7C3-B645-803D-404BEAA8E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persoonallisuuden ja ihmisen toiminnan selittämisessä keskeistä tiedostamattomat tekijät:</a:t>
            </a:r>
          </a:p>
          <a:p>
            <a:pPr lvl="1"/>
            <a:r>
              <a:rPr lang="fi-FI" sz="2800" dirty="0"/>
              <a:t>varhainen kehitys</a:t>
            </a:r>
          </a:p>
          <a:p>
            <a:pPr lvl="1"/>
            <a:r>
              <a:rPr lang="fi-FI" sz="2800" dirty="0"/>
              <a:t>vietit ja niiden tuottama viettipaine</a:t>
            </a:r>
          </a:p>
          <a:p>
            <a:pPr lvl="2"/>
            <a:r>
              <a:rPr lang="fi-FI" sz="2400" dirty="0"/>
              <a:t>vietti = ihmisen toimintaa ohjaava sisäinen paine </a:t>
            </a:r>
          </a:p>
          <a:p>
            <a:pPr lvl="2"/>
            <a:r>
              <a:rPr lang="fi-FI" sz="2400" dirty="0"/>
              <a:t>viettipaine = paine toteuttaa tämä vietti</a:t>
            </a:r>
          </a:p>
        </p:txBody>
      </p:sp>
    </p:spTree>
    <p:extLst>
      <p:ext uri="{BB962C8B-B14F-4D97-AF65-F5344CB8AC3E}">
        <p14:creationId xmlns:p14="http://schemas.microsoft.com/office/powerpoint/2010/main" val="138709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B683D5-8293-F044-BCC0-C4F39D57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fi-FI" b="1" dirty="0"/>
              <a:t>Psykodynaaminen näkökulma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0F6F16-5D67-CF43-9125-C6667C1A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659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/>
              <a:t>keskeinen ajatus ihmismielen tietoisten ja tiedostamattomien puolien jatkuva </a:t>
            </a:r>
            <a:r>
              <a:rPr lang="fi-FI" b="1" dirty="0"/>
              <a:t>dynaaminen</a:t>
            </a:r>
            <a:r>
              <a:rPr lang="fi-FI" dirty="0"/>
              <a:t> (= muuttuva ja muovautuva) toiminta</a:t>
            </a:r>
          </a:p>
          <a:p>
            <a:r>
              <a:rPr lang="fi-FI" dirty="0"/>
              <a:t>psykodynaamiset teoriat korostavat tiedostamatonta ja varhaisten kokemusten merkitystä sekä Freudia enemmän yksilön vapaata tahtoa</a:t>
            </a:r>
          </a:p>
          <a:p>
            <a:r>
              <a:rPr lang="fi-FI" dirty="0"/>
              <a:t>keskeisiä edustajia Erik H. Erikson ja </a:t>
            </a:r>
            <a:r>
              <a:rPr lang="fi-FI" dirty="0" err="1"/>
              <a:t>Melanie</a:t>
            </a:r>
            <a:r>
              <a:rPr lang="fi-FI" dirty="0"/>
              <a:t> Klein</a:t>
            </a:r>
          </a:p>
          <a:p>
            <a:r>
              <a:rPr lang="fi-FI" dirty="0"/>
              <a:t>psykodynaamisessa psykoterapiassa keskeistä: </a:t>
            </a:r>
          </a:p>
          <a:p>
            <a:pPr lvl="1"/>
            <a:r>
              <a:rPr lang="fi-FI" dirty="0"/>
              <a:t>tiedostamattomien mielen sisältöjen käsittely </a:t>
            </a:r>
          </a:p>
          <a:p>
            <a:pPr lvl="1"/>
            <a:r>
              <a:rPr lang="fi-FI" dirty="0"/>
              <a:t>erityisesti varhaislapsuuden kokemusten pohdinta ja tietoiseksi tekeminen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224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B093EB-992B-6A4E-9EC5-FB295123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Behavioristinen näkökulma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0C29F2-9D1F-2443-9C6C-1EE2501A8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behaviorismi 1900-luvun alkupuolella kehittynyt psykologian suuntaus</a:t>
            </a:r>
          </a:p>
          <a:p>
            <a:r>
              <a:rPr lang="fi-FI" dirty="0"/>
              <a:t>kaikki merkittävä ihmisen toiminnassa selitettiin ulkoisesti opittujen reaktioiden kautta</a:t>
            </a:r>
          </a:p>
          <a:p>
            <a:r>
              <a:rPr lang="fi-FI" dirty="0"/>
              <a:t>behaviorismin suosio hiipui 1950-1960-luvulla kognitiivisen vallankumouksen myötä</a:t>
            </a:r>
          </a:p>
          <a:p>
            <a:r>
              <a:rPr lang="fi-FI" dirty="0"/>
              <a:t>tärkeä perintö erityisesti kokeellisten tutkimusmenetelmien kehittämistä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545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F3B1A9-1475-814B-A50E-ACEB12713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Kognitiivinen näkökulma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4ED7A2-79F1-4347-AFDC-E5AB7DF63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477000" cy="4351338"/>
          </a:xfrm>
        </p:spPr>
        <p:txBody>
          <a:bodyPr>
            <a:normAutofit/>
          </a:bodyPr>
          <a:lstStyle/>
          <a:p>
            <a:r>
              <a:rPr lang="fi-FI" dirty="0"/>
              <a:t>jokainen ihminen rakentaa kuvaa omasta persoonastaan ja maailmasta ympäristöstä saatavan tiedon avulla </a:t>
            </a:r>
          </a:p>
          <a:p>
            <a:r>
              <a:rPr lang="fi-FI" dirty="0"/>
              <a:t>yksilö on tässä prosessissa aktiivinen tiedonkäsittelijä</a:t>
            </a:r>
          </a:p>
          <a:p>
            <a:r>
              <a:rPr lang="fi-FI" dirty="0"/>
              <a:t>tiedonkäsittelyn perustana toimii havaintokehä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0EE284F-3826-FB44-B91D-534C1E725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5870" y="602165"/>
            <a:ext cx="3996061" cy="617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7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41686-6533-804B-AEFF-8C257EC7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Sosiokognitiivinen</a:t>
            </a:r>
            <a:r>
              <a:rPr lang="fi-FI" b="1" dirty="0"/>
              <a:t> näkökulma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DD2B10-8A09-1842-B036-53266C7B3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kognitiivinen toiminta ja erityisesti sosiaalisia tilanteita koskeva tiedonkäsittely tärkeässä roolissa ihmisen persoonallisuuden rakentumisessa</a:t>
            </a:r>
          </a:p>
          <a:p>
            <a:r>
              <a:rPr lang="fi-FI" dirty="0"/>
              <a:t>Albert </a:t>
            </a:r>
            <a:r>
              <a:rPr lang="fi-FI" dirty="0" err="1"/>
              <a:t>Bandura</a:t>
            </a:r>
            <a:r>
              <a:rPr lang="fi-FI" dirty="0"/>
              <a:t>: sosiaalisen oppimisen teoria (1977)</a:t>
            </a:r>
          </a:p>
          <a:p>
            <a:pPr lvl="1"/>
            <a:r>
              <a:rPr lang="fi-FI" dirty="0"/>
              <a:t>tärkeää </a:t>
            </a:r>
            <a:r>
              <a:rPr lang="fi-FI" b="1" dirty="0"/>
              <a:t>mallioppiminen</a:t>
            </a:r>
          </a:p>
          <a:p>
            <a:pPr lvl="1"/>
            <a:r>
              <a:rPr lang="fi-FI" dirty="0"/>
              <a:t>ihminen oppii malleilta saatavan esimerkin kautta</a:t>
            </a:r>
          </a:p>
          <a:p>
            <a:r>
              <a:rPr lang="fi-FI" dirty="0"/>
              <a:t>kritiikki: ei huomioi tarpeeksi esimerkiksi biologisten tekijöiden vaikutusta persoonallisuuden rakentumisessa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77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402</Words>
  <Application>Microsoft Office PowerPoint</Application>
  <PresentationFormat>Laajakuva</PresentationFormat>
  <Paragraphs>62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2. Näkökulmia persoonallisuuteen</vt:lpstr>
      <vt:lpstr>PowerPoint-esitys</vt:lpstr>
      <vt:lpstr>Erilaisia näkökulmia persoonallisuuteen</vt:lpstr>
      <vt:lpstr>Psykoanalyyttinen näkökulma</vt:lpstr>
      <vt:lpstr>Psykoanalyyttinen näkökulma</vt:lpstr>
      <vt:lpstr>Psykodynaaminen näkökulma </vt:lpstr>
      <vt:lpstr>Behavioristinen näkökulma</vt:lpstr>
      <vt:lpstr>Kognitiivinen näkökulma</vt:lpstr>
      <vt:lpstr>Sosiokognitiivinen näkökulma</vt:lpstr>
      <vt:lpstr>Pystyvyysuskomukset persoonallisuudessa</vt:lpstr>
      <vt:lpstr>Humanistisen psykologian näkökulma</vt:lpstr>
      <vt:lpstr>Humanistinen psykologia: Reaaliminä ja ihanneminä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Näkökulmia persoonallisuuteen</dc:title>
  <dc:creator>Åhs, Vesa A A</dc:creator>
  <cp:lastModifiedBy>Syrjäläinen Jarno</cp:lastModifiedBy>
  <cp:revision>22</cp:revision>
  <dcterms:created xsi:type="dcterms:W3CDTF">2018-06-13T08:18:48Z</dcterms:created>
  <dcterms:modified xsi:type="dcterms:W3CDTF">2019-08-06T05:14:06Z</dcterms:modified>
</cp:coreProperties>
</file>