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10"/>
  </p:notesMasterIdLst>
  <p:sldIdLst>
    <p:sldId id="256" r:id="rId2"/>
    <p:sldId id="257" r:id="rId3"/>
    <p:sldId id="262" r:id="rId4"/>
    <p:sldId id="258" r:id="rId5"/>
    <p:sldId id="263" r:id="rId6"/>
    <p:sldId id="259" r:id="rId7"/>
    <p:sldId id="260" r:id="rId8"/>
    <p:sldId id="264" r:id="rId9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ussi Rissanen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Normaali tyyli 2 - Korostu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1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70490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173c37d5f4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1173c37d5f4_0_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g1173c37d5f4_0_2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173c37d5f4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1173c37d5f4_0_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g1173c37d5f4_0_2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37015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173c37d5f4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1173c37d5f4_0_1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g1173c37d5f4_0_1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173c37d5f4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1173c37d5f4_0_2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g1173c37d5f4_0_29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173c37d5f4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1173c37d5f4_0_2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g1173c37d5f4_0_29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23774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6. Sisällissota – kansakunnan haava</a:t>
            </a:r>
            <a:br>
              <a:rPr lang="fi-FI" dirty="0"/>
            </a:br>
            <a:br>
              <a:rPr lang="fi-FI"/>
            </a:br>
            <a:r>
              <a:rPr lang="fi-FI"/>
              <a:t>Tietoisku: Miksi </a:t>
            </a:r>
            <a:r>
              <a:rPr lang="fi-FI" dirty="0"/>
              <a:t>sisällissota oli niin raaka?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98425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Suomen sisällissodassa kuoli virallisten lähteiden mukaan 36 640 ihmistä, kun Suomen väkiluku vuonna 1917 oli noin 3 100 000.</a:t>
            </a:r>
            <a:endParaRPr dirty="0">
              <a:solidFill>
                <a:srgbClr val="000000"/>
              </a:solidFill>
            </a:endParaRPr>
          </a:p>
          <a:p>
            <a:pPr marL="98425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Kuolleista n. 74 % oli punaisia, 14 % valkoisia ja 12 % muita.</a:t>
            </a:r>
            <a:endParaRPr dirty="0">
              <a:solidFill>
                <a:srgbClr val="000000"/>
              </a:solidFill>
            </a:endParaRPr>
          </a:p>
          <a:p>
            <a:pPr marL="98425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Monet sisällissodat ovat olleet verisiä. Esimerkiksi Venäjän sisällissodassa arvioidaan kuolleen 6,1 % väestöstä, USA:n sisällissodassa noin 2,4 %.</a:t>
            </a:r>
            <a:endParaRPr dirty="0">
              <a:solidFill>
                <a:srgbClr val="000000"/>
              </a:solidFill>
            </a:endParaRPr>
          </a:p>
          <a:p>
            <a:pPr marL="98425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Suomen sisällissodan ja erityisesti vankileirien suuret uhriluvut herättivät jo aikanaan kauhistusta sekä Suomessa että ulkomailla.</a:t>
            </a:r>
            <a:endParaRPr dirty="0">
              <a:solidFill>
                <a:srgbClr val="000000"/>
              </a:solidFill>
            </a:endParaRPr>
          </a:p>
        </p:txBody>
      </p:sp>
      <p:pic>
        <p:nvPicPr>
          <p:cNvPr id="4" name="Kuvan paikkamerkki 3" descr="Kuva, joka sisältää kohteen teksti, savu, höyry, ulko&#10;&#10;Kuvaus luotu automaattisesti">
            <a:extLst>
              <a:ext uri="{FF2B5EF4-FFF2-40B4-BE49-F238E27FC236}">
                <a16:creationId xmlns:a16="http://schemas.microsoft.com/office/drawing/2014/main" id="{74A11E6E-A3BA-47BA-841A-0AD513FC4756}"/>
              </a:ext>
            </a:extLst>
          </p:cNvPr>
          <p:cNvPicPr>
            <a:picLocks noGrp="1" noChangeAspect="1"/>
          </p:cNvPicPr>
          <p:nvPr>
            <p:ph type="pic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93" name="Google Shape;93;p1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94" name="Google Shape;94;p1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6</a:t>
            </a:r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Sisällissodan uhrit</a:t>
            </a: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Sisällissodan uhrit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93" name="Google Shape;93;p1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94" name="Google Shape;94;p1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6</a:t>
            </a:r>
            <a:endParaRPr/>
          </a:p>
        </p:txBody>
      </p:sp>
      <p:graphicFrame>
        <p:nvGraphicFramePr>
          <p:cNvPr id="2" name="Taulukko 2">
            <a:extLst>
              <a:ext uri="{FF2B5EF4-FFF2-40B4-BE49-F238E27FC236}">
                <a16:creationId xmlns:a16="http://schemas.microsoft.com/office/drawing/2014/main" id="{D529D270-9C0E-4F28-BAC8-C300CEFD7F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1564248"/>
              </p:ext>
            </p:extLst>
          </p:nvPr>
        </p:nvGraphicFramePr>
        <p:xfrm>
          <a:off x="1698772" y="3210245"/>
          <a:ext cx="21085654" cy="84950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189494">
                  <a:extLst>
                    <a:ext uri="{9D8B030D-6E8A-4147-A177-3AD203B41FA5}">
                      <a16:colId xmlns:a16="http://schemas.microsoft.com/office/drawing/2014/main" val="4264714661"/>
                    </a:ext>
                  </a:extLst>
                </a:gridCol>
                <a:gridCol w="3224040">
                  <a:extLst>
                    <a:ext uri="{9D8B030D-6E8A-4147-A177-3AD203B41FA5}">
                      <a16:colId xmlns:a16="http://schemas.microsoft.com/office/drawing/2014/main" val="1499949370"/>
                    </a:ext>
                  </a:extLst>
                </a:gridCol>
                <a:gridCol w="3224040">
                  <a:extLst>
                    <a:ext uri="{9D8B030D-6E8A-4147-A177-3AD203B41FA5}">
                      <a16:colId xmlns:a16="http://schemas.microsoft.com/office/drawing/2014/main" val="3440113062"/>
                    </a:ext>
                  </a:extLst>
                </a:gridCol>
                <a:gridCol w="3224040">
                  <a:extLst>
                    <a:ext uri="{9D8B030D-6E8A-4147-A177-3AD203B41FA5}">
                      <a16:colId xmlns:a16="http://schemas.microsoft.com/office/drawing/2014/main" val="3980004463"/>
                    </a:ext>
                  </a:extLst>
                </a:gridCol>
                <a:gridCol w="3224040">
                  <a:extLst>
                    <a:ext uri="{9D8B030D-6E8A-4147-A177-3AD203B41FA5}">
                      <a16:colId xmlns:a16="http://schemas.microsoft.com/office/drawing/2014/main" val="3238132285"/>
                    </a:ext>
                  </a:extLst>
                </a:gridCol>
              </a:tblGrid>
              <a:tr h="1061885">
                <a:tc>
                  <a:txBody>
                    <a:bodyPr/>
                    <a:lstStyle/>
                    <a:p>
                      <a:r>
                        <a:rPr lang="fi-FI" sz="3600" b="1" dirty="0"/>
                        <a:t>Kuolintapa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b="1" dirty="0"/>
                        <a:t>Punaiset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Valkoiset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Muut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Yhteensä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0969354"/>
                  </a:ext>
                </a:extLst>
              </a:tr>
              <a:tr h="1061885">
                <a:tc>
                  <a:txBody>
                    <a:bodyPr/>
                    <a:lstStyle/>
                    <a:p>
                      <a:r>
                        <a:rPr lang="fi-FI" sz="3600" dirty="0"/>
                        <a:t>Kaatunut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5 119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3 414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790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9 403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960314"/>
                  </a:ext>
                </a:extLst>
              </a:tr>
              <a:tr h="1061885">
                <a:tc>
                  <a:txBody>
                    <a:bodyPr/>
                    <a:lstStyle/>
                    <a:p>
                      <a:r>
                        <a:rPr lang="fi-FI" sz="3600" dirty="0"/>
                        <a:t>Teloitettu, ammuttu, murhattu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7 370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1 424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926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9 720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860731"/>
                  </a:ext>
                </a:extLst>
              </a:tr>
              <a:tr h="1061885">
                <a:tc>
                  <a:txBody>
                    <a:bodyPr/>
                    <a:lstStyle/>
                    <a:p>
                      <a:r>
                        <a:rPr lang="fi-FI" sz="3600" dirty="0"/>
                        <a:t>Kuollut vankileireillä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11 656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1 790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13 446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4061717"/>
                  </a:ext>
                </a:extLst>
              </a:tr>
              <a:tr h="1061885">
                <a:tc>
                  <a:txBody>
                    <a:bodyPr/>
                    <a:lstStyle/>
                    <a:p>
                      <a:r>
                        <a:rPr lang="fi-FI" sz="3600" dirty="0"/>
                        <a:t>Kuollut vankileireiltä vapauduttuaan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607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613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831487"/>
                  </a:ext>
                </a:extLst>
              </a:tr>
              <a:tr h="1061885">
                <a:tc>
                  <a:txBody>
                    <a:bodyPr/>
                    <a:lstStyle/>
                    <a:p>
                      <a:r>
                        <a:rPr lang="fi-FI" sz="3600" dirty="0"/>
                        <a:t>Kadonnut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1 767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380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2 193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1763390"/>
                  </a:ext>
                </a:extLst>
              </a:tr>
              <a:tr h="1061885">
                <a:tc>
                  <a:txBody>
                    <a:bodyPr/>
                    <a:lstStyle/>
                    <a:p>
                      <a:r>
                        <a:rPr lang="fi-FI" sz="3600" dirty="0"/>
                        <a:t>Muut kuolintavat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443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291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531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1 265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7970863"/>
                  </a:ext>
                </a:extLst>
              </a:tr>
              <a:tr h="1061885">
                <a:tc>
                  <a:txBody>
                    <a:bodyPr/>
                    <a:lstStyle/>
                    <a:p>
                      <a:r>
                        <a:rPr lang="fi-FI" sz="3600" dirty="0"/>
                        <a:t>Kaikki 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27 038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5 179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4 423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36 640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9130933"/>
                  </a:ext>
                </a:extLst>
              </a:tr>
            </a:tbl>
          </a:graphicData>
        </a:graphic>
      </p:graphicFrame>
      <p:sp>
        <p:nvSpPr>
          <p:cNvPr id="3" name="Tekstiruutu 2">
            <a:extLst>
              <a:ext uri="{FF2B5EF4-FFF2-40B4-BE49-F238E27FC236}">
                <a16:creationId xmlns:a16="http://schemas.microsoft.com/office/drawing/2014/main" id="{73B9AF8D-6046-42FB-A6AD-C4FA6670118E}"/>
              </a:ext>
            </a:extLst>
          </p:cNvPr>
          <p:cNvSpPr txBox="1"/>
          <p:nvPr/>
        </p:nvSpPr>
        <p:spPr>
          <a:xfrm>
            <a:off x="14774779" y="11705325"/>
            <a:ext cx="803202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2100" dirty="0"/>
              <a:t>Lähde: Suomen sotasurmat 1914–22. Valtioneuvoston kanslia.</a:t>
            </a:r>
          </a:p>
        </p:txBody>
      </p:sp>
    </p:spTree>
    <p:extLst>
      <p:ext uri="{BB962C8B-B14F-4D97-AF65-F5344CB8AC3E}">
        <p14:creationId xmlns:p14="http://schemas.microsoft.com/office/powerpoint/2010/main" val="2226683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2"/>
          <p:cNvSpPr txBox="1">
            <a:spLocks noGrp="1"/>
          </p:cNvSpPr>
          <p:nvPr>
            <p:ph type="body" idx="1"/>
          </p:nvPr>
        </p:nvSpPr>
        <p:spPr>
          <a:xfrm>
            <a:off x="1621949" y="3160750"/>
            <a:ext cx="20567400" cy="8400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97218" lvl="0" indent="-685800" algn="l" rtl="0">
              <a:spcBef>
                <a:spcPts val="20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6000" b="1" dirty="0"/>
              <a:t>Yhteiskunnallinen epätasa-arvo</a:t>
            </a:r>
            <a:r>
              <a:rPr lang="fi-FI" sz="6000" dirty="0"/>
              <a:t>: Omistaminen oli keskittynyt neljän säädyn edustajille 1900-luvun alun Suomessa.</a:t>
            </a:r>
            <a:endParaRPr sz="6000" dirty="0"/>
          </a:p>
          <a:p>
            <a:pPr marL="597218" lvl="0" indent="-685800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6000" b="1" dirty="0"/>
              <a:t>Väestönkasvu</a:t>
            </a:r>
            <a:r>
              <a:rPr lang="fi-FI" sz="6000" dirty="0"/>
              <a:t>: Väestönkasvu johti työvoiman ylitarjontaan, ylitarjonta omistavien säätyjen vallan nousuun ja tämä taas työläisten pieniin palkkoihin ja työttömyyteen.</a:t>
            </a:r>
            <a:endParaRPr sz="6000" dirty="0"/>
          </a:p>
          <a:p>
            <a:pPr marL="597218" lvl="0" indent="-685800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6000" b="1" dirty="0"/>
              <a:t>Sosialismi</a:t>
            </a:r>
            <a:r>
              <a:rPr lang="fi-FI" sz="6000" dirty="0"/>
              <a:t> ja </a:t>
            </a:r>
            <a:r>
              <a:rPr lang="fi-FI" sz="6000" b="1" dirty="0"/>
              <a:t>työväenyhdistykset</a:t>
            </a:r>
            <a:r>
              <a:rPr lang="fi-FI" sz="6000" dirty="0"/>
              <a:t>: Työväestö yhdistyi ja osa radikalisoitui.</a:t>
            </a:r>
            <a:endParaRPr sz="6000" dirty="0"/>
          </a:p>
        </p:txBody>
      </p:sp>
      <p:sp>
        <p:nvSpPr>
          <p:cNvPr id="103" name="Google Shape;103;p12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4" name="Google Shape;104;p12"/>
          <p:cNvSpPr txBox="1">
            <a:spLocks noGrp="1"/>
          </p:cNvSpPr>
          <p:nvPr>
            <p:ph type="title"/>
          </p:nvPr>
        </p:nvSpPr>
        <p:spPr>
          <a:xfrm>
            <a:off x="1621956" y="730250"/>
            <a:ext cx="21488700" cy="2130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Tekijät ennen sotaa</a:t>
            </a:r>
            <a:endParaRPr/>
          </a:p>
        </p:txBody>
      </p:sp>
      <p:sp>
        <p:nvSpPr>
          <p:cNvPr id="105" name="Google Shape;105;p12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6" name="Google Shape;106;p1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6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2"/>
          <p:cNvSpPr txBox="1">
            <a:spLocks noGrp="1"/>
          </p:cNvSpPr>
          <p:nvPr>
            <p:ph type="body" idx="1"/>
          </p:nvPr>
        </p:nvSpPr>
        <p:spPr>
          <a:xfrm>
            <a:off x="1621949" y="3160750"/>
            <a:ext cx="20567400" cy="8400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97218" lvl="0" indent="-685800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6000" b="1" dirty="0"/>
              <a:t>Yhteiskunnallisten uudistusten hitaus</a:t>
            </a:r>
            <a:r>
              <a:rPr lang="fi-FI" sz="6000" dirty="0"/>
              <a:t>: Eduskunta hajotettiin vuoden 1906 jälkeen lähes vuosittain, mikä hidasti uudistuksien tekemistä.</a:t>
            </a:r>
            <a:endParaRPr sz="6000" dirty="0"/>
          </a:p>
          <a:p>
            <a:pPr marL="597218" lvl="0" indent="-685800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6000" b="1" dirty="0"/>
              <a:t>Huono elintarviketilanne</a:t>
            </a:r>
            <a:r>
              <a:rPr lang="fi-FI" sz="6000" dirty="0"/>
              <a:t>: Osa suomen kansasta näki suoranaista nälkää ensimmäisen maailmansodan takia.</a:t>
            </a:r>
            <a:endParaRPr sz="6000" dirty="0"/>
          </a:p>
          <a:p>
            <a:pPr marL="597218" lvl="0" indent="-685800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6000" b="1" dirty="0"/>
              <a:t>Itsenäistyminen</a:t>
            </a:r>
            <a:r>
              <a:rPr lang="fi-FI" sz="6000" dirty="0"/>
              <a:t>: Suomen itsenäistyttyä Suomessa ei ollut virallista esivaltaa, vaan sekä porvarit että työväki muodostivat omat joukkonsa, suojeluskunnat ja punakaartin.</a:t>
            </a:r>
            <a:endParaRPr sz="6000" dirty="0"/>
          </a:p>
        </p:txBody>
      </p:sp>
      <p:sp>
        <p:nvSpPr>
          <p:cNvPr id="103" name="Google Shape;103;p12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4" name="Google Shape;104;p12"/>
          <p:cNvSpPr txBox="1">
            <a:spLocks noGrp="1"/>
          </p:cNvSpPr>
          <p:nvPr>
            <p:ph type="title"/>
          </p:nvPr>
        </p:nvSpPr>
        <p:spPr>
          <a:xfrm>
            <a:off x="1621956" y="730250"/>
            <a:ext cx="21488700" cy="2130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Tekijät ennen sotaa</a:t>
            </a:r>
            <a:endParaRPr/>
          </a:p>
        </p:txBody>
      </p:sp>
      <p:sp>
        <p:nvSpPr>
          <p:cNvPr id="105" name="Google Shape;105;p12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6" name="Google Shape;106;p1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6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63774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3"/>
          <p:cNvSpPr txBox="1">
            <a:spLocks noGrp="1"/>
          </p:cNvSpPr>
          <p:nvPr>
            <p:ph type="body" idx="1"/>
          </p:nvPr>
        </p:nvSpPr>
        <p:spPr>
          <a:xfrm>
            <a:off x="1621949" y="3160750"/>
            <a:ext cx="20567400" cy="8400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lvl="0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b="1" dirty="0">
                <a:solidFill>
                  <a:srgbClr val="000000"/>
                </a:solidFill>
              </a:rPr>
              <a:t>Vuoden 1917 maatalouslakot</a:t>
            </a:r>
            <a:r>
              <a:rPr lang="fi-FI" dirty="0">
                <a:solidFill>
                  <a:srgbClr val="000000"/>
                </a:solidFill>
              </a:rPr>
              <a:t>: Maaliskuun vallankumouksen jälkeen työläiset alkoivat vaatia kahdeksan tunnin työpäiviä myös maaseudulle. Tilanne kärjistyi monilla paikoilla väkivallaksi ja aseellisiksi konflikteiksi.</a:t>
            </a:r>
            <a:endParaRPr dirty="0">
              <a:solidFill>
                <a:srgbClr val="000000"/>
              </a:solidFill>
            </a:endParaRPr>
          </a:p>
          <a:p>
            <a:pPr marL="984250" lvl="0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b="1" dirty="0">
                <a:solidFill>
                  <a:srgbClr val="000000"/>
                </a:solidFill>
              </a:rPr>
              <a:t>Punainen terrori</a:t>
            </a:r>
            <a:r>
              <a:rPr lang="fi-FI" dirty="0">
                <a:solidFill>
                  <a:srgbClr val="000000"/>
                </a:solidFill>
              </a:rPr>
              <a:t>:</a:t>
            </a:r>
            <a:endParaRPr dirty="0">
              <a:solidFill>
                <a:srgbClr val="000000"/>
              </a:solidFill>
            </a:endParaRPr>
          </a:p>
          <a:p>
            <a:pPr marL="1441450" lvl="2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Punaiset vangitsivat ja teloittivat sisällissodan aikana monia paikallisia talollisia ja tehtailijoita, joiden koettiin kohdelleen työläisiä huonosti.</a:t>
            </a:r>
            <a:endParaRPr sz="4800" dirty="0">
              <a:solidFill>
                <a:srgbClr val="000000"/>
              </a:solidFill>
            </a:endParaRPr>
          </a:p>
          <a:p>
            <a:pPr marL="1441450" lvl="2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Kohtelu oli säälimätöntä ja raakaa. Valkoisten näkökulmasta erityisesti omien työntekijöiden kapina ja väkivalta koettiin epäoikeudenmukaisena.</a:t>
            </a:r>
            <a:endParaRPr sz="4800" dirty="0">
              <a:solidFill>
                <a:srgbClr val="000000"/>
              </a:solidFill>
            </a:endParaRPr>
          </a:p>
          <a:p>
            <a:pPr marL="1441450" lvl="2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Punaiset teloittivat vankeja ja siviilejä sisällissodan lopulla, vaikka sodan lopputulos oli jo selvillä.</a:t>
            </a:r>
            <a:endParaRPr sz="4800" dirty="0">
              <a:solidFill>
                <a:srgbClr val="000000"/>
              </a:solidFill>
            </a:endParaRPr>
          </a:p>
        </p:txBody>
      </p:sp>
      <p:sp>
        <p:nvSpPr>
          <p:cNvPr id="113" name="Google Shape;113;p13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14" name="Google Shape;114;p13"/>
          <p:cNvSpPr txBox="1">
            <a:spLocks noGrp="1"/>
          </p:cNvSpPr>
          <p:nvPr>
            <p:ph type="title"/>
          </p:nvPr>
        </p:nvSpPr>
        <p:spPr>
          <a:xfrm>
            <a:off x="1621956" y="730250"/>
            <a:ext cx="21488700" cy="2130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Lakot ja punainen terrori</a:t>
            </a:r>
            <a:endParaRPr dirty="0"/>
          </a:p>
        </p:txBody>
      </p:sp>
      <p:sp>
        <p:nvSpPr>
          <p:cNvPr id="115" name="Google Shape;115;p13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16" name="Google Shape;116;p1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6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Valkoinen terrori – teloitukset ja vankileirit</a:t>
            </a:r>
            <a:endParaRPr dirty="0"/>
          </a:p>
        </p:txBody>
      </p:sp>
      <p:sp>
        <p:nvSpPr>
          <p:cNvPr id="122" name="Google Shape;122;p1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4800" b="1" dirty="0">
                <a:solidFill>
                  <a:srgbClr val="000000"/>
                </a:solidFill>
              </a:rPr>
              <a:t>Teloitukset</a:t>
            </a:r>
            <a:r>
              <a:rPr lang="fi-FI" sz="4800" dirty="0">
                <a:solidFill>
                  <a:srgbClr val="000000"/>
                </a:solidFill>
              </a:rPr>
              <a:t>: Valkoiset tulkitsivat Mannerheimin ohjeet vangitsemisesta niin, että antautuneita voitiin teloittaa. Valkoiset teloittivat erityisesti punaisten johtajia ilman oikeudenkäyntejä.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4800" b="1" dirty="0">
                <a:solidFill>
                  <a:srgbClr val="000000"/>
                </a:solidFill>
              </a:rPr>
              <a:t>Vankileirit</a:t>
            </a:r>
            <a:r>
              <a:rPr lang="fi-FI" sz="4800" dirty="0">
                <a:solidFill>
                  <a:srgbClr val="000000"/>
                </a:solidFill>
              </a:rPr>
              <a:t>: Leirit olivat suuria. Kesällä 1918 vankileireillä oli noin 80 000 vankia, mikä vastasi noin 2,5 %:a koko väestöstä.</a:t>
            </a:r>
          </a:p>
        </p:txBody>
      </p:sp>
      <p:sp>
        <p:nvSpPr>
          <p:cNvPr id="123" name="Google Shape;123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7</a:t>
            </a:fld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3, Luku 6</a:t>
            </a:r>
            <a:endParaRPr dirty="0"/>
          </a:p>
        </p:txBody>
      </p:sp>
      <p:sp>
        <p:nvSpPr>
          <p:cNvPr id="125" name="Google Shape;125;p14"/>
          <p:cNvSpPr txBox="1">
            <a:spLocks noGrp="1"/>
          </p:cNvSpPr>
          <p:nvPr>
            <p:ph type="sldNum" idx="4294967295"/>
          </p:nvPr>
        </p:nvSpPr>
        <p:spPr>
          <a:xfrm>
            <a:off x="18897600" y="12331700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pic>
        <p:nvPicPr>
          <p:cNvPr id="5" name="Kuva 4" descr="Kuva, joka sisältää kohteen teksti, ryhmä, henkilö, henkilöt&#10;&#10;Kuvaus luotu automaattisesti">
            <a:extLst>
              <a:ext uri="{FF2B5EF4-FFF2-40B4-BE49-F238E27FC236}">
                <a16:creationId xmlns:a16="http://schemas.microsoft.com/office/drawing/2014/main" id="{199C83BE-9710-4680-AED1-51912EF920B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96746" y="3769229"/>
            <a:ext cx="10982295" cy="617754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n paikkamerkki 4" descr="Kuva, joka sisältää kohteen ulko, kaupunki, joki, valkoinen&#10;&#10;Kuvaus luotu automaattisesti">
            <a:extLst>
              <a:ext uri="{FF2B5EF4-FFF2-40B4-BE49-F238E27FC236}">
                <a16:creationId xmlns:a16="http://schemas.microsoft.com/office/drawing/2014/main" id="{8086309A-558E-4DD7-ADDD-9AAF83A71259}"/>
              </a:ext>
            </a:extLst>
          </p:cNvPr>
          <p:cNvPicPr>
            <a:picLocks noGrp="1" noChangeAspect="1"/>
          </p:cNvPicPr>
          <p:nvPr>
            <p:ph type="pic" idx="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124" name="Google Shape;124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Vankileirien olosuhteet</a:t>
            </a:r>
            <a:endParaRPr dirty="0"/>
          </a:p>
        </p:txBody>
      </p:sp>
      <p:sp>
        <p:nvSpPr>
          <p:cNvPr id="122" name="Google Shape;122;p1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b="1" dirty="0">
                <a:solidFill>
                  <a:srgbClr val="000000"/>
                </a:solidFill>
              </a:rPr>
              <a:t>Kostomieliala</a:t>
            </a:r>
            <a:r>
              <a:rPr lang="fi-FI" sz="5400" dirty="0">
                <a:solidFill>
                  <a:srgbClr val="000000"/>
                </a:solidFill>
              </a:rPr>
              <a:t>: Vankileirien olosuhteet olivat rankat – vangit joutuivat kokemaan mielivaltaista väkivaltaa ja heitä murhattiin. Vankien ruokkiminen kiellettiin.</a:t>
            </a:r>
            <a:endParaRPr lang="fi-FI" b="1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b="1" dirty="0">
                <a:solidFill>
                  <a:srgbClr val="000000"/>
                </a:solidFill>
              </a:rPr>
              <a:t>Aliravitsemus</a:t>
            </a:r>
            <a:r>
              <a:rPr lang="fi-FI" dirty="0">
                <a:solidFill>
                  <a:srgbClr val="000000"/>
                </a:solidFill>
              </a:rPr>
              <a:t>: Vangeille varatusta ruuasta kaikki ei mennyt vangeille asti. Vangeille toimitettiin tarkoituksella akanaista, kelvotonta jauhoa, joka johti suolistotauteihin ja aliravitsemukseen.</a:t>
            </a:r>
            <a:endParaRPr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b="1" dirty="0">
                <a:solidFill>
                  <a:srgbClr val="000000"/>
                </a:solidFill>
              </a:rPr>
              <a:t>Taudit</a:t>
            </a:r>
            <a:r>
              <a:rPr lang="fi-FI" dirty="0">
                <a:solidFill>
                  <a:srgbClr val="000000"/>
                </a:solidFill>
              </a:rPr>
              <a:t>: Aliravitut ja siksi vastustuskyvyltään heikot vangit pidettiin ahtaissa ja epähygieenisissä tiloissa, joissa kulkutaudit kuten isorokko ja espanjantauti levisivät.</a:t>
            </a:r>
            <a:endParaRPr dirty="0">
              <a:solidFill>
                <a:srgbClr val="000000"/>
              </a:solidFill>
            </a:endParaRPr>
          </a:p>
        </p:txBody>
      </p:sp>
      <p:sp>
        <p:nvSpPr>
          <p:cNvPr id="123" name="Google Shape;123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8</a:t>
            </a:fld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3, Luku 6</a:t>
            </a:r>
            <a:endParaRPr dirty="0"/>
          </a:p>
        </p:txBody>
      </p:sp>
      <p:sp>
        <p:nvSpPr>
          <p:cNvPr id="125" name="Google Shape;125;p14"/>
          <p:cNvSpPr txBox="1">
            <a:spLocks noGrp="1"/>
          </p:cNvSpPr>
          <p:nvPr>
            <p:ph type="sldNum" idx="4294967295"/>
          </p:nvPr>
        </p:nvSpPr>
        <p:spPr>
          <a:xfrm>
            <a:off x="18897600" y="12331700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73143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537</Words>
  <Application>Microsoft Office PowerPoint</Application>
  <PresentationFormat>Mukautettu</PresentationFormat>
  <Paragraphs>95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Office-teema</vt:lpstr>
      <vt:lpstr>6. Sisällissota – kansakunnan haava  Tietoisku: Miksi sisällissota oli niin raaka?</vt:lpstr>
      <vt:lpstr>Sisällissodan uhrit</vt:lpstr>
      <vt:lpstr>Sisällissodan uhrit</vt:lpstr>
      <vt:lpstr>Tekijät ennen sotaa</vt:lpstr>
      <vt:lpstr>Tekijät ennen sotaa</vt:lpstr>
      <vt:lpstr>Lakot ja punainen terrori</vt:lpstr>
      <vt:lpstr>Valkoinen terrori – teloitukset ja vankileirit</vt:lpstr>
      <vt:lpstr>Vankileirien olosuhteet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Sisällissota – kansakunnan haava  Miksi sisällissota oli niin raaka?</dc:title>
  <cp:lastModifiedBy>Mika Kortelainen</cp:lastModifiedBy>
  <cp:revision>4</cp:revision>
  <dcterms:modified xsi:type="dcterms:W3CDTF">2022-03-23T00:07:51Z</dcterms:modified>
</cp:coreProperties>
</file>