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760C1-6DFF-D345-3A31-BA3524EAD4B4}" v="1516" dt="2020-03-26T05:42:23.0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44" d="100"/>
          <a:sy n="44" d="100"/>
        </p:scale>
        <p:origin x="7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184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17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270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48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979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46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132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504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3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06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0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AKKUSATIIVI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C3C6DB5-A83B-47B6-BB3F-3DC0A1888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  <a:cs typeface="Calibri Light"/>
              </a:rPr>
              <a:t>Akkusatiivimuoto - mikä se on?</a:t>
            </a:r>
            <a:endParaRPr lang="fi-FI" sz="3700" dirty="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50369E-DBC8-4058-8946-6F4AA4EED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 dirty="0">
                <a:solidFill>
                  <a:srgbClr val="000000"/>
                </a:solidFill>
                <a:cs typeface="Calibri"/>
              </a:rPr>
              <a:t>Akkusatiivimuoto eli kohdemuoto on yksi saksan neljästä sijamuodosta.</a:t>
            </a:r>
          </a:p>
          <a:p>
            <a:r>
              <a:rPr lang="fi-FI" sz="2400" dirty="0">
                <a:solidFill>
                  <a:srgbClr val="0070C0"/>
                </a:solidFill>
                <a:cs typeface="Calibri"/>
              </a:rPr>
              <a:t>Tekemisen kohde</a:t>
            </a:r>
            <a:r>
              <a:rPr lang="fi-FI" sz="2400" dirty="0">
                <a:solidFill>
                  <a:srgbClr val="000000"/>
                </a:solidFill>
                <a:cs typeface="Calibri"/>
              </a:rPr>
              <a:t> on akkusatiivimuodossa: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/>
              </a:rPr>
              <a:t>--&gt; </a:t>
            </a:r>
            <a:r>
              <a:rPr lang="fi-FI" sz="2400" dirty="0" err="1">
                <a:solidFill>
                  <a:srgbClr val="000000"/>
                </a:solidFill>
                <a:cs typeface="Calibri"/>
              </a:rPr>
              <a:t>Ich</a:t>
            </a:r>
            <a:r>
              <a:rPr lang="fi-FI" sz="2400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sz="2400" dirty="0" err="1">
                <a:solidFill>
                  <a:srgbClr val="000000"/>
                </a:solidFill>
                <a:cs typeface="Calibri"/>
              </a:rPr>
              <a:t>liebe</a:t>
            </a:r>
            <a:r>
              <a:rPr lang="fi-FI" sz="2400" dirty="0">
                <a:solidFill>
                  <a:srgbClr val="000000"/>
                </a:solidFill>
                <a:cs typeface="Calibri"/>
              </a:rPr>
              <a:t> </a:t>
            </a:r>
            <a:r>
              <a:rPr lang="fi-FI" sz="2400" dirty="0" err="1">
                <a:solidFill>
                  <a:srgbClr val="0070C0"/>
                </a:solidFill>
                <a:cs typeface="Calibri"/>
              </a:rPr>
              <a:t>meinen</a:t>
            </a:r>
            <a:r>
              <a:rPr lang="fi-FI" sz="2400" dirty="0">
                <a:solidFill>
                  <a:srgbClr val="0070C0"/>
                </a:solidFill>
                <a:cs typeface="Calibri"/>
              </a:rPr>
              <a:t> </a:t>
            </a:r>
            <a:r>
              <a:rPr lang="fi-FI" sz="2400" dirty="0" err="1">
                <a:solidFill>
                  <a:srgbClr val="0070C0"/>
                </a:solidFill>
                <a:cs typeface="Calibri"/>
              </a:rPr>
              <a:t>Tanzlehrer</a:t>
            </a:r>
            <a:r>
              <a:rPr lang="fi-FI" sz="2400" dirty="0">
                <a:solidFill>
                  <a:srgbClr val="0070C0"/>
                </a:solidFill>
                <a:cs typeface="Calibri"/>
              </a:rPr>
              <a:t>.</a:t>
            </a:r>
            <a:r>
              <a:rPr lang="fi-FI" sz="2400" dirty="0">
                <a:solidFill>
                  <a:srgbClr val="000000"/>
                </a:solidFill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/>
              </a:rPr>
              <a:t>= Rakastan </a:t>
            </a:r>
            <a:r>
              <a:rPr lang="fi-FI" sz="2400" dirty="0">
                <a:solidFill>
                  <a:srgbClr val="0070C0"/>
                </a:solidFill>
                <a:cs typeface="Calibri"/>
              </a:rPr>
              <a:t>tanssinopettajaani</a:t>
            </a:r>
            <a:r>
              <a:rPr lang="fi-FI" sz="2400" dirty="0">
                <a:solidFill>
                  <a:srgbClr val="000000"/>
                </a:solidFill>
                <a:cs typeface="Calibri"/>
              </a:rPr>
              <a:t>.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/>
              </a:rPr>
              <a:t>Tanssinopettaja on lauseessa tekemisen kohde.</a:t>
            </a:r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7488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64428C6-785B-4AE1-8CB1-FD01B9737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Kuinka akkusatiivi näkyy?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351245-5A07-49E5-87BD-5962F6FB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ea typeface="+mn-lt"/>
                <a:cs typeface="+mn-lt"/>
              </a:rPr>
              <a:t>Akkusatiivimuodossa vain </a:t>
            </a:r>
            <a:r>
              <a:rPr lang="fi-FI" sz="2400" dirty="0" err="1">
                <a:solidFill>
                  <a:srgbClr val="0070C0"/>
                </a:solidFill>
                <a:ea typeface="+mn-lt"/>
                <a:cs typeface="+mn-lt"/>
              </a:rPr>
              <a:t>der</a:t>
            </a:r>
            <a:r>
              <a:rPr lang="fi-FI" sz="2400" dirty="0">
                <a:solidFill>
                  <a:srgbClr val="0070C0"/>
                </a:solidFill>
                <a:ea typeface="+mn-lt"/>
                <a:cs typeface="+mn-lt"/>
              </a:rPr>
              <a:t>-sukuisten</a:t>
            </a:r>
            <a:r>
              <a:rPr lang="fi-FI" sz="2400" dirty="0">
                <a:solidFill>
                  <a:srgbClr val="000000"/>
                </a:solidFill>
                <a:ea typeface="+mn-lt"/>
                <a:cs typeface="+mn-lt"/>
              </a:rPr>
              <a:t> sanojen artikkeli muuttuu: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Perusmuoto eli nominatiivi 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--&gt;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ein</a:t>
            </a: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Tanzlehrer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-- &gt;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der</a:t>
            </a: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Tanzleher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70C0"/>
                </a:solidFill>
                <a:cs typeface="Calibri" panose="020F0502020204030204"/>
              </a:rPr>
              <a:t>Akkusatiivimuoto</a:t>
            </a: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 eli kohdemuoto</a:t>
            </a: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--&gt; </a:t>
            </a:r>
            <a:r>
              <a:rPr lang="fi-FI" sz="2400" dirty="0" err="1">
                <a:solidFill>
                  <a:srgbClr val="0070C0"/>
                </a:solidFill>
                <a:cs typeface="Calibri" panose="020F0502020204030204"/>
              </a:rPr>
              <a:t>einen</a:t>
            </a: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Tanzlehrer</a:t>
            </a:r>
            <a:endParaRPr lang="fi-FI" sz="2400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r>
              <a:rPr lang="fi-FI" sz="2400" dirty="0">
                <a:solidFill>
                  <a:srgbClr val="000000"/>
                </a:solidFill>
                <a:cs typeface="Calibri" panose="020F0502020204030204"/>
              </a:rPr>
              <a:t>--&gt; </a:t>
            </a:r>
            <a:r>
              <a:rPr lang="fi-FI" sz="2400" dirty="0" err="1">
                <a:solidFill>
                  <a:srgbClr val="0070C0"/>
                </a:solidFill>
                <a:cs typeface="Calibri" panose="020F0502020204030204"/>
              </a:rPr>
              <a:t>den</a:t>
            </a:r>
            <a:r>
              <a:rPr lang="fi-FI" sz="2400" dirty="0">
                <a:solidFill>
                  <a:srgbClr val="0070C0"/>
                </a:solidFill>
                <a:cs typeface="Calibri" panose="020F0502020204030204"/>
              </a:rPr>
              <a:t> </a:t>
            </a:r>
            <a:r>
              <a:rPr lang="fi-FI" sz="2400" dirty="0" err="1">
                <a:solidFill>
                  <a:srgbClr val="000000"/>
                </a:solidFill>
                <a:cs typeface="Calibri" panose="020F0502020204030204"/>
              </a:rPr>
              <a:t>Tanzlehrer</a:t>
            </a:r>
            <a:endParaRPr lang="fi-FI" sz="2400" dirty="0">
              <a:solidFill>
                <a:srgbClr val="00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fi-FI" sz="2400">
              <a:solidFill>
                <a:srgbClr val="00000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14270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43D2DC1-00B1-4979-8417-967E15FC1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Näin akkusatiivi näkyy:</a:t>
            </a:r>
            <a:endParaRPr lang="fi-FI" dirty="0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3813B138-B1B2-4934-810B-E032168D2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1942094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7744242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2207923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PERUSMUOTO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AKKUSATIIVIMUOTO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841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/>
                        <a:t>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einen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858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/>
                        <a:t>Der</a:t>
                      </a:r>
                      <a:r>
                        <a:rPr lang="fi-FI" dirty="0"/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693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/>
                        <a:t>Mein</a:t>
                      </a:r>
                      <a:r>
                        <a:rPr lang="fi-FI" dirty="0"/>
                        <a:t> (minun)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meinen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962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/>
                        <a:t>Dein</a:t>
                      </a:r>
                      <a:r>
                        <a:rPr lang="fi-FI" dirty="0"/>
                        <a:t> (sinun)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deinen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3552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err="1"/>
                        <a:t>Kein</a:t>
                      </a:r>
                      <a:r>
                        <a:rPr lang="fi-FI" dirty="0"/>
                        <a:t> (kieltosana)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err="1"/>
                        <a:t>keinen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3561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33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2F0F3AB-FF0B-4E26-AB7F-4DB452EFD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fi-FI" sz="4000">
                <a:solidFill>
                  <a:srgbClr val="FFFFFF"/>
                </a:solidFill>
                <a:cs typeface="Calibri Light"/>
              </a:rPr>
              <a:t>Huom!</a:t>
            </a:r>
            <a:endParaRPr lang="fi-FI" sz="4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2D137C-F438-400E-BCED-72D2CA765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dirty="0">
                <a:solidFill>
                  <a:srgbClr val="000000"/>
                </a:solidFill>
                <a:cs typeface="Calibri"/>
              </a:rPr>
              <a:t>Myös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haben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- verbin (= omistaa) kanssa käytetään akkusatiivimuotoa.</a:t>
            </a:r>
          </a:p>
          <a:p>
            <a:pPr marL="0" indent="0">
              <a:buNone/>
            </a:pPr>
            <a:r>
              <a:rPr lang="fi-FI" dirty="0">
                <a:solidFill>
                  <a:srgbClr val="000000"/>
                </a:solidFill>
                <a:cs typeface="Calibri"/>
              </a:rPr>
              <a:t>--&gt;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Ich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70C0"/>
                </a:solidFill>
                <a:cs typeface="Calibri"/>
              </a:rPr>
              <a:t>habe</a:t>
            </a:r>
            <a:r>
              <a:rPr lang="fi-FI" dirty="0">
                <a:solidFill>
                  <a:srgbClr val="0070C0"/>
                </a:solidFill>
                <a:cs typeface="Calibri"/>
              </a:rPr>
              <a:t> </a:t>
            </a:r>
            <a:r>
              <a:rPr lang="fi-FI" dirty="0" err="1">
                <a:solidFill>
                  <a:srgbClr val="0070C0"/>
                </a:solidFill>
                <a:cs typeface="Calibri"/>
              </a:rPr>
              <a:t>einen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Hund</a:t>
            </a:r>
            <a:r>
              <a:rPr lang="fi-FI" dirty="0">
                <a:solidFill>
                  <a:srgbClr val="000000"/>
                </a:solidFill>
                <a:cs typeface="Calibri"/>
              </a:rPr>
              <a:t>.  (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ein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Hund</a:t>
            </a:r>
            <a:r>
              <a:rPr lang="fi-FI" dirty="0">
                <a:solidFill>
                  <a:srgbClr val="000000"/>
                </a:solidFill>
                <a:cs typeface="Calibri"/>
              </a:rPr>
              <a:t>, 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der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Hund</a:t>
            </a:r>
            <a:r>
              <a:rPr lang="fi-FI" dirty="0">
                <a:solidFill>
                  <a:srgbClr val="000000"/>
                </a:solidFill>
                <a:cs typeface="Calibri"/>
              </a:rPr>
              <a:t>)</a:t>
            </a:r>
          </a:p>
          <a:p>
            <a:pPr marL="0" indent="0">
              <a:buNone/>
            </a:pPr>
            <a:r>
              <a:rPr lang="fi-FI" dirty="0">
                <a:solidFill>
                  <a:srgbClr val="000000"/>
                </a:solidFill>
                <a:cs typeface="Calibri"/>
              </a:rPr>
              <a:t>= Minulla on koira.</a:t>
            </a:r>
          </a:p>
          <a:p>
            <a:pPr marL="0" indent="0">
              <a:buNone/>
            </a:pPr>
            <a:r>
              <a:rPr lang="fi-FI" dirty="0">
                <a:solidFill>
                  <a:srgbClr val="000000"/>
                </a:solidFill>
                <a:cs typeface="Calibri"/>
              </a:rPr>
              <a:t>Vertaa: </a:t>
            </a:r>
          </a:p>
          <a:p>
            <a:pPr marL="0" indent="0">
              <a:buNone/>
            </a:pPr>
            <a:r>
              <a:rPr lang="fi-FI" dirty="0" err="1">
                <a:solidFill>
                  <a:srgbClr val="000000"/>
                </a:solidFill>
                <a:cs typeface="Calibri"/>
              </a:rPr>
              <a:t>Ich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habe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>
                <a:solidFill>
                  <a:srgbClr val="0070C0"/>
                </a:solidFill>
                <a:cs typeface="Calibri"/>
              </a:rPr>
              <a:t>eine </a:t>
            </a:r>
            <a:r>
              <a:rPr lang="fi-FI" dirty="0" err="1">
                <a:solidFill>
                  <a:srgbClr val="0070C0"/>
                </a:solidFill>
                <a:cs typeface="Calibri"/>
              </a:rPr>
              <a:t>Katze</a:t>
            </a:r>
            <a:r>
              <a:rPr lang="fi-FI" dirty="0">
                <a:solidFill>
                  <a:srgbClr val="000000"/>
                </a:solidFill>
                <a:cs typeface="Calibri"/>
              </a:rPr>
              <a:t>. (eine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Katze</a:t>
            </a:r>
            <a:r>
              <a:rPr lang="fi-FI" dirty="0">
                <a:solidFill>
                  <a:srgbClr val="000000"/>
                </a:solidFill>
                <a:cs typeface="Calibri"/>
              </a:rPr>
              <a:t>,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die</a:t>
            </a:r>
            <a:r>
              <a:rPr lang="fi-FI" dirty="0">
                <a:solidFill>
                  <a:srgbClr val="000000"/>
                </a:solidFill>
                <a:cs typeface="Calibri"/>
              </a:rPr>
              <a:t> </a:t>
            </a:r>
            <a:r>
              <a:rPr lang="fi-FI" dirty="0" err="1">
                <a:solidFill>
                  <a:srgbClr val="000000"/>
                </a:solidFill>
                <a:cs typeface="Calibri"/>
              </a:rPr>
              <a:t>Katze</a:t>
            </a:r>
            <a:r>
              <a:rPr lang="fi-FI" dirty="0">
                <a:solidFill>
                  <a:srgbClr val="000000"/>
                </a:solidFill>
                <a:cs typeface="Calibri"/>
              </a:rPr>
              <a:t>)</a:t>
            </a: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fi-FI" sz="2000" dirty="0">
              <a:solidFill>
                <a:srgbClr val="00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840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71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AKKUSATIIVI</vt:lpstr>
      <vt:lpstr>Akkusatiivimuoto - mikä se on?</vt:lpstr>
      <vt:lpstr>Kuinka akkusatiivi näkyy?</vt:lpstr>
      <vt:lpstr>Näin akkusatiivi näkyy:</vt:lpstr>
      <vt:lpstr>Huom!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Vainio Virpi Marjaana</dc:creator>
  <cp:lastModifiedBy>Vainio Virpi Marjaana</cp:lastModifiedBy>
  <cp:revision>196</cp:revision>
  <dcterms:created xsi:type="dcterms:W3CDTF">2020-03-26T05:08:17Z</dcterms:created>
  <dcterms:modified xsi:type="dcterms:W3CDTF">2020-03-26T05:44:52Z</dcterms:modified>
</cp:coreProperties>
</file>