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7" r:id="rId2"/>
    <p:sldId id="408" r:id="rId3"/>
    <p:sldId id="409" r:id="rId4"/>
    <p:sldId id="429" r:id="rId5"/>
    <p:sldId id="410" r:id="rId6"/>
    <p:sldId id="307" r:id="rId7"/>
    <p:sldId id="279" r:id="rId8"/>
    <p:sldId id="282" r:id="rId9"/>
    <p:sldId id="411" r:id="rId10"/>
    <p:sldId id="283" r:id="rId11"/>
    <p:sldId id="412" r:id="rId12"/>
    <p:sldId id="413" r:id="rId13"/>
    <p:sldId id="435" r:id="rId14"/>
    <p:sldId id="430" r:id="rId15"/>
    <p:sldId id="432" r:id="rId16"/>
    <p:sldId id="434" r:id="rId17"/>
    <p:sldId id="41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1DDB4F-9433-484E-B60F-70B7F2776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3F3DE9-AE0C-4EBD-9C52-CA58A03BA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6818E5-90DB-427C-9323-2A032EF6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B6AD2C-4C79-44C7-A5C0-590C0B5C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4E200E-949B-434C-B427-A38314C8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8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7FBEB9-A12F-4E19-8800-3E652A22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E5390D-C6C3-4A9C-8636-C6B90BEA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FAD9F8-9F9D-49EF-915B-F2379681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2CA68-3C07-4E88-8612-C1DFBC38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FCEDC-BFD0-4C56-BF8F-586127D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77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648C182-B86C-4C41-824F-DCF1277CF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B39A1F7-1599-44C8-A9A6-760D2B4A9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72DF8C-C1B7-48B6-B06D-AD291372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34E3EA-A050-4180-AB85-B28E97E3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CB5CFD-0142-4D83-88DA-C87DC7C5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2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DAA486-556B-4042-A6F9-6DC69770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720296-5C28-432E-8C78-48E5D955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B48D2C-EE43-46D4-966B-80D1F9B5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31987-FEC7-417D-9957-259880EA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3D4C20-4369-4F0E-B550-A02DE4F3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1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D0740-83F9-4262-B39E-D1345D9E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A6C824-4AC7-429C-A6F6-FCF9FF04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B7068-B7FF-4F7B-8713-23E18243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E374E9-EBB8-4092-8D8B-26CBFC88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31A2C-98B4-4D2F-A61D-75C99B93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61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3C476-CA1D-4C0A-B2EA-3B143E07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9A2A1C-FD2C-46D6-A9C6-E0E435039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E50F5C-4D7B-4B2B-B0CE-DD0084A20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5A6E30-E83C-46E7-8782-6538E317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8DD80-6CAD-4139-8C56-0D7DF39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28CC6D-CC28-4AEF-B83C-A9503A5D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35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57816-3FC5-4EA2-BD85-5D56361E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90C0CB-07A9-401B-B659-9F5F28CE9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19D630-FB80-4621-AA6A-822DDE80C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2344046-76FE-45F2-B887-E26D4D47B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FDA56E-1C00-409E-A28A-0AE9219FF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D1E2534-3A9D-4448-9A37-5723B0F5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DFF509E-6CF8-43AE-AC78-9B77F1A9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02F17A1-46D8-406F-B197-191AE4C4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83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67FD3-4464-45B7-BDA8-22AC1557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048741B-956F-4F9E-9CB4-C5CB1207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6BA4B0-1AA2-4C6B-9C45-BC3DDA43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E8A7B5-EE74-4CE7-8E9B-4226B69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47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CF1F024-CC22-47E2-A08A-5B4EB5F3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C143C-0586-4E39-B277-135954B7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16E019-3A2B-461E-AD81-F1E8E9C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80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A6352D-96A1-4EEF-AA3F-4E7526CF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1BCC4D-4C43-4B0B-BB6E-618B32AE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22EEF9-080D-46D3-84D2-58F9E1D27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335CCF-1F4B-46B2-B087-81867C28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ADBEB3-A055-4319-AE05-C5603BE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43EDB6-2401-4EAB-A51B-628E5985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8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B2C70-9CED-461C-8B41-D4ADD0A3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87E9EB9-E2A9-4088-BCCA-F1B0D418F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003BD37-D488-4CD2-B898-2E9C4AEC2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FCE5BE-D365-4A7F-A6CB-40EF724C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526CDF-4207-4798-89DE-4AB2FB01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0CEACF-1B20-4CA1-B288-6F07300F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93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2AA21-B177-48FA-A399-3001667D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14C5F7-F64E-45FB-BB13-D9F5B334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2321BA-4BA6-4233-923D-2ECFD4119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8391-F36F-45A8-8346-E0810A5C6B0D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5D4F9E-C1BC-4751-B2F8-5B3CED1C0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F341D1-0BD4-45EF-9341-CF505AABC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7CD6-2325-4327-9FBB-F0DA0CDEA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47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Kuva 5">
            <a:extLst>
              <a:ext uri="{FF2B5EF4-FFF2-40B4-BE49-F238E27FC236}">
                <a16:creationId xmlns:a16="http://schemas.microsoft.com/office/drawing/2014/main" id="{93B91295-7228-48CC-B72A-A2A30699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86462B-235E-4334-B0E6-3010F2890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>
                <a:solidFill>
                  <a:srgbClr val="FFFFFF"/>
                </a:solidFill>
              </a:rPr>
              <a:t>Yhteyttäminen</a:t>
            </a:r>
          </a:p>
        </p:txBody>
      </p:sp>
      <p:sp>
        <p:nvSpPr>
          <p:cNvPr id="74756" name="Alaotsikko 2">
            <a:extLst>
              <a:ext uri="{FF2B5EF4-FFF2-40B4-BE49-F238E27FC236}">
                <a16:creationId xmlns:a16="http://schemas.microsoft.com/office/drawing/2014/main" id="{EB43B081-406C-41CE-95C6-3716554D8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100">
                <a:solidFill>
                  <a:srgbClr val="FFFFFF"/>
                </a:solidFill>
              </a:rPr>
              <a:t>Tuottajien puuhaa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yhteyttaminen_ja_hengitys">
            <a:extLst>
              <a:ext uri="{FF2B5EF4-FFF2-40B4-BE49-F238E27FC236}">
                <a16:creationId xmlns:a16="http://schemas.microsoft.com/office/drawing/2014/main" id="{3623126F-9435-4655-B7B2-D97C5D00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620714"/>
            <a:ext cx="64801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7" descr="tarkkelykse_varastoja">
            <a:extLst>
              <a:ext uri="{FF2B5EF4-FFF2-40B4-BE49-F238E27FC236}">
                <a16:creationId xmlns:a16="http://schemas.microsoft.com/office/drawing/2014/main" id="{C1F768D5-2B7B-498F-8B24-6E5F281C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221163"/>
            <a:ext cx="428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koivuheijastus2">
            <a:extLst>
              <a:ext uri="{FF2B5EF4-FFF2-40B4-BE49-F238E27FC236}">
                <a16:creationId xmlns:a16="http://schemas.microsoft.com/office/drawing/2014/main" id="{BAC3ECED-71F0-4547-8D1B-86C02D25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35064"/>
            <a:ext cx="51308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4">
            <a:extLst>
              <a:ext uri="{FF2B5EF4-FFF2-40B4-BE49-F238E27FC236}">
                <a16:creationId xmlns:a16="http://schemas.microsoft.com/office/drawing/2014/main" id="{34CD072F-C65D-47D2-AB67-52BEA3ECF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dirty="0"/>
              <a:t>Fotosynteesiin vaikuttavia tekijöitä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1F31DAE1-544C-422A-B3AA-4532CF7C8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2112964"/>
            <a:ext cx="4057650" cy="3538537"/>
          </a:xfrm>
        </p:spPr>
        <p:txBody>
          <a:bodyPr/>
          <a:lstStyle/>
          <a:p>
            <a:pPr marL="0" indent="0">
              <a:buNone/>
            </a:pPr>
            <a:r>
              <a:rPr lang="fi-FI" altLang="fi-FI"/>
              <a:t>1. Valon aallonpituus</a:t>
            </a:r>
          </a:p>
          <a:p>
            <a:pPr marL="0" indent="0">
              <a:buNone/>
            </a:pPr>
            <a:r>
              <a:rPr lang="fi-FI" altLang="fi-FI"/>
              <a:t>(punainen ja sininen)</a:t>
            </a:r>
          </a:p>
          <a:p>
            <a:pPr marL="0" indent="0">
              <a:buNone/>
            </a:pPr>
            <a:r>
              <a:rPr lang="fi-FI" altLang="fi-FI"/>
              <a:t>2. Valon määrä</a:t>
            </a:r>
          </a:p>
          <a:p>
            <a:pPr marL="0" indent="0">
              <a:buNone/>
            </a:pPr>
            <a:r>
              <a:rPr lang="fi-FI" altLang="fi-FI"/>
              <a:t>3. Hiilidioksidin määrä</a:t>
            </a:r>
          </a:p>
          <a:p>
            <a:pPr marL="0" indent="0">
              <a:buNone/>
            </a:pPr>
            <a:r>
              <a:rPr lang="fi-FI" altLang="fi-FI"/>
              <a:t>4. Veden määrä (kuivuus estää fotosynteesin)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C239F4D6-C208-4006-B02E-6B5D93976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2111376"/>
            <a:ext cx="3830638" cy="4054475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3200"/>
              <a:t>5</a:t>
            </a:r>
            <a:r>
              <a:rPr lang="fi-FI" altLang="fi-FI"/>
              <a:t>. Lämpötila</a:t>
            </a:r>
            <a:r>
              <a:rPr lang="fi-FI" altLang="fi-FI" sz="3200"/>
              <a:t> </a:t>
            </a:r>
            <a:r>
              <a:rPr lang="fi-FI" altLang="fi-FI" sz="2000"/>
              <a:t>(kasvukausi alkaa n. + 5 asteessa -&gt; tehokas fotosynteesi alkaa; optimi yleensä 20 – 30 astetta)</a:t>
            </a:r>
          </a:p>
          <a:p>
            <a:pPr marL="0" indent="0">
              <a:buNone/>
            </a:pPr>
            <a:r>
              <a:rPr lang="fi-FI" altLang="fi-FI" sz="3200"/>
              <a:t>6. </a:t>
            </a:r>
            <a:r>
              <a:rPr lang="fi-FI" altLang="fi-FI"/>
              <a:t>Ravinteet</a:t>
            </a:r>
          </a:p>
          <a:p>
            <a:pPr marL="0" indent="0">
              <a:buNone/>
            </a:pPr>
            <a:r>
              <a:rPr lang="fi-FI" altLang="fi-FI" sz="3200"/>
              <a:t>7. </a:t>
            </a:r>
            <a:r>
              <a:rPr lang="fi-FI" altLang="fi-FI"/>
              <a:t>Ilmansaasteet vähentävät fotosynteesiä</a:t>
            </a:r>
            <a:endParaRPr lang="fi-FI" altLang="fi-FI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882F08-826F-4BFE-8BC4-3416DAAD4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Mitkä abioottiset tekijät vaikeuttavat seuraavien kuvien ympäristöissä yhteyttämistä?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5416B0-501F-40E0-9422-66ABB0043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20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Kuvahaun tulos haulle aavikko">
            <a:extLst>
              <a:ext uri="{FF2B5EF4-FFF2-40B4-BE49-F238E27FC236}">
                <a16:creationId xmlns:a16="http://schemas.microsoft.com/office/drawing/2014/main" id="{6AEB8507-E3C8-4BE8-8147-0A2DAD3C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Kuvahaun tulos haulle valtameri">
            <a:extLst>
              <a:ext uri="{FF2B5EF4-FFF2-40B4-BE49-F238E27FC236}">
                <a16:creationId xmlns:a16="http://schemas.microsoft.com/office/drawing/2014/main" id="{6006D59E-97EC-437A-9291-26958E8D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Kuvahaun tulos haulle suo">
            <a:extLst>
              <a:ext uri="{FF2B5EF4-FFF2-40B4-BE49-F238E27FC236}">
                <a16:creationId xmlns:a16="http://schemas.microsoft.com/office/drawing/2014/main" id="{FE306578-7662-4517-88D9-F7F38A89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1341439"/>
            <a:ext cx="83343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3FE23-2BA0-4618-9F49-71650F54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err="1"/>
              <a:t>Kemosynteesi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8DEE6-01C5-4031-9C49-098AF5FB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= energian vapauttaminen hapettamalla epäorgaanisia yhdisteitä, kuten rautaa</a:t>
            </a:r>
          </a:p>
          <a:p>
            <a:endParaRPr lang="fi-FI" altLang="fi-FI"/>
          </a:p>
          <a:p>
            <a:r>
              <a:rPr lang="fi-FI" altLang="fi-FI"/>
              <a:t>-&gt; energia käytetään hiilihydraattien valmistukseen</a:t>
            </a:r>
          </a:p>
          <a:p>
            <a:endParaRPr lang="fi-FI" altLang="fi-FI"/>
          </a:p>
          <a:p>
            <a:r>
              <a:rPr lang="fi-FI" altLang="fi-FI"/>
              <a:t>Toimii olosuhteissa, joissa ei ole auringon valoa</a:t>
            </a:r>
          </a:p>
          <a:p>
            <a:pPr lvl="1"/>
            <a:r>
              <a:rPr lang="fi-FI" altLang="fi-FI"/>
              <a:t>Esim. bakteerit, arkeonit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Otsikko 1">
            <a:extLst>
              <a:ext uri="{FF2B5EF4-FFF2-40B4-BE49-F238E27FC236}">
                <a16:creationId xmlns:a16="http://schemas.microsoft.com/office/drawing/2014/main" id="{E3674622-3CD3-48AB-A72D-7F5A29DC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Tuottajat yhteyttävät</a:t>
            </a:r>
          </a:p>
        </p:txBody>
      </p:sp>
      <p:sp>
        <p:nvSpPr>
          <p:cNvPr id="75779" name="Sisällön paikkamerkki 2">
            <a:extLst>
              <a:ext uri="{FF2B5EF4-FFF2-40B4-BE49-F238E27FC236}">
                <a16:creationId xmlns:a16="http://schemas.microsoft.com/office/drawing/2014/main" id="{709D6479-E2FD-46B4-AD7D-29028A53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altLang="fi-FI"/>
              <a:t>Kasvit, levät, kasviplankton ja jotkin bakteerit = tuottajat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altLang="fi-FI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altLang="fi-FI"/>
          </a:p>
        </p:txBody>
      </p:sp>
      <p:pic>
        <p:nvPicPr>
          <p:cNvPr id="75780" name="Picture 5" descr="Omenapuun+lehti">
            <a:extLst>
              <a:ext uri="{FF2B5EF4-FFF2-40B4-BE49-F238E27FC236}">
                <a16:creationId xmlns:a16="http://schemas.microsoft.com/office/drawing/2014/main" id="{89328251-4EB2-4398-BA8D-B80F9641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>
            <a:fillRect/>
          </a:stretch>
        </p:blipFill>
        <p:spPr bwMode="auto">
          <a:xfrm>
            <a:off x="6024564" y="2871789"/>
            <a:ext cx="266382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Kuva 4">
            <a:extLst>
              <a:ext uri="{FF2B5EF4-FFF2-40B4-BE49-F238E27FC236}">
                <a16:creationId xmlns:a16="http://schemas.microsoft.com/office/drawing/2014/main" id="{DDEECD93-5D1E-4F1A-8D3D-1C5220CC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71789"/>
            <a:ext cx="36258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Kuva 2">
            <a:extLst>
              <a:ext uri="{FF2B5EF4-FFF2-40B4-BE49-F238E27FC236}">
                <a16:creationId xmlns:a16="http://schemas.microsoft.com/office/drawing/2014/main" id="{245CB268-51DA-42CF-8FA4-77B44EC16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76251"/>
            <a:ext cx="64706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03" name="Suora nuoliyhdysviiva 4">
            <a:extLst>
              <a:ext uri="{FF2B5EF4-FFF2-40B4-BE49-F238E27FC236}">
                <a16:creationId xmlns:a16="http://schemas.microsoft.com/office/drawing/2014/main" id="{84A57351-90BB-4FB7-BB7D-8F98D1E610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7388" y="2057401"/>
            <a:ext cx="539750" cy="9175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804" name="Kuva 5">
            <a:extLst>
              <a:ext uri="{FF2B5EF4-FFF2-40B4-BE49-F238E27FC236}">
                <a16:creationId xmlns:a16="http://schemas.microsoft.com/office/drawing/2014/main" id="{8D25324B-6E95-4C04-9811-63B77A385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851276"/>
            <a:ext cx="33845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Kuva 6">
            <a:extLst>
              <a:ext uri="{FF2B5EF4-FFF2-40B4-BE49-F238E27FC236}">
                <a16:creationId xmlns:a16="http://schemas.microsoft.com/office/drawing/2014/main" id="{096F8195-EEDA-4D4C-8123-0E8A992B5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6783"/>
          <a:stretch>
            <a:fillRect/>
          </a:stretch>
        </p:blipFill>
        <p:spPr bwMode="auto">
          <a:xfrm>
            <a:off x="6508751" y="620713"/>
            <a:ext cx="36544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20FEE44-D7F1-4542-8004-DD5F2A50F599}"/>
              </a:ext>
            </a:extLst>
          </p:cNvPr>
          <p:cNvSpPr txBox="1"/>
          <p:nvPr/>
        </p:nvSpPr>
        <p:spPr>
          <a:xfrm>
            <a:off x="1906589" y="3141664"/>
            <a:ext cx="4359275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3200" u="sng" dirty="0"/>
              <a:t>Viherhiukkaset</a:t>
            </a:r>
          </a:p>
          <a:p>
            <a:pPr>
              <a:defRPr/>
            </a:pPr>
            <a:endParaRPr lang="fi-FI" sz="3200" u="sng" dirty="0"/>
          </a:p>
          <a:p>
            <a:pPr marL="385763" indent="-385763">
              <a:buFontTx/>
              <a:buAutoNum type="arabicPeriod"/>
              <a:defRPr/>
            </a:pPr>
            <a:r>
              <a:rPr lang="fi-FI" sz="2400" dirty="0"/>
              <a:t>nappaavat valon</a:t>
            </a:r>
          </a:p>
          <a:p>
            <a:pPr marL="385763" indent="-385763">
              <a:buFontTx/>
              <a:buAutoNum type="arabicPeriod"/>
              <a:defRPr/>
            </a:pPr>
            <a:r>
              <a:rPr lang="fi-FI" sz="2400" dirty="0"/>
              <a:t>hajottavat valoenergialla vesi- ja hiilidioksidimolekyylit</a:t>
            </a:r>
          </a:p>
          <a:p>
            <a:pPr marL="385763" indent="-385763">
              <a:buFontTx/>
              <a:buAutoNum type="arabicPeriod"/>
              <a:defRPr/>
            </a:pPr>
            <a:r>
              <a:rPr lang="fi-FI" sz="2400" dirty="0"/>
              <a:t>muodostavat näistä sokerimolekyylejä ja happea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13D1BC06-6717-4E2A-A06A-D948E497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ATP</a:t>
            </a:r>
          </a:p>
        </p:txBody>
      </p:sp>
      <p:sp>
        <p:nvSpPr>
          <p:cNvPr id="77827" name="Sisällön paikkamerkki 2">
            <a:extLst>
              <a:ext uri="{FF2B5EF4-FFF2-40B4-BE49-F238E27FC236}">
                <a16:creationId xmlns:a16="http://schemas.microsoft.com/office/drawing/2014/main" id="{0BC32BD5-5689-4FE4-908A-72A4AD8C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Korkeaenergisiä yhdisteitä</a:t>
            </a:r>
          </a:p>
          <a:p>
            <a:pPr eaLnBrk="1" hangingPunct="1"/>
            <a:r>
              <a:rPr lang="fi-FI" altLang="fi-FI"/>
              <a:t>Niihin sidotaan energiaa mitokondrioissa ja viherhiukkasissa</a:t>
            </a:r>
          </a:p>
          <a:p>
            <a:pPr eaLnBrk="1" hangingPunct="1"/>
            <a:r>
              <a:rPr lang="fi-FI" altLang="fi-FI"/>
              <a:t>Tarvitaan eri solutoimintoihin</a:t>
            </a:r>
          </a:p>
          <a:p>
            <a:pPr eaLnBrk="1" hangingPunct="1"/>
            <a:r>
              <a:rPr lang="fi-FI" altLang="fi-FI"/>
              <a:t>Adenosiinitrifosfaatti</a:t>
            </a:r>
          </a:p>
          <a:p>
            <a:pPr lvl="1" eaLnBrk="1" hangingPunct="1"/>
            <a:r>
              <a:rPr lang="fi-FI" altLang="fi-FI"/>
              <a:t>ATP -&gt; ADP -&gt; AMP</a:t>
            </a:r>
          </a:p>
          <a:p>
            <a:pPr lvl="1" eaLnBrk="1" hangingPunct="1"/>
            <a:r>
              <a:rPr lang="fi-FI" altLang="fi-FI"/>
              <a:t>Jokaisessa lyhenemisessä vapautuu energiaa.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Kuva 1">
            <a:extLst>
              <a:ext uri="{FF2B5EF4-FFF2-40B4-BE49-F238E27FC236}">
                <a16:creationId xmlns:a16="http://schemas.microsoft.com/office/drawing/2014/main" id="{DDCADE7E-09A9-4DCD-893B-DB0F49344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9" y="1093789"/>
            <a:ext cx="15065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Kuva 2">
            <a:extLst>
              <a:ext uri="{FF2B5EF4-FFF2-40B4-BE49-F238E27FC236}">
                <a16:creationId xmlns:a16="http://schemas.microsoft.com/office/drawing/2014/main" id="{209FE242-D085-476E-BE33-50B4AD00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2"/>
          <a:stretch>
            <a:fillRect/>
          </a:stretch>
        </p:blipFill>
        <p:spPr bwMode="auto">
          <a:xfrm>
            <a:off x="2171701" y="787401"/>
            <a:ext cx="23399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Kuva 4">
            <a:extLst>
              <a:ext uri="{FF2B5EF4-FFF2-40B4-BE49-F238E27FC236}">
                <a16:creationId xmlns:a16="http://schemas.microsoft.com/office/drawing/2014/main" id="{B01FAA58-B57E-4061-AF3B-57B5BDDE7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563813"/>
            <a:ext cx="64452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Kuva 7">
            <a:extLst>
              <a:ext uri="{FF2B5EF4-FFF2-40B4-BE49-F238E27FC236}">
                <a16:creationId xmlns:a16="http://schemas.microsoft.com/office/drawing/2014/main" id="{CDE0E4E4-338E-484B-8718-B24045534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28400" r="17599" b="21201"/>
          <a:stretch>
            <a:fillRect/>
          </a:stretch>
        </p:blipFill>
        <p:spPr bwMode="auto">
          <a:xfrm>
            <a:off x="7612064" y="1457325"/>
            <a:ext cx="917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Kuva 8">
            <a:extLst>
              <a:ext uri="{FF2B5EF4-FFF2-40B4-BE49-F238E27FC236}">
                <a16:creationId xmlns:a16="http://schemas.microsoft.com/office/drawing/2014/main" id="{02794251-962E-4032-B161-93FAB9E8E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708525"/>
            <a:ext cx="804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Kuva 12">
            <a:extLst>
              <a:ext uri="{FF2B5EF4-FFF2-40B4-BE49-F238E27FC236}">
                <a16:creationId xmlns:a16="http://schemas.microsoft.com/office/drawing/2014/main" id="{05CD2FCE-2D81-4B2A-B8E7-4CBE52555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1" y="1149350"/>
            <a:ext cx="804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Kuva 13">
            <a:extLst>
              <a:ext uri="{FF2B5EF4-FFF2-40B4-BE49-F238E27FC236}">
                <a16:creationId xmlns:a16="http://schemas.microsoft.com/office/drawing/2014/main" id="{E9AC638C-365B-4F91-9E1E-AEEA0EEAA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979489"/>
            <a:ext cx="571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Kuva 14">
            <a:extLst>
              <a:ext uri="{FF2B5EF4-FFF2-40B4-BE49-F238E27FC236}">
                <a16:creationId xmlns:a16="http://schemas.microsoft.com/office/drawing/2014/main" id="{D2184F71-D1A8-43B7-9AD3-E9CE6F6B2B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748214"/>
            <a:ext cx="17256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Kuva 15">
            <a:extLst>
              <a:ext uri="{FF2B5EF4-FFF2-40B4-BE49-F238E27FC236}">
                <a16:creationId xmlns:a16="http://schemas.microsoft.com/office/drawing/2014/main" id="{310B095E-0ECF-4877-A9B8-1756C9ACF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4" y="4914900"/>
            <a:ext cx="1463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200px-Tomato_leaf_stomate_1-color">
            <a:extLst>
              <a:ext uri="{FF2B5EF4-FFF2-40B4-BE49-F238E27FC236}">
                <a16:creationId xmlns:a16="http://schemas.microsoft.com/office/drawing/2014/main" id="{23451CAB-A5AC-4B79-BD51-492E0DF0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4" y="1008064"/>
            <a:ext cx="20542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7" descr="Huulisoluissa on runsaasti vettä, joten ilmarako pysyy auki. ">
            <a:extLst>
              <a:ext uri="{FF2B5EF4-FFF2-40B4-BE49-F238E27FC236}">
                <a16:creationId xmlns:a16="http://schemas.microsoft.com/office/drawing/2014/main" id="{BA882A08-7167-43C5-8E20-485D0A42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2239964"/>
            <a:ext cx="10969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9" descr="Huulisolut ovat veltostuneet veden vähenemisen seurauksena ja ilmarako on sulkeutunut.">
            <a:extLst>
              <a:ext uri="{FF2B5EF4-FFF2-40B4-BE49-F238E27FC236}">
                <a16:creationId xmlns:a16="http://schemas.microsoft.com/office/drawing/2014/main" id="{5A40A21F-FB1C-44B0-AFA6-3CA196E3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3944938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10">
            <a:extLst>
              <a:ext uri="{FF2B5EF4-FFF2-40B4-BE49-F238E27FC236}">
                <a16:creationId xmlns:a16="http://schemas.microsoft.com/office/drawing/2014/main" id="{220AC744-70E3-4E0B-B0BB-55DCDE68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4173539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sz="2400">
                <a:ea typeface="Microsoft YaHei" panose="020B0503020204020204" pitchFamily="34" charset="-122"/>
              </a:rPr>
              <a:t>ILMARAOT ovat sekä hiilidioksidin että hapen kanavia solujen sisään ja niistä ulos.</a:t>
            </a:r>
          </a:p>
        </p:txBody>
      </p:sp>
      <p:pic>
        <p:nvPicPr>
          <p:cNvPr id="79878" name="Kuva 5">
            <a:extLst>
              <a:ext uri="{FF2B5EF4-FFF2-40B4-BE49-F238E27FC236}">
                <a16:creationId xmlns:a16="http://schemas.microsoft.com/office/drawing/2014/main" id="{C7D975C2-E52B-4E32-94AD-6D7C49AFB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846138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Fotosynteesireaktio">
            <a:extLst>
              <a:ext uri="{FF2B5EF4-FFF2-40B4-BE49-F238E27FC236}">
                <a16:creationId xmlns:a16="http://schemas.microsoft.com/office/drawing/2014/main" id="{79E5944D-B9C2-4C44-AEC8-28BCDF4E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484314"/>
            <a:ext cx="705643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Kuva 1">
            <a:extLst>
              <a:ext uri="{FF2B5EF4-FFF2-40B4-BE49-F238E27FC236}">
                <a16:creationId xmlns:a16="http://schemas.microsoft.com/office/drawing/2014/main" id="{F1EACA4D-30FF-494B-873F-9CA094360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962025"/>
            <a:ext cx="1895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603C0226-FB57-44C9-AB67-216364DE4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Fotosynteesin reaktiot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CF07558F-E96F-4DEC-886D-76999CE07F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1673225"/>
            <a:ext cx="4038600" cy="471805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fi-FI" dirty="0"/>
              <a:t>1. Valoreaktiot</a:t>
            </a:r>
          </a:p>
          <a:p>
            <a:pPr lvl="1" indent="-182880">
              <a:defRPr/>
            </a:pPr>
            <a:r>
              <a:rPr lang="fi-FI" dirty="0"/>
              <a:t>Auringon valo + vesi H</a:t>
            </a:r>
            <a:r>
              <a:rPr lang="fi-FI" sz="1400" dirty="0"/>
              <a:t>2</a:t>
            </a:r>
            <a:r>
              <a:rPr lang="fi-FI" dirty="0"/>
              <a:t>O    -&gt; </a:t>
            </a:r>
            <a:r>
              <a:rPr lang="fi-FI" u="sng" dirty="0"/>
              <a:t>H</a:t>
            </a:r>
            <a:r>
              <a:rPr lang="fi-FI" dirty="0"/>
              <a:t> </a:t>
            </a:r>
          </a:p>
          <a:p>
            <a:pPr lvl="1" indent="-182880">
              <a:defRPr/>
            </a:pPr>
            <a:r>
              <a:rPr lang="fi-FI" dirty="0"/>
              <a:t>(ATP)                   </a:t>
            </a:r>
          </a:p>
          <a:p>
            <a:pPr lvl="1" indent="-182880">
              <a:defRPr/>
            </a:pPr>
            <a:r>
              <a:rPr lang="fi-FI" dirty="0"/>
              <a:t>-&gt; </a:t>
            </a:r>
            <a:r>
              <a:rPr lang="fi-FI" u="sng" dirty="0"/>
              <a:t>O</a:t>
            </a:r>
            <a:r>
              <a:rPr lang="fi-FI" sz="1400" u="sng" dirty="0"/>
              <a:t>2</a:t>
            </a:r>
            <a:r>
              <a:rPr lang="fi-FI" sz="1400" dirty="0"/>
              <a:t> </a:t>
            </a:r>
            <a:r>
              <a:rPr lang="fi-FI" dirty="0"/>
              <a:t>(sivutuote)</a:t>
            </a:r>
          </a:p>
          <a:p>
            <a:pPr lvl="1" indent="-182880">
              <a:defRPr/>
            </a:pPr>
            <a:r>
              <a:rPr lang="fi-FI" dirty="0"/>
              <a:t>Vain päivällä!</a:t>
            </a:r>
          </a:p>
          <a:p>
            <a:pPr lvl="1" indent="-182880">
              <a:defRPr/>
            </a:pPr>
            <a:r>
              <a:rPr lang="fi-FI" dirty="0"/>
              <a:t>Antaa välituotteet, joita tarvitaan pimeäreaktioissa</a:t>
            </a:r>
          </a:p>
          <a:p>
            <a:pPr marL="731520" lvl="2" indent="-182880">
              <a:defRPr/>
            </a:pPr>
            <a:r>
              <a:rPr lang="fi-FI" dirty="0"/>
              <a:t>H -&gt; vety siirtyy vedynsiirtäjään (NADP+H -&gt; NADPH)</a:t>
            </a:r>
          </a:p>
          <a:p>
            <a:pPr marL="731520" lvl="2" indent="-182880">
              <a:defRPr/>
            </a:pPr>
            <a:r>
              <a:rPr lang="fi-FI" dirty="0"/>
              <a:t>-&gt; NADPH pimeäreaktioihin</a:t>
            </a:r>
          </a:p>
          <a:p>
            <a:pPr lvl="1" indent="-182880">
              <a:defRPr/>
            </a:pPr>
            <a:endParaRPr lang="fi-FI" dirty="0"/>
          </a:p>
        </p:txBody>
      </p:sp>
      <p:sp>
        <p:nvSpPr>
          <p:cNvPr id="44036" name="Rectangle 6">
            <a:extLst>
              <a:ext uri="{FF2B5EF4-FFF2-40B4-BE49-F238E27FC236}">
                <a16:creationId xmlns:a16="http://schemas.microsoft.com/office/drawing/2014/main" id="{791E7AE1-58BF-4B3E-A1A0-CBFB951A0FE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673225"/>
            <a:ext cx="4038600" cy="471805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fi-FI" dirty="0"/>
              <a:t>2. Pimeäreaktiot</a:t>
            </a:r>
          </a:p>
          <a:p>
            <a:pPr lvl="1" indent="-182880">
              <a:defRPr/>
            </a:pPr>
            <a:r>
              <a:rPr lang="fi-FI" dirty="0"/>
              <a:t>Valoreaktioiden tuotteita käytetään hyväksi</a:t>
            </a:r>
          </a:p>
          <a:p>
            <a:pPr lvl="1" indent="-182880">
              <a:defRPr/>
            </a:pPr>
            <a:r>
              <a:rPr lang="fi-FI" u="sng" dirty="0"/>
              <a:t>CO</a:t>
            </a:r>
            <a:r>
              <a:rPr lang="fi-FI" sz="1400" u="sng" dirty="0"/>
              <a:t>2</a:t>
            </a:r>
            <a:r>
              <a:rPr lang="fi-FI" u="sng" dirty="0"/>
              <a:t> + H + ATP</a:t>
            </a:r>
            <a:r>
              <a:rPr lang="fi-FI" dirty="0"/>
              <a:t>                -&gt; = </a:t>
            </a:r>
            <a:r>
              <a:rPr lang="fi-FI" u="sng" dirty="0"/>
              <a:t>glukoosi</a:t>
            </a:r>
            <a:r>
              <a:rPr lang="fi-FI" dirty="0"/>
              <a:t>                       -&gt; varastoituu tai käytetään soluhengitykseen / kasvuun</a:t>
            </a:r>
          </a:p>
          <a:p>
            <a:pPr lvl="1" indent="-182880">
              <a:defRPr/>
            </a:pPr>
            <a:r>
              <a:rPr lang="fi-FI" dirty="0"/>
              <a:t>Glukoosissa energia!</a:t>
            </a:r>
          </a:p>
          <a:p>
            <a:pPr lvl="1" indent="-182880">
              <a:defRPr/>
            </a:pPr>
            <a:r>
              <a:rPr lang="fi-FI" dirty="0"/>
              <a:t>Sekä valoisaan että pimeään aikaan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tsikko 1">
            <a:extLst>
              <a:ext uri="{FF2B5EF4-FFF2-40B4-BE49-F238E27FC236}">
                <a16:creationId xmlns:a16="http://schemas.microsoft.com/office/drawing/2014/main" id="{4604F368-AD48-469F-B590-EFB1653B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B5D516-63D0-4B80-9E79-C1F6706D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i-FI" altLang="fi-FI" sz="3200" dirty="0"/>
              <a:t>Sokerissa on energia!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i-FI" altLang="fi-FI" sz="3200" dirty="0"/>
              <a:t>Kasvi käyttää yhteyttämistuotteensa:</a:t>
            </a:r>
          </a:p>
          <a:p>
            <a:pPr marL="642938" lvl="1" indent="-342900">
              <a:buFont typeface="Wingdings" panose="05000000000000000000" pitchFamily="2" charset="2"/>
              <a:buChar char="ü"/>
              <a:defRPr/>
            </a:pPr>
            <a:r>
              <a:rPr lang="fi-FI" altLang="fi-FI" sz="2800" dirty="0"/>
              <a:t>sokerin energia vapautetaan kasvin soluissa</a:t>
            </a:r>
          </a:p>
          <a:p>
            <a:pPr marL="942975" lvl="2" indent="-342900">
              <a:buFont typeface="Wingdings" panose="05000000000000000000" pitchFamily="2" charset="2"/>
              <a:buChar char="ü"/>
              <a:defRPr/>
            </a:pPr>
            <a:r>
              <a:rPr lang="fi-FI" altLang="fi-FI" sz="2400" dirty="0"/>
              <a:t>-&gt; kasvin kasvu ja elintoiminnot</a:t>
            </a:r>
          </a:p>
          <a:p>
            <a:pPr marL="642938" lvl="1" indent="-342900">
              <a:buFont typeface="Wingdings" panose="05000000000000000000" pitchFamily="2" charset="2"/>
              <a:buChar char="ü"/>
              <a:defRPr/>
            </a:pPr>
            <a:r>
              <a:rPr lang="fi-FI" altLang="fi-FI" sz="2800" dirty="0"/>
              <a:t>kasvi poistaa yhteyttämisessä syntyneen ylimääräisen hapen</a:t>
            </a:r>
          </a:p>
          <a:p>
            <a:pPr marL="642938" lvl="1" indent="-342900">
              <a:buFont typeface="Wingdings" panose="05000000000000000000" pitchFamily="2" charset="2"/>
              <a:buChar char="ü"/>
              <a:defRPr/>
            </a:pPr>
            <a:endParaRPr lang="fi-FI" altLang="fi-FI" sz="2800" dirty="0"/>
          </a:p>
          <a:p>
            <a:pPr marL="368301" indent="-342900">
              <a:buFont typeface="Wingdings" panose="05000000000000000000" pitchFamily="2" charset="2"/>
              <a:buChar char="ü"/>
              <a:defRPr/>
            </a:pPr>
            <a:r>
              <a:rPr lang="fi-FI" altLang="fi-FI" sz="3200" dirty="0"/>
              <a:t>Kuluttajat käyttävät kasvin sitomaa energiaa omiin energiatarpeisiinsa.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Laajakuva</PresentationFormat>
  <Paragraphs>57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Wingdings</vt:lpstr>
      <vt:lpstr>Office-teema</vt:lpstr>
      <vt:lpstr>Yhteyttäminen</vt:lpstr>
      <vt:lpstr>Tuottajat yhteyttävät</vt:lpstr>
      <vt:lpstr>PowerPoint-esitys</vt:lpstr>
      <vt:lpstr>ATP</vt:lpstr>
      <vt:lpstr>PowerPoint-esitys</vt:lpstr>
      <vt:lpstr>PowerPoint-esitys</vt:lpstr>
      <vt:lpstr>PowerPoint-esitys</vt:lpstr>
      <vt:lpstr>Fotosynteesin reaktiot</vt:lpstr>
      <vt:lpstr> </vt:lpstr>
      <vt:lpstr>PowerPoint-esitys</vt:lpstr>
      <vt:lpstr>PowerPoint-esitys</vt:lpstr>
      <vt:lpstr>Fotosynteesiin vaikuttavia tekijöitä</vt:lpstr>
      <vt:lpstr>Mitkä abioottiset tekijät vaikeuttavat seuraavien kuvien ympäristöissä yhteyttämistä?</vt:lpstr>
      <vt:lpstr>PowerPoint-esitys</vt:lpstr>
      <vt:lpstr>PowerPoint-esitys</vt:lpstr>
      <vt:lpstr>PowerPoint-esitys</vt:lpstr>
      <vt:lpstr>Kemosynteesi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Yhteyttäminen</dc:title>
  <dc:creator>Ulla-Maija Wallin</dc:creator>
  <cp:lastModifiedBy>Ulla-Maija Wallin</cp:lastModifiedBy>
  <cp:revision>1</cp:revision>
  <dcterms:created xsi:type="dcterms:W3CDTF">2020-02-11T16:16:08Z</dcterms:created>
  <dcterms:modified xsi:type="dcterms:W3CDTF">2020-02-11T16:17:23Z</dcterms:modified>
</cp:coreProperties>
</file>