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230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648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354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5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451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7011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895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62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91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06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6DC45-1CC0-4C44-BE5B-FEE821A03CCB}" type="datetimeFigureOut">
              <a:rPr lang="fi-FI" smtClean="0"/>
              <a:t>11.8.2023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53ED9-4E56-4A3D-85EC-12FA3ADDB6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4286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22828"/>
            <a:ext cx="7772400" cy="404813"/>
          </a:xfrm>
        </p:spPr>
        <p:txBody>
          <a:bodyPr>
            <a:noAutofit/>
          </a:bodyPr>
          <a:lstStyle/>
          <a:p>
            <a:pPr algn="l"/>
            <a:r>
              <a:rPr lang="fi-FI" altLang="fi-FI" sz="4400" dirty="0" err="1"/>
              <a:t>States</a:t>
            </a:r>
            <a:r>
              <a:rPr lang="fi-FI" altLang="fi-FI" sz="4400" dirty="0"/>
              <a:t> of </a:t>
            </a:r>
            <a:r>
              <a:rPr lang="fi-FI" altLang="fi-FI" sz="4400" dirty="0" err="1"/>
              <a:t>Matter</a:t>
            </a:r>
            <a:endParaRPr lang="en-US" altLang="fi-FI" sz="4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1" y="549276"/>
            <a:ext cx="7921625" cy="6308725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en-US" altLang="fi-FI" sz="1800" dirty="0">
                <a:solidFill>
                  <a:srgbClr val="FFFF00"/>
                </a:solidFill>
              </a:rPr>
              <a:t>Solids, liquids, and gases differ in the movement of </a:t>
            </a:r>
          </a:p>
          <a:p>
            <a:pPr algn="l">
              <a:spcBef>
                <a:spcPts val="0"/>
              </a:spcBef>
            </a:pPr>
            <a:r>
              <a:rPr lang="en-US" altLang="fi-FI" sz="1800" dirty="0">
                <a:solidFill>
                  <a:srgbClr val="FFFF00"/>
                </a:solidFill>
              </a:rPr>
              <a:t>particles, the attractive forces between particles, and </a:t>
            </a:r>
          </a:p>
          <a:p>
            <a:pPr algn="l">
              <a:spcBef>
                <a:spcPts val="0"/>
              </a:spcBef>
            </a:pPr>
            <a:r>
              <a:rPr lang="en-US" altLang="fi-FI" sz="1800" dirty="0">
                <a:solidFill>
                  <a:srgbClr val="FFFF00"/>
                </a:solidFill>
              </a:rPr>
              <a:t>inter-particle spacing</a:t>
            </a:r>
            <a:endParaRPr lang="en-US" altLang="fi-FI" dirty="0" smtClean="0">
              <a:solidFill>
                <a:srgbClr val="FFFF00"/>
              </a:solidFill>
            </a:endParaRPr>
          </a:p>
          <a:p>
            <a:pPr algn="l"/>
            <a:endParaRPr lang="en-US" altLang="fi-FI" sz="1800" dirty="0"/>
          </a:p>
          <a:p>
            <a:pPr algn="l"/>
            <a:r>
              <a:rPr lang="en-US" altLang="fi-FI" sz="1800" dirty="0"/>
              <a:t>Solids have a fixed shape, fixed volume, and particles held together by intermolecular forces in a fixed position</a:t>
            </a:r>
          </a:p>
          <a:p>
            <a:pPr algn="l"/>
            <a:r>
              <a:rPr lang="en-US" altLang="fi-FI" sz="1800" dirty="0"/>
              <a:t>Particles may vibrate about a certain point, but they do not have the velocity to move about</a:t>
            </a:r>
          </a:p>
          <a:p>
            <a:pPr algn="l"/>
            <a:endParaRPr lang="en-US" altLang="fi-FI" sz="1800" dirty="0"/>
          </a:p>
          <a:p>
            <a:pPr algn="l"/>
            <a:endParaRPr lang="en-US" altLang="fi-FI" sz="1800" dirty="0"/>
          </a:p>
          <a:p>
            <a:pPr algn="l"/>
            <a:r>
              <a:rPr lang="en-US" altLang="fi-FI" sz="1800" dirty="0"/>
              <a:t>Liquids have a fixed volume, but take the shape of the container they are found in. Particles are held by intermolecular forces.</a:t>
            </a:r>
          </a:p>
          <a:p>
            <a:pPr algn="l"/>
            <a:r>
              <a:rPr lang="en-US" altLang="fi-FI" sz="1800" dirty="0"/>
              <a:t>Diffusion might occur</a:t>
            </a:r>
          </a:p>
          <a:p>
            <a:pPr algn="l"/>
            <a:endParaRPr lang="en-US" altLang="fi-FI" sz="1800" b="1" dirty="0">
              <a:solidFill>
                <a:srgbClr val="FFC000"/>
              </a:solidFill>
            </a:endParaRPr>
          </a:p>
          <a:p>
            <a:pPr algn="l"/>
            <a:endParaRPr lang="en-US" altLang="fi-FI" sz="1800" b="1" dirty="0">
              <a:solidFill>
                <a:srgbClr val="FFC000"/>
              </a:solidFill>
            </a:endParaRPr>
          </a:p>
          <a:p>
            <a:pPr algn="l"/>
            <a:r>
              <a:rPr lang="en-US" altLang="fi-FI" sz="1800" b="1" dirty="0">
                <a:solidFill>
                  <a:srgbClr val="FFC000"/>
                </a:solidFill>
              </a:rPr>
              <a:t>Gases have widely spaced particles that completely fill a container.</a:t>
            </a:r>
          </a:p>
          <a:p>
            <a:pPr algn="l"/>
            <a:r>
              <a:rPr lang="en-US" altLang="fi-FI" sz="1800" b="1" dirty="0">
                <a:solidFill>
                  <a:srgbClr val="FFC000"/>
                </a:solidFill>
              </a:rPr>
              <a:t>The pressure of a gas is due to particles colliding with the walls of a container</a:t>
            </a:r>
          </a:p>
          <a:p>
            <a:pPr algn="l"/>
            <a:r>
              <a:rPr lang="en-US" altLang="fi-FI" sz="1800" b="1" dirty="0">
                <a:solidFill>
                  <a:srgbClr val="FFC000"/>
                </a:solidFill>
              </a:rPr>
              <a:t>Intermolecular forces negligible, broken at certain temperatures</a:t>
            </a:r>
          </a:p>
          <a:p>
            <a:pPr algn="l"/>
            <a:r>
              <a:rPr lang="en-US" altLang="fi-FI" sz="1800" b="1" dirty="0">
                <a:solidFill>
                  <a:srgbClr val="FFC000"/>
                </a:solidFill>
              </a:rPr>
              <a:t>Diffusion can occur as particles move in random and rapid motion </a:t>
            </a:r>
          </a:p>
          <a:p>
            <a:pPr algn="l"/>
            <a:endParaRPr lang="en-US" altLang="fi-FI" dirty="0">
              <a:solidFill>
                <a:srgbClr val="FF0000"/>
              </a:solidFill>
            </a:endParaRPr>
          </a:p>
        </p:txBody>
      </p:sp>
      <p:graphicFrame>
        <p:nvGraphicFramePr>
          <p:cNvPr id="2067" name="Group 19"/>
          <p:cNvGraphicFramePr>
            <a:graphicFrameLocks noGrp="1"/>
          </p:cNvGraphicFramePr>
          <p:nvPr/>
        </p:nvGraphicFramePr>
        <p:xfrm>
          <a:off x="2676525" y="2773364"/>
          <a:ext cx="6838950" cy="1311275"/>
        </p:xfrm>
        <a:graphic>
          <a:graphicData uri="http://schemas.openxmlformats.org/drawingml/2006/table">
            <a:tbl>
              <a:tblPr/>
              <a:tblGrid>
                <a:gridCol w="227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9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11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i-F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altLang="fi-FI" sz="6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en-US" altLang="fi-F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                         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i-F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altLang="fi-FI" sz="6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en-US" altLang="fi-F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i-F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altLang="fi-FI" sz="6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en-US" altLang="fi-F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53" name="Picture 5" descr="Microscopic view of a ga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84763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Microscopic view of a liquid.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00438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Microscopic view of a solid.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57338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63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CHANGES IN STATE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r>
              <a:rPr lang="fi-FI" dirty="0" err="1" smtClean="0"/>
              <a:t>Sublimation</a:t>
            </a:r>
            <a:r>
              <a:rPr lang="fi-FI" dirty="0" smtClean="0"/>
              <a:t> is a </a:t>
            </a:r>
            <a:r>
              <a:rPr lang="fi-FI" dirty="0" err="1" smtClean="0"/>
              <a:t>direct</a:t>
            </a:r>
            <a:r>
              <a:rPr lang="fi-FI" dirty="0" smtClean="0"/>
              <a:t> </a:t>
            </a:r>
            <a:r>
              <a:rPr lang="fi-FI" dirty="0" err="1" smtClean="0"/>
              <a:t>change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solid</a:t>
            </a:r>
            <a:r>
              <a:rPr lang="fi-FI" dirty="0" smtClean="0"/>
              <a:t> to </a:t>
            </a:r>
            <a:r>
              <a:rPr lang="fi-FI" dirty="0" err="1" smtClean="0"/>
              <a:t>gas</a:t>
            </a:r>
            <a:r>
              <a:rPr lang="fi-FI" dirty="0" smtClean="0"/>
              <a:t>, and deposition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reverse</a:t>
            </a:r>
            <a:endParaRPr lang="fi-FI" dirty="0"/>
          </a:p>
        </p:txBody>
      </p:sp>
      <p:pic>
        <p:nvPicPr>
          <p:cNvPr id="4" name="Picture 5" descr="materialsfig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9" y="2492897"/>
            <a:ext cx="522922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01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"/>
            <a:ext cx="8229600" cy="692696"/>
          </a:xfrm>
        </p:spPr>
        <p:txBody>
          <a:bodyPr/>
          <a:lstStyle/>
          <a:p>
            <a:pPr>
              <a:defRPr/>
            </a:pPr>
            <a:r>
              <a:rPr lang="fi-FI" sz="3200" dirty="0" err="1"/>
              <a:t>States</a:t>
            </a:r>
            <a:r>
              <a:rPr lang="fi-FI" sz="3200" dirty="0"/>
              <a:t> of </a:t>
            </a:r>
            <a:r>
              <a:rPr lang="fi-FI" sz="3200" dirty="0" err="1"/>
              <a:t>matter</a:t>
            </a:r>
            <a:endParaRPr lang="fi-FI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620714"/>
            <a:ext cx="8229600" cy="4530725"/>
          </a:xfrm>
        </p:spPr>
        <p:txBody>
          <a:bodyPr>
            <a:normAutofit/>
          </a:bodyPr>
          <a:lstStyle/>
          <a:p>
            <a:pPr marL="274320" indent="-274320">
              <a:buNone/>
              <a:defRPr/>
            </a:pPr>
            <a:r>
              <a:rPr lang="en-US" sz="2000" dirty="0"/>
              <a:t>For solutions, volume is considered (1 liter = 1 dm</a:t>
            </a:r>
            <a:r>
              <a:rPr lang="en-US" sz="2000" baseline="30000" dirty="0"/>
              <a:t>3</a:t>
            </a:r>
            <a:r>
              <a:rPr lang="en-US" sz="2000" dirty="0"/>
              <a:t> = 1000 cm</a:t>
            </a:r>
            <a:r>
              <a:rPr lang="en-US" sz="2000" baseline="30000" dirty="0"/>
              <a:t>3</a:t>
            </a:r>
            <a:r>
              <a:rPr lang="en-US" sz="2000" dirty="0"/>
              <a:t>)</a:t>
            </a:r>
          </a:p>
          <a:p>
            <a:pPr marL="521208" lvl="1">
              <a:buClr>
                <a:schemeClr val="accent4"/>
              </a:buClr>
              <a:buFont typeface="Wingdings 2"/>
              <a:buChar char=""/>
              <a:defRPr/>
            </a:pP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Expressed g dm</a:t>
            </a:r>
            <a:r>
              <a:rPr lang="en-US" sz="1800" baseline="30000" dirty="0">
                <a:solidFill>
                  <a:schemeClr val="tx1">
                    <a:tint val="85000"/>
                  </a:schemeClr>
                </a:solidFill>
              </a:rPr>
              <a:t>-3</a:t>
            </a: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 or </a:t>
            </a:r>
            <a:r>
              <a:rPr lang="en-US" sz="1800" dirty="0" err="1">
                <a:solidFill>
                  <a:schemeClr val="tx1">
                    <a:tint val="85000"/>
                  </a:schemeClr>
                </a:solidFill>
              </a:rPr>
              <a:t>mol</a:t>
            </a: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 dm</a:t>
            </a:r>
            <a:r>
              <a:rPr lang="en-US" sz="1800" baseline="30000" dirty="0">
                <a:solidFill>
                  <a:schemeClr val="tx1">
                    <a:tint val="85000"/>
                  </a:schemeClr>
                </a:solidFill>
              </a:rPr>
              <a:t>-3</a:t>
            </a:r>
            <a:endParaRPr lang="en-US" sz="1800" dirty="0">
              <a:solidFill>
                <a:schemeClr val="tx1">
                  <a:tint val="85000"/>
                </a:schemeClr>
              </a:solidFill>
            </a:endParaRPr>
          </a:p>
          <a:p>
            <a:pPr marL="521208" lvl="1">
              <a:buClr>
                <a:schemeClr val="accent4"/>
              </a:buClr>
              <a:buFont typeface="Wingdings 2"/>
              <a:buChar char=""/>
              <a:defRPr/>
            </a:pP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How many grams of sodium hydroxide can be found in 3 liters of 5.00 </a:t>
            </a:r>
            <a:r>
              <a:rPr lang="en-US" sz="1800" dirty="0" err="1">
                <a:solidFill>
                  <a:schemeClr val="tx1">
                    <a:tint val="85000"/>
                  </a:schemeClr>
                </a:solidFill>
              </a:rPr>
              <a:t>mol</a:t>
            </a: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 dm</a:t>
            </a:r>
            <a:r>
              <a:rPr lang="en-US" sz="1800" baseline="30000" dirty="0">
                <a:solidFill>
                  <a:schemeClr val="tx1">
                    <a:tint val="85000"/>
                  </a:schemeClr>
                </a:solidFill>
              </a:rPr>
              <a:t>-3</a:t>
            </a: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?</a:t>
            </a:r>
          </a:p>
          <a:p>
            <a:pPr marL="521208" lvl="1">
              <a:buClr>
                <a:schemeClr val="accent4"/>
              </a:buClr>
              <a:buFont typeface="Wingdings 2"/>
              <a:buChar char=""/>
              <a:defRPr/>
            </a:pPr>
            <a:r>
              <a:rPr lang="en-US" sz="1800" dirty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Solvent: </a:t>
            </a: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the matter you’re dissolving in (often water)</a:t>
            </a:r>
          </a:p>
          <a:p>
            <a:pPr marL="521208" lvl="1">
              <a:buClr>
                <a:schemeClr val="accent4"/>
              </a:buClr>
              <a:buFont typeface="Wingdings 2"/>
              <a:buChar char=""/>
              <a:defRPr/>
            </a:pPr>
            <a:r>
              <a:rPr lang="en-US" sz="1800" dirty="0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Solute:</a:t>
            </a: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 the matter being dissolved</a:t>
            </a:r>
            <a:endParaRPr lang="en-US" sz="1800" dirty="0">
              <a:solidFill>
                <a:schemeClr val="fol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274320" indent="-274320">
              <a:buFont typeface="Wingdings 2"/>
              <a:buChar char=""/>
              <a:defRPr/>
            </a:pPr>
            <a:r>
              <a:rPr lang="en-US" sz="2000" dirty="0"/>
              <a:t>Liquids are recorded in volume, density (mass/volume) is sometimes considered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n-US" sz="2000" dirty="0"/>
              <a:t>Mass or volume may be used for gases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n-US" sz="2000" dirty="0"/>
              <a:t>Gases are measured in dm</a:t>
            </a:r>
            <a:r>
              <a:rPr lang="en-US" sz="2000" baseline="30000" dirty="0"/>
              <a:t>3</a:t>
            </a:r>
            <a:endParaRPr lang="en-US" sz="2000" dirty="0"/>
          </a:p>
          <a:p>
            <a:pPr marL="521208" lvl="1">
              <a:buClr>
                <a:schemeClr val="accent4"/>
              </a:buClr>
              <a:buFont typeface="Wingdings 2"/>
              <a:buChar char=""/>
              <a:defRPr/>
            </a:pP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One mole of any gas will occupy the same volume at the same temp &amp; pressure</a:t>
            </a:r>
          </a:p>
          <a:p>
            <a:pPr marL="521208" lvl="1">
              <a:buClr>
                <a:schemeClr val="accent4"/>
              </a:buClr>
              <a:buFont typeface="Wingdings 2"/>
              <a:buChar char=""/>
              <a:defRPr/>
            </a:pPr>
            <a:r>
              <a:rPr lang="en-US" sz="1800" dirty="0">
                <a:solidFill>
                  <a:schemeClr val="tx1">
                    <a:tint val="85000"/>
                  </a:schemeClr>
                </a:solidFill>
              </a:rPr>
              <a:t>Note that temperature may be measured in degrees Celsius or Kelvin (273K = 0 </a:t>
            </a:r>
            <a:r>
              <a:rPr lang="en-US" sz="1800" dirty="0">
                <a:solidFill>
                  <a:schemeClr val="tx1">
                    <a:tint val="85000"/>
                  </a:schemeClr>
                </a:solidFill>
                <a:cs typeface="Arial" charset="0"/>
              </a:rPr>
              <a:t>°C    305K = 32°C)</a:t>
            </a:r>
            <a:endParaRPr lang="en-US" sz="1800" dirty="0">
              <a:solidFill>
                <a:schemeClr val="tx1">
                  <a:tint val="85000"/>
                </a:scheme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50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372</Words>
  <Application>Microsoft Office PowerPoint</Application>
  <PresentationFormat>Laajakuva</PresentationFormat>
  <Paragraphs>41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 2</vt:lpstr>
      <vt:lpstr>Office Theme</vt:lpstr>
      <vt:lpstr>States of Matter</vt:lpstr>
      <vt:lpstr>CHANGES IN STATE</vt:lpstr>
      <vt:lpstr>States of matter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States of Matter</dc:title>
  <dc:creator>Lerch Adam</dc:creator>
  <cp:lastModifiedBy>Lerch Adam</cp:lastModifiedBy>
  <cp:revision>2</cp:revision>
  <dcterms:created xsi:type="dcterms:W3CDTF">2023-08-11T07:50:27Z</dcterms:created>
  <dcterms:modified xsi:type="dcterms:W3CDTF">2023-08-11T09:38:37Z</dcterms:modified>
</cp:coreProperties>
</file>