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7"/>
  </p:notesMasterIdLst>
  <p:sldIdLst>
    <p:sldId id="256" r:id="rId2"/>
    <p:sldId id="271" r:id="rId3"/>
    <p:sldId id="272" r:id="rId4"/>
    <p:sldId id="258" r:id="rId5"/>
    <p:sldId id="259" r:id="rId6"/>
    <p:sldId id="27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CFF7272-9AD3-4FC8-AA39-B1C44B48BB82}">
  <a:tblStyle styleId="{0CFF7272-9AD3-4FC8-AA39-B1C44B48BB82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  <a:fill>
          <a:solidFill>
            <a:srgbClr val="E7F0F4"/>
          </a:solidFill>
        </a:fill>
      </a:tcStyle>
    </a:wholeTbl>
    <a:band1H>
      <a:tcStyle>
        <a:tcBdr/>
        <a:fill>
          <a:solidFill>
            <a:srgbClr val="CCDFE8"/>
          </a:solidFill>
        </a:fill>
      </a:tcStyle>
    </a:band1H>
    <a:band1V>
      <a:tcStyle>
        <a:tcBdr/>
        <a:fill>
          <a:solidFill>
            <a:srgbClr val="CCDFE8"/>
          </a:solidFill>
        </a:fill>
      </a:tcStyle>
    </a:band1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14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03055224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6" name="Shape 8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7794633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59" name="Shape 15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8865319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65" name="Shape 16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892831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71" name="Shape 17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3038331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Shape 17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76" name="Shape 17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322042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Animointiversio 2</a:t>
            </a:r>
          </a:p>
        </p:txBody>
      </p:sp>
      <p:sp>
        <p:nvSpPr>
          <p:cNvPr id="101" name="Shape 101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 lang="fi-FI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872229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10" name="Shape 11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767087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10" name="Shape 11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706746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4" name="Shape 12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464680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2" name="Shape 1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171316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9" name="Shape 13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804283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45" name="Shape 14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2366918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52" name="Shape 15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761238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Tyhjä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Otsikko ja pystysuora teksti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Pystysuora otsikko ja teksti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Vertailu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Kaksi sisältökohdetta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Insigths_kielioppidiat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accent1"/>
              </a:buClr>
              <a:buFont typeface="Calibri"/>
              <a:buNone/>
              <a:defRPr sz="44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accent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794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Otsikkodia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Osan ylätunniste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Vain otsikko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Otsikollinen sisältö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Otsikollinen kuva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stretch>
            <a:fillRect l="-2999" r="-2999"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 l="-2999" r="-2999"/>
          </a:stretch>
        </a:blipFill>
        <a:effectLst/>
      </p:bgPr>
    </p:bg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 txBox="1">
            <a:spLocks noGrp="1"/>
          </p:cNvSpPr>
          <p:nvPr>
            <p:ph type="title"/>
          </p:nvPr>
        </p:nvSpPr>
        <p:spPr>
          <a:xfrm>
            <a:off x="467543" y="332655"/>
            <a:ext cx="8229600" cy="99820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buSzPct val="25000"/>
            </a:pPr>
            <a:r>
              <a:rPr lang="fi-FI" sz="4000" b="1" dirty="0" smtClean="0">
                <a:solidFill>
                  <a:srgbClr val="2DA2BF"/>
                </a:solidFill>
              </a:rPr>
              <a:t/>
            </a:r>
            <a:br>
              <a:rPr lang="fi-FI" sz="4000" b="1" dirty="0" smtClean="0">
                <a:solidFill>
                  <a:srgbClr val="2DA2BF"/>
                </a:solidFill>
              </a:rPr>
            </a:br>
            <a:r>
              <a:rPr lang="fi-FI" sz="4000" b="1" dirty="0" smtClean="0">
                <a:solidFill>
                  <a:srgbClr val="2DA2BF"/>
                </a:solidFill>
              </a:rPr>
              <a:t>Kestoimperfekti</a:t>
            </a:r>
            <a:r>
              <a:rPr lang="fi-FI" sz="4000" dirty="0" smtClean="0">
                <a:solidFill>
                  <a:srgbClr val="2DA2BF"/>
                </a:solidFill>
              </a:rPr>
              <a:t> </a:t>
            </a:r>
            <a:r>
              <a:rPr lang="fi-FI" sz="4000" dirty="0">
                <a:solidFill>
                  <a:srgbClr val="2DA2BF"/>
                </a:solidFill>
              </a:rPr>
              <a:t/>
            </a:r>
            <a:br>
              <a:rPr lang="fi-FI" sz="4000" dirty="0">
                <a:solidFill>
                  <a:srgbClr val="2DA2BF"/>
                </a:solidFill>
              </a:rPr>
            </a:br>
            <a:r>
              <a:rPr lang="fi-FI" sz="2800" dirty="0">
                <a:solidFill>
                  <a:srgbClr val="2DA2BF"/>
                </a:solidFill>
              </a:rPr>
              <a:t>Oikeinkirjoituksesta muistettavaa</a:t>
            </a:r>
            <a:r>
              <a:rPr lang="fi-FI" sz="279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fi-FI" sz="279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lang="fi-FI" sz="279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Shape 148"/>
          <p:cNvSpPr txBox="1">
            <a:spLocks noGrp="1"/>
          </p:cNvSpPr>
          <p:nvPr>
            <p:ph type="body" idx="1"/>
          </p:nvPr>
        </p:nvSpPr>
        <p:spPr>
          <a:xfrm>
            <a:off x="457201" y="1600200"/>
            <a:ext cx="2520712" cy="452596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600" b="0" u="none" strike="noStrike" cap="none" dirty="0" err="1" smtClean="0">
                <a:solidFill>
                  <a:schemeClr val="dk1"/>
                </a:solidFill>
                <a:sym typeface="Calibri"/>
              </a:rPr>
              <a:t>sing</a:t>
            </a:r>
            <a:r>
              <a:rPr lang="fi-FI" sz="2600" b="0" u="none" strike="noStrike" cap="none" dirty="0" smtClean="0">
                <a:solidFill>
                  <a:schemeClr val="dk1"/>
                </a:solidFill>
                <a:sym typeface="Calibri"/>
              </a:rPr>
              <a:t>	</a:t>
            </a:r>
            <a:r>
              <a:rPr lang="fi-FI" sz="2600" b="0" u="none" strike="noStrike" cap="none" dirty="0" err="1" smtClean="0">
                <a:solidFill>
                  <a:schemeClr val="dk1"/>
                </a:solidFill>
                <a:sym typeface="Calibri"/>
              </a:rPr>
              <a:t>singing</a:t>
            </a:r>
            <a:endParaRPr lang="fi-FI" sz="2600" b="0" u="none" strike="noStrike" cap="none" dirty="0">
              <a:solidFill>
                <a:schemeClr val="dk1"/>
              </a:solidFill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2600" b="0" u="none" strike="noStrike" cap="none" dirty="0">
              <a:solidFill>
                <a:schemeClr val="dk1"/>
              </a:solidFill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600" dirty="0" err="1"/>
              <a:t>m</a:t>
            </a:r>
            <a:r>
              <a:rPr lang="fi-FI" sz="2600" b="0" u="none" strike="noStrike" cap="none" dirty="0" err="1" smtClean="0">
                <a:solidFill>
                  <a:schemeClr val="dk1"/>
                </a:solidFill>
                <a:sym typeface="Calibri"/>
              </a:rPr>
              <a:t>ake</a:t>
            </a:r>
            <a:r>
              <a:rPr lang="fi-FI" sz="2600" b="0" u="none" strike="noStrike" cap="none" dirty="0" smtClean="0">
                <a:solidFill>
                  <a:schemeClr val="dk1"/>
                </a:solidFill>
                <a:sym typeface="Calibri"/>
              </a:rPr>
              <a:t>	</a:t>
            </a:r>
            <a:r>
              <a:rPr lang="fi-FI" sz="2600" b="0" u="none" strike="noStrike" cap="none" dirty="0" err="1" smtClean="0">
                <a:solidFill>
                  <a:schemeClr val="dk1"/>
                </a:solidFill>
                <a:sym typeface="Calibri"/>
              </a:rPr>
              <a:t>making</a:t>
            </a:r>
            <a:endParaRPr lang="fi-FI" sz="2600" b="0" u="none" strike="noStrike" cap="none" dirty="0">
              <a:solidFill>
                <a:schemeClr val="dk1"/>
              </a:solidFill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600" dirty="0" err="1"/>
              <a:t>u</a:t>
            </a:r>
            <a:r>
              <a:rPr lang="fi-FI" sz="2600" b="0" u="none" strike="noStrike" cap="none" dirty="0" err="1" smtClean="0">
                <a:solidFill>
                  <a:schemeClr val="dk1"/>
                </a:solidFill>
                <a:sym typeface="Calibri"/>
              </a:rPr>
              <a:t>se</a:t>
            </a:r>
            <a:r>
              <a:rPr lang="fi-FI" sz="2600" b="0" u="none" strike="noStrike" cap="none" dirty="0" smtClean="0">
                <a:solidFill>
                  <a:schemeClr val="dk1"/>
                </a:solidFill>
                <a:sym typeface="Calibri"/>
              </a:rPr>
              <a:t>	</a:t>
            </a:r>
            <a:r>
              <a:rPr lang="fi-FI" sz="2600" b="0" u="none" strike="noStrike" cap="none" dirty="0" err="1" smtClean="0">
                <a:solidFill>
                  <a:schemeClr val="dk1"/>
                </a:solidFill>
                <a:sym typeface="Calibri"/>
              </a:rPr>
              <a:t>using</a:t>
            </a:r>
            <a:endParaRPr lang="fi-FI" sz="2600" b="0" u="none" strike="noStrike" cap="none" dirty="0">
              <a:solidFill>
                <a:schemeClr val="dk1"/>
              </a:solidFill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2600" b="0" u="none" strike="noStrike" cap="none" dirty="0">
              <a:solidFill>
                <a:schemeClr val="dk1"/>
              </a:solidFill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600" dirty="0" err="1"/>
              <a:t>a</a:t>
            </a:r>
            <a:r>
              <a:rPr lang="fi-FI" sz="2600" b="0" u="none" strike="noStrike" cap="none" dirty="0" err="1" smtClean="0">
                <a:solidFill>
                  <a:schemeClr val="dk1"/>
                </a:solidFill>
                <a:sym typeface="Calibri"/>
              </a:rPr>
              <a:t>gree</a:t>
            </a:r>
            <a:r>
              <a:rPr lang="fi-FI" sz="2600" b="0" u="none" strike="noStrike" cap="none" dirty="0" smtClean="0">
                <a:solidFill>
                  <a:schemeClr val="dk1"/>
                </a:solidFill>
                <a:sym typeface="Calibri"/>
              </a:rPr>
              <a:t>	</a:t>
            </a:r>
            <a:r>
              <a:rPr lang="fi-FI" sz="2600" b="0" u="none" strike="noStrike" cap="none" dirty="0" err="1" smtClean="0">
                <a:solidFill>
                  <a:schemeClr val="dk1"/>
                </a:solidFill>
                <a:sym typeface="Calibri"/>
              </a:rPr>
              <a:t>agreeing</a:t>
            </a:r>
            <a:endParaRPr lang="fi-FI" sz="2600" b="0" u="none" strike="noStrike" cap="none" dirty="0">
              <a:solidFill>
                <a:schemeClr val="dk1"/>
              </a:solidFill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600" dirty="0" err="1"/>
              <a:t>f</a:t>
            </a:r>
            <a:r>
              <a:rPr lang="fi-FI" sz="2600" b="0" u="none" strike="noStrike" cap="none" dirty="0" err="1" smtClean="0">
                <a:solidFill>
                  <a:schemeClr val="dk1"/>
                </a:solidFill>
                <a:sym typeface="Calibri"/>
              </a:rPr>
              <a:t>lee</a:t>
            </a:r>
            <a:r>
              <a:rPr lang="fi-FI" sz="2600" b="0" u="none" strike="noStrike" cap="none" dirty="0" smtClean="0">
                <a:solidFill>
                  <a:schemeClr val="dk1"/>
                </a:solidFill>
                <a:sym typeface="Calibri"/>
              </a:rPr>
              <a:t>	</a:t>
            </a:r>
            <a:r>
              <a:rPr lang="fi-FI" sz="2600" b="0" u="none" strike="noStrike" cap="none" dirty="0" err="1" smtClean="0">
                <a:solidFill>
                  <a:schemeClr val="dk1"/>
                </a:solidFill>
                <a:sym typeface="Calibri"/>
              </a:rPr>
              <a:t>fleeing</a:t>
            </a:r>
            <a:endParaRPr lang="fi-FI" sz="2600" b="0" u="none" strike="noStrike" cap="none" dirty="0">
              <a:solidFill>
                <a:schemeClr val="dk1"/>
              </a:solidFill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2600" b="0" u="none" strike="noStrike" cap="none" dirty="0">
              <a:solidFill>
                <a:schemeClr val="dk1"/>
              </a:solidFill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600" dirty="0" err="1"/>
              <a:t>c</a:t>
            </a:r>
            <a:r>
              <a:rPr lang="fi-FI" sz="2600" b="0" u="none" strike="noStrike" cap="none" dirty="0" err="1" smtClean="0">
                <a:solidFill>
                  <a:schemeClr val="dk1"/>
                </a:solidFill>
                <a:sym typeface="Calibri"/>
              </a:rPr>
              <a:t>arry</a:t>
            </a:r>
            <a:r>
              <a:rPr lang="fi-FI" sz="2600" b="0" u="none" strike="noStrike" cap="none" dirty="0" smtClean="0">
                <a:solidFill>
                  <a:schemeClr val="dk1"/>
                </a:solidFill>
                <a:sym typeface="Calibri"/>
              </a:rPr>
              <a:t>	</a:t>
            </a:r>
            <a:r>
              <a:rPr lang="fi-FI" sz="2600" b="0" u="none" strike="noStrike" cap="none" dirty="0" err="1" smtClean="0">
                <a:solidFill>
                  <a:schemeClr val="dk1"/>
                </a:solidFill>
                <a:sym typeface="Calibri"/>
              </a:rPr>
              <a:t>carrying</a:t>
            </a:r>
            <a:endParaRPr lang="fi-FI" sz="2600" b="0" u="none" strike="noStrike" cap="none" dirty="0">
              <a:solidFill>
                <a:schemeClr val="dk1"/>
              </a:solidFill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600" dirty="0"/>
              <a:t>p</a:t>
            </a:r>
            <a:r>
              <a:rPr lang="fi-FI" sz="2600" b="0" u="none" strike="noStrike" cap="none" dirty="0" smtClean="0">
                <a:solidFill>
                  <a:schemeClr val="dk1"/>
                </a:solidFill>
                <a:sym typeface="Calibri"/>
              </a:rPr>
              <a:t>lay	playing</a:t>
            </a:r>
            <a:endParaRPr lang="fi-FI" sz="2600" b="0" u="none" strike="noStrike" cap="none" dirty="0">
              <a:solidFill>
                <a:schemeClr val="dk1"/>
              </a:solidFill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2600" b="0" u="none" strike="noStrike" cap="none" dirty="0">
              <a:solidFill>
                <a:schemeClr val="dk1"/>
              </a:solidFill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600" b="0" u="none" strike="noStrike" cap="none" dirty="0" smtClean="0">
                <a:solidFill>
                  <a:schemeClr val="dk1"/>
                </a:solidFill>
                <a:sym typeface="Calibri"/>
              </a:rPr>
              <a:t>sit	</a:t>
            </a:r>
            <a:r>
              <a:rPr lang="fi-FI" sz="2600" b="0" u="none" strike="noStrike" cap="none" dirty="0" err="1" smtClean="0">
                <a:solidFill>
                  <a:schemeClr val="dk1"/>
                </a:solidFill>
                <a:sym typeface="Calibri"/>
              </a:rPr>
              <a:t>sitting</a:t>
            </a:r>
            <a:endParaRPr lang="fi-FI" sz="2600" b="0" u="none" strike="noStrike" cap="none" dirty="0">
              <a:solidFill>
                <a:schemeClr val="dk1"/>
              </a:solidFill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600" dirty="0" err="1"/>
              <a:t>j</a:t>
            </a:r>
            <a:r>
              <a:rPr lang="fi-FI" sz="2600" b="0" u="none" strike="noStrike" cap="none" dirty="0" err="1" smtClean="0">
                <a:solidFill>
                  <a:schemeClr val="dk1"/>
                </a:solidFill>
                <a:sym typeface="Calibri"/>
              </a:rPr>
              <a:t>og</a:t>
            </a:r>
            <a:r>
              <a:rPr lang="fi-FI" sz="2600" b="0" u="none" strike="noStrike" cap="none" dirty="0" smtClean="0">
                <a:solidFill>
                  <a:schemeClr val="dk1"/>
                </a:solidFill>
                <a:sym typeface="Calibri"/>
              </a:rPr>
              <a:t>	</a:t>
            </a:r>
            <a:r>
              <a:rPr lang="fi-FI" sz="2600" b="0" u="none" strike="noStrike" cap="none" dirty="0" err="1" smtClean="0">
                <a:solidFill>
                  <a:schemeClr val="dk1"/>
                </a:solidFill>
                <a:sym typeface="Calibri"/>
              </a:rPr>
              <a:t>jogging</a:t>
            </a:r>
            <a:endParaRPr lang="fi-FI" sz="2600" b="0" u="none" strike="noStrike" cap="none" dirty="0">
              <a:solidFill>
                <a:schemeClr val="dk1"/>
              </a:solidFill>
              <a:sym typeface="Calibri"/>
            </a:endParaRPr>
          </a:p>
          <a:p>
            <a:pPr marL="0" marR="0" lvl="0" indent="0" algn="l" rtl="0">
              <a:lnSpc>
                <a:spcPct val="60000"/>
              </a:lnSpc>
              <a:spcBef>
                <a:spcPts val="476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238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476"/>
              </a:spcBef>
              <a:buClr>
                <a:schemeClr val="dk1"/>
              </a:buClr>
              <a:buSzPct val="25000"/>
              <a:buFont typeface="Arial"/>
              <a:buNone/>
            </a:pPr>
            <a:endParaRPr sz="238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Shape 149"/>
          <p:cNvSpPr txBox="1">
            <a:spLocks noGrp="1"/>
          </p:cNvSpPr>
          <p:nvPr>
            <p:ph type="body" idx="2"/>
          </p:nvPr>
        </p:nvSpPr>
        <p:spPr>
          <a:xfrm>
            <a:off x="3239344" y="1600200"/>
            <a:ext cx="5904656" cy="452596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740"/>
              <a:buNone/>
            </a:pPr>
            <a:r>
              <a:rPr lang="fi-FI" sz="26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-</a:t>
            </a:r>
            <a:r>
              <a:rPr lang="fi-FI" sz="2600" b="1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ing</a:t>
            </a:r>
            <a:r>
              <a:rPr lang="fi-FI" sz="26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-pääte lisätään verbin perusmuotoon</a:t>
            </a: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740"/>
              <a:buNone/>
            </a:pPr>
            <a:endParaRPr lang="fi-FI" sz="2600" b="0" i="0" u="none" strike="noStrike" cap="none" dirty="0" smtClean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740"/>
              <a:buNone/>
            </a:pPr>
            <a:r>
              <a:rPr lang="fi-FI" sz="2600" b="0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Verbin </a:t>
            </a:r>
            <a:r>
              <a:rPr lang="fi-FI" sz="26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päättyessä </a:t>
            </a:r>
            <a:r>
              <a:rPr lang="fi-FI" sz="26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e</a:t>
            </a:r>
            <a:r>
              <a:rPr lang="fi-FI" sz="26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-kirjaimeen, jota ei äännetä, </a:t>
            </a:r>
            <a:r>
              <a:rPr lang="fi-FI" sz="26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e</a:t>
            </a:r>
            <a:r>
              <a:rPr lang="fi-FI" sz="26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katoaa</a:t>
            </a: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740"/>
              <a:buNone/>
            </a:pPr>
            <a:endParaRPr lang="fi-FI" sz="2600" b="0" i="0" u="none" strike="noStrike" cap="none" dirty="0" smtClean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740"/>
              <a:buNone/>
            </a:pPr>
            <a:r>
              <a:rPr lang="fi-FI" sz="2600" b="0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Jos </a:t>
            </a:r>
            <a:r>
              <a:rPr lang="fi-FI" sz="26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e</a:t>
            </a:r>
            <a:r>
              <a:rPr lang="fi-FI" sz="26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äännetään, se jää paikalleen</a:t>
            </a: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2600" b="1" i="0" u="none" strike="noStrike" cap="none" dirty="0" smtClean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740"/>
              <a:buNone/>
            </a:pPr>
            <a:endParaRPr lang="fi-FI" sz="2600" b="0" i="0" u="none" strike="noStrike" cap="none" dirty="0" smtClean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740"/>
              <a:buNone/>
            </a:pPr>
            <a:r>
              <a:rPr lang="fi-FI" sz="2600" b="0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-</a:t>
            </a:r>
            <a:r>
              <a:rPr lang="fi-FI" sz="2600" b="1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y</a:t>
            </a:r>
            <a:r>
              <a:rPr lang="fi-FI" sz="2600" b="0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viimeisenä kirjaimena ei aiheuta </a:t>
            </a:r>
            <a:r>
              <a:rPr lang="fi-FI" sz="2600" b="0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muutoksia</a:t>
            </a:r>
            <a:br>
              <a:rPr lang="fi-FI" sz="2600" b="0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lang="fi-FI" sz="2600" b="0" i="0" u="none" strike="noStrike" cap="none" dirty="0" smtClean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740"/>
              <a:buNone/>
            </a:pPr>
            <a:r>
              <a:rPr lang="fi-FI" sz="2600" b="0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Lyhyen </a:t>
            </a:r>
            <a:r>
              <a:rPr lang="fi-FI" sz="26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painollisen vokaalin jälkeinen konsonantti kahdentuu</a:t>
            </a:r>
          </a:p>
          <a:p>
            <a:pPr marL="342900" marR="0" lvl="0" indent="-342900" algn="l" rtl="0">
              <a:lnSpc>
                <a:spcPct val="80000"/>
              </a:lnSpc>
              <a:spcBef>
                <a:spcPts val="476"/>
              </a:spcBef>
              <a:buClr>
                <a:schemeClr val="dk1"/>
              </a:buClr>
              <a:buSzPct val="99166"/>
              <a:buFont typeface="Noto Sans Symbols"/>
              <a:buNone/>
            </a:pPr>
            <a:endParaRPr sz="238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 txBox="1">
            <a:spLocks noGrp="1"/>
          </p:cNvSpPr>
          <p:nvPr>
            <p:ph type="title"/>
          </p:nvPr>
        </p:nvSpPr>
        <p:spPr>
          <a:xfrm>
            <a:off x="408864" y="299853"/>
            <a:ext cx="8404853" cy="13289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fi-FI" sz="2800" b="1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Huomaa seuraavat poikkeukset oikeinkirjoituksessa</a:t>
            </a:r>
            <a:endParaRPr lang="fi-FI" sz="2800" b="1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Shape 155"/>
          <p:cNvSpPr txBox="1">
            <a:spLocks noGrp="1"/>
          </p:cNvSpPr>
          <p:nvPr>
            <p:ph type="body" idx="1"/>
          </p:nvPr>
        </p:nvSpPr>
        <p:spPr>
          <a:xfrm>
            <a:off x="989018" y="1524297"/>
            <a:ext cx="1698252" cy="442535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lie</a:t>
            </a:r>
            <a:endParaRPr lang="fi-FI" b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die</a:t>
            </a:r>
            <a:endParaRPr lang="fi-FI" b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tie</a:t>
            </a:r>
          </a:p>
          <a:p>
            <a:pPr marL="0" marR="0" lvl="0" indent="0" algn="l" rtl="0">
              <a:lnSpc>
                <a:spcPct val="7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b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picnic</a:t>
            </a:r>
          </a:p>
          <a:p>
            <a:pPr marL="0" marR="0" lvl="0" indent="0" algn="l" rtl="0">
              <a:lnSpc>
                <a:spcPct val="7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mimic</a:t>
            </a:r>
            <a:endParaRPr lang="fi-FI" b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b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cancel</a:t>
            </a:r>
            <a:r>
              <a:rPr lang="fi-FI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0" marR="0" lvl="0" indent="0" algn="l" rtl="0">
              <a:lnSpc>
                <a:spcPct val="7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model</a:t>
            </a:r>
            <a:endParaRPr lang="fi-FI" b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259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518"/>
              </a:spcBef>
              <a:buClr>
                <a:schemeClr val="dk1"/>
              </a:buClr>
              <a:buSzPct val="25000"/>
              <a:buFont typeface="Arial"/>
              <a:buNone/>
            </a:pPr>
            <a:endParaRPr sz="259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Shape 156"/>
          <p:cNvSpPr txBox="1">
            <a:spLocks noGrp="1"/>
          </p:cNvSpPr>
          <p:nvPr>
            <p:ph type="body" idx="2"/>
          </p:nvPr>
        </p:nvSpPr>
        <p:spPr>
          <a:xfrm>
            <a:off x="3514503" y="1524297"/>
            <a:ext cx="5629497" cy="43819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98666"/>
              <a:buNone/>
            </a:pPr>
            <a:r>
              <a:rPr lang="fi-FI" b="0" i="0" u="none" strike="noStrike" cap="none" dirty="0" err="1">
                <a:solidFill>
                  <a:schemeClr val="accent1"/>
                </a:solidFill>
                <a:sym typeface="Calibri"/>
              </a:rPr>
              <a:t>lying</a:t>
            </a:r>
            <a:endParaRPr lang="fi-FI" b="0" i="0" u="none" strike="noStrike" cap="none" dirty="0">
              <a:solidFill>
                <a:schemeClr val="accent1"/>
              </a:solidFill>
              <a:sym typeface="Calibri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592"/>
              </a:spcBef>
              <a:spcAft>
                <a:spcPts val="0"/>
              </a:spcAft>
              <a:buClr>
                <a:schemeClr val="accent1"/>
              </a:buClr>
              <a:buSzPct val="98666"/>
              <a:buNone/>
            </a:pPr>
            <a:r>
              <a:rPr lang="fi-FI" b="0" i="0" u="none" strike="noStrike" cap="none" dirty="0" err="1">
                <a:solidFill>
                  <a:schemeClr val="accent1"/>
                </a:solidFill>
                <a:sym typeface="Calibri"/>
              </a:rPr>
              <a:t>dying</a:t>
            </a:r>
            <a:endParaRPr lang="fi-FI" b="0" i="0" u="none" strike="noStrike" cap="none" dirty="0">
              <a:solidFill>
                <a:schemeClr val="accent1"/>
              </a:solidFill>
              <a:sym typeface="Calibri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592"/>
              </a:spcBef>
              <a:spcAft>
                <a:spcPts val="0"/>
              </a:spcAft>
              <a:buClr>
                <a:schemeClr val="accent1"/>
              </a:buClr>
              <a:buSzPct val="98666"/>
              <a:buNone/>
            </a:pPr>
            <a:r>
              <a:rPr lang="fi-FI" b="0" i="0" u="none" strike="noStrike" cap="none" dirty="0" err="1">
                <a:solidFill>
                  <a:schemeClr val="accent1"/>
                </a:solidFill>
                <a:sym typeface="Calibri"/>
              </a:rPr>
              <a:t>tying</a:t>
            </a:r>
            <a:endParaRPr lang="fi-FI" b="0" i="0" u="none" strike="noStrike" cap="none" dirty="0">
              <a:solidFill>
                <a:schemeClr val="accent1"/>
              </a:solidFill>
              <a:sym typeface="Calibri"/>
            </a:endParaRPr>
          </a:p>
          <a:p>
            <a:pPr marL="342900" marR="0" lvl="0" indent="-342900" algn="l" rtl="0">
              <a:lnSpc>
                <a:spcPct val="70000"/>
              </a:lnSpc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98666"/>
              <a:buFont typeface="Noto Sans Symbols"/>
              <a:buNone/>
            </a:pPr>
            <a:endParaRPr b="0" i="0" u="none" strike="noStrike" cap="none" dirty="0">
              <a:solidFill>
                <a:schemeClr val="accent1"/>
              </a:solidFill>
              <a:sym typeface="Calibri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592"/>
              </a:spcBef>
              <a:spcAft>
                <a:spcPts val="0"/>
              </a:spcAft>
              <a:buClr>
                <a:schemeClr val="accent1"/>
              </a:buClr>
              <a:buSzPct val="98666"/>
              <a:buNone/>
            </a:pPr>
            <a:r>
              <a:rPr lang="fi-FI" b="0" i="0" u="none" strike="noStrike" cap="none" dirty="0">
                <a:solidFill>
                  <a:schemeClr val="accent1"/>
                </a:solidFill>
                <a:sym typeface="Calibri"/>
              </a:rPr>
              <a:t>-</a:t>
            </a:r>
            <a:r>
              <a:rPr lang="fi-FI" b="0" i="0" u="none" strike="noStrike" cap="none" dirty="0" err="1">
                <a:solidFill>
                  <a:schemeClr val="accent1"/>
                </a:solidFill>
                <a:sym typeface="Calibri"/>
              </a:rPr>
              <a:t>ic</a:t>
            </a:r>
            <a:r>
              <a:rPr lang="fi-FI" b="0" i="0" u="none" strike="noStrike" cap="none" dirty="0">
                <a:solidFill>
                  <a:schemeClr val="accent1"/>
                </a:solidFill>
                <a:sym typeface="Calibri"/>
              </a:rPr>
              <a:t> &gt; -</a:t>
            </a:r>
            <a:r>
              <a:rPr lang="fi-FI" b="0" i="0" u="none" strike="noStrike" cap="none" dirty="0" err="1" smtClean="0">
                <a:solidFill>
                  <a:schemeClr val="accent1"/>
                </a:solidFill>
                <a:sym typeface="Calibri"/>
              </a:rPr>
              <a:t>ic</a:t>
            </a:r>
            <a:r>
              <a:rPr lang="fi-FI" b="1" i="0" u="none" strike="noStrike" cap="none" dirty="0" err="1" smtClean="0">
                <a:solidFill>
                  <a:schemeClr val="accent1"/>
                </a:solidFill>
                <a:sym typeface="Calibri"/>
              </a:rPr>
              <a:t>k</a:t>
            </a:r>
            <a:r>
              <a:rPr lang="fi-FI" b="0" i="0" u="none" strike="noStrike" cap="none" dirty="0" err="1" smtClean="0">
                <a:solidFill>
                  <a:schemeClr val="accent1"/>
                </a:solidFill>
                <a:sym typeface="Calibri"/>
              </a:rPr>
              <a:t>ing</a:t>
            </a:r>
            <a:endParaRPr lang="fi-FI" dirty="0">
              <a:solidFill>
                <a:schemeClr val="accent1"/>
              </a:solidFill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592"/>
              </a:spcBef>
              <a:spcAft>
                <a:spcPts val="0"/>
              </a:spcAft>
              <a:buClr>
                <a:schemeClr val="accent1"/>
              </a:buClr>
              <a:buSzPct val="98666"/>
              <a:buNone/>
            </a:pPr>
            <a:r>
              <a:rPr lang="fi-FI" b="0" i="0" u="none" strike="noStrike" cap="none" dirty="0" err="1" smtClean="0">
                <a:solidFill>
                  <a:schemeClr val="accent1"/>
                </a:solidFill>
                <a:sym typeface="Calibri"/>
              </a:rPr>
              <a:t>picnicking</a:t>
            </a:r>
            <a:r>
              <a:rPr lang="fi-FI" b="0" i="0" u="none" strike="noStrike" cap="none" dirty="0">
                <a:solidFill>
                  <a:schemeClr val="accent1"/>
                </a:solidFill>
                <a:sym typeface="Calibri"/>
              </a:rPr>
              <a:t>, </a:t>
            </a:r>
            <a:r>
              <a:rPr lang="fi-FI" b="0" i="0" u="none" strike="noStrike" cap="none" dirty="0" err="1">
                <a:solidFill>
                  <a:schemeClr val="accent1"/>
                </a:solidFill>
                <a:sym typeface="Calibri"/>
              </a:rPr>
              <a:t>mimicking</a:t>
            </a:r>
            <a:endParaRPr lang="fi-FI" b="0" i="0" u="none" strike="noStrike" cap="none" dirty="0">
              <a:solidFill>
                <a:schemeClr val="accent1"/>
              </a:solidFill>
              <a:sym typeface="Calibri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b="0" i="0" u="none" strike="noStrike" cap="none" dirty="0">
              <a:solidFill>
                <a:schemeClr val="accent1"/>
              </a:solidFill>
              <a:sym typeface="Calibri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592"/>
              </a:spcBef>
              <a:spcAft>
                <a:spcPts val="0"/>
              </a:spcAft>
              <a:buClr>
                <a:schemeClr val="accent1"/>
              </a:buClr>
              <a:buSzPct val="98666"/>
              <a:buNone/>
            </a:pPr>
            <a:r>
              <a:rPr lang="fi-FI" i="0" u="none" strike="noStrike" cap="none" dirty="0" err="1" smtClean="0">
                <a:solidFill>
                  <a:schemeClr val="accent1"/>
                </a:solidFill>
                <a:sym typeface="Calibri"/>
              </a:rPr>
              <a:t>BrE</a:t>
            </a:r>
            <a:r>
              <a:rPr lang="fi-FI" i="0" u="none" strike="noStrike" cap="none" dirty="0" smtClean="0">
                <a:solidFill>
                  <a:schemeClr val="accent1"/>
                </a:solidFill>
                <a:sym typeface="Calibri"/>
              </a:rPr>
              <a:t>: </a:t>
            </a:r>
            <a:r>
              <a:rPr lang="fi-FI" b="0" i="0" u="none" strike="noStrike" cap="none" dirty="0">
                <a:solidFill>
                  <a:schemeClr val="accent1"/>
                </a:solidFill>
                <a:sym typeface="Calibri"/>
              </a:rPr>
              <a:t>-</a:t>
            </a:r>
            <a:r>
              <a:rPr lang="fi-FI" b="0" i="0" u="none" strike="noStrike" cap="none" dirty="0" err="1">
                <a:solidFill>
                  <a:schemeClr val="accent1"/>
                </a:solidFill>
                <a:sym typeface="Calibri"/>
              </a:rPr>
              <a:t>el</a:t>
            </a:r>
            <a:r>
              <a:rPr lang="fi-FI" b="0" i="0" u="none" strike="noStrike" cap="none" dirty="0">
                <a:solidFill>
                  <a:schemeClr val="accent1"/>
                </a:solidFill>
                <a:sym typeface="Calibri"/>
              </a:rPr>
              <a:t> </a:t>
            </a:r>
            <a:r>
              <a:rPr lang="fi-FI" b="1" i="0" u="none" strike="noStrike" cap="none" dirty="0">
                <a:solidFill>
                  <a:schemeClr val="accent1"/>
                </a:solidFill>
                <a:sym typeface="Calibri"/>
              </a:rPr>
              <a:t>+ -l </a:t>
            </a:r>
            <a:r>
              <a:rPr lang="fi-FI" b="0" i="0" u="none" strike="noStrike" cap="none" dirty="0">
                <a:solidFill>
                  <a:schemeClr val="accent1"/>
                </a:solidFill>
                <a:sym typeface="Calibri"/>
              </a:rPr>
              <a:t>+ -</a:t>
            </a:r>
            <a:r>
              <a:rPr lang="fi-FI" b="0" i="0" u="none" strike="noStrike" cap="none" dirty="0" err="1" smtClean="0">
                <a:solidFill>
                  <a:schemeClr val="accent1"/>
                </a:solidFill>
                <a:sym typeface="Calibri"/>
              </a:rPr>
              <a:t>ing</a:t>
            </a:r>
            <a:endParaRPr lang="fi-FI" b="0" i="0" u="none" strike="noStrike" cap="none" dirty="0" smtClean="0">
              <a:solidFill>
                <a:schemeClr val="accent1"/>
              </a:solidFill>
              <a:sym typeface="Calibri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592"/>
              </a:spcBef>
              <a:spcAft>
                <a:spcPts val="0"/>
              </a:spcAft>
              <a:buClr>
                <a:schemeClr val="accent1"/>
              </a:buClr>
              <a:buSzPct val="98666"/>
              <a:buNone/>
            </a:pPr>
            <a:r>
              <a:rPr lang="fi-FI" b="0" i="0" u="none" strike="noStrike" cap="none" dirty="0" err="1" smtClean="0">
                <a:solidFill>
                  <a:schemeClr val="accent1"/>
                </a:solidFill>
                <a:sym typeface="Calibri"/>
              </a:rPr>
              <a:t>cancelling</a:t>
            </a:r>
            <a:r>
              <a:rPr lang="fi-FI" b="0" i="0" u="none" strike="noStrike" cap="none" dirty="0">
                <a:solidFill>
                  <a:schemeClr val="accent1"/>
                </a:solidFill>
                <a:sym typeface="Calibri"/>
              </a:rPr>
              <a:t>, </a:t>
            </a:r>
            <a:r>
              <a:rPr lang="fi-FI" b="0" i="0" u="none" strike="noStrike" cap="none" dirty="0" err="1">
                <a:solidFill>
                  <a:schemeClr val="accent1"/>
                </a:solidFill>
                <a:sym typeface="Calibri"/>
              </a:rPr>
              <a:t>modelling</a:t>
            </a:r>
            <a:endParaRPr lang="fi-FI" b="0" i="0" u="none" strike="noStrike" cap="none" dirty="0">
              <a:solidFill>
                <a:schemeClr val="accent1"/>
              </a:solidFill>
              <a:sym typeface="Calibri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2400"/>
              </a:spcBef>
              <a:spcAft>
                <a:spcPts val="0"/>
              </a:spcAft>
              <a:buClr>
                <a:schemeClr val="accent1"/>
              </a:buClr>
              <a:buSzPct val="98666"/>
              <a:buNone/>
            </a:pPr>
            <a:r>
              <a:rPr lang="fi-FI" b="0" i="0" u="none" strike="noStrike" cap="none" dirty="0" err="1" smtClean="0">
                <a:solidFill>
                  <a:schemeClr val="accent1"/>
                </a:solidFill>
                <a:sym typeface="Calibri"/>
              </a:rPr>
              <a:t>AmE</a:t>
            </a:r>
            <a:r>
              <a:rPr lang="fi-FI" b="0" i="0" u="none" strike="noStrike" cap="none" dirty="0">
                <a:solidFill>
                  <a:schemeClr val="accent1"/>
                </a:solidFill>
                <a:sym typeface="Calibri"/>
              </a:rPr>
              <a:t>: -</a:t>
            </a:r>
            <a:r>
              <a:rPr lang="fi-FI" b="0" i="0" u="none" strike="noStrike" cap="none" dirty="0" err="1">
                <a:solidFill>
                  <a:schemeClr val="accent1"/>
                </a:solidFill>
                <a:sym typeface="Calibri"/>
              </a:rPr>
              <a:t>el</a:t>
            </a:r>
            <a:r>
              <a:rPr lang="fi-FI" b="0" i="0" u="none" strike="noStrike" cap="none" dirty="0">
                <a:solidFill>
                  <a:schemeClr val="accent1"/>
                </a:solidFill>
                <a:sym typeface="Calibri"/>
              </a:rPr>
              <a:t> + </a:t>
            </a:r>
            <a:r>
              <a:rPr lang="fi-FI" b="0" i="0" u="none" strike="noStrike" cap="none" dirty="0" smtClean="0">
                <a:solidFill>
                  <a:schemeClr val="accent1"/>
                </a:solidFill>
                <a:sym typeface="Calibri"/>
              </a:rPr>
              <a:t>-</a:t>
            </a:r>
            <a:r>
              <a:rPr lang="fi-FI" b="0" i="0" u="none" strike="noStrike" cap="none" dirty="0" err="1" smtClean="0">
                <a:solidFill>
                  <a:schemeClr val="accent1"/>
                </a:solidFill>
                <a:sym typeface="Calibri"/>
              </a:rPr>
              <a:t>ing</a:t>
            </a:r>
            <a:endParaRPr lang="fi-FI" dirty="0">
              <a:solidFill>
                <a:schemeClr val="accent1"/>
              </a:solidFill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592"/>
              </a:spcBef>
              <a:spcAft>
                <a:spcPts val="0"/>
              </a:spcAft>
              <a:buClr>
                <a:schemeClr val="accent1"/>
              </a:buClr>
              <a:buSzPct val="98666"/>
              <a:buNone/>
            </a:pPr>
            <a:r>
              <a:rPr lang="fi-FI" b="0" i="0" u="none" strike="noStrike" cap="none" dirty="0" err="1" smtClean="0">
                <a:solidFill>
                  <a:schemeClr val="accent1"/>
                </a:solidFill>
                <a:sym typeface="Calibri"/>
              </a:rPr>
              <a:t>canceling</a:t>
            </a:r>
            <a:r>
              <a:rPr lang="fi-FI" b="0" i="0" u="none" strike="noStrike" cap="none" dirty="0">
                <a:solidFill>
                  <a:schemeClr val="accent1"/>
                </a:solidFill>
                <a:sym typeface="Calibri"/>
              </a:rPr>
              <a:t>, </a:t>
            </a:r>
            <a:r>
              <a:rPr lang="fi-FI" b="0" i="0" u="none" strike="noStrike" cap="none" dirty="0" err="1">
                <a:solidFill>
                  <a:schemeClr val="accent1"/>
                </a:solidFill>
                <a:sym typeface="Calibri"/>
              </a:rPr>
              <a:t>modeling</a:t>
            </a:r>
            <a:endParaRPr lang="fi-FI" b="0" i="0" u="none" strike="noStrike" cap="none" dirty="0">
              <a:solidFill>
                <a:schemeClr val="accent1"/>
              </a:solidFill>
              <a:sym typeface="Calibri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518"/>
              </a:spcBef>
              <a:buClr>
                <a:schemeClr val="dk1"/>
              </a:buClr>
              <a:buSzPct val="99615"/>
              <a:buFont typeface="Noto Sans Symbols"/>
              <a:buNone/>
            </a:pPr>
            <a:endParaRPr sz="259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 txBox="1">
            <a:spLocks noGrp="1"/>
          </p:cNvSpPr>
          <p:nvPr>
            <p:ph type="title"/>
          </p:nvPr>
        </p:nvSpPr>
        <p:spPr>
          <a:xfrm>
            <a:off x="395535" y="518002"/>
            <a:ext cx="8229600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rtl="0">
              <a:lnSpc>
                <a:spcPct val="90000"/>
              </a:lnSpc>
              <a:spcBef>
                <a:spcPts val="0"/>
              </a:spcBef>
              <a:buClr>
                <a:schemeClr val="accent1"/>
              </a:buClr>
              <a:buSzPct val="25000"/>
              <a:buFont typeface="Calibri"/>
              <a:buNone/>
            </a:pPr>
            <a:r>
              <a:rPr lang="fi-FI" sz="4000" b="1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fi-FI" sz="4000" b="1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4000" b="1" i="0" u="none" strike="noStrike" cap="none" dirty="0" err="1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Activate</a:t>
            </a:r>
            <a:r>
              <a:rPr lang="fi-FI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fi-FI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24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fi-FI" sz="24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lang="fi-FI" sz="2400" b="1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Shape 162"/>
          <p:cNvSpPr txBox="1">
            <a:spLocks noGrp="1"/>
          </p:cNvSpPr>
          <p:nvPr>
            <p:ph type="body" idx="1"/>
          </p:nvPr>
        </p:nvSpPr>
        <p:spPr>
          <a:xfrm>
            <a:off x="297867" y="810712"/>
            <a:ext cx="8424935" cy="51845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fi-FI" sz="2400" b="0" u="none" strike="noStrike" cap="none" dirty="0" err="1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Translate</a:t>
            </a:r>
            <a:r>
              <a:rPr lang="fi-FI" sz="2400" b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endParaRPr lang="fi-FI" sz="2400" b="0" u="none" strike="noStrike" cap="none" dirty="0" smtClean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fi-FI" sz="2400" b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fi-FI" sz="24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. Mitä teit kello kuudelta aamulla? – Nukuin.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doing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at 6am? – I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sleeping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80000"/>
              </a:lnSpc>
              <a:spcBef>
                <a:spcPts val="120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2. Luin kirjaa myöhään eilen illalla.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I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reading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book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late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last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night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80000"/>
              </a:lnSpc>
              <a:spcBef>
                <a:spcPts val="120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3. Naapurin koira haukkui tunnin ajan ja sitten se lopetti.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neighbour’s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dog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barking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 an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hour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and </a:t>
            </a: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</a:p>
          <a:p>
            <a:pPr marL="0" marR="0" lvl="0" indent="0" algn="l" rtl="0">
              <a:lnSpc>
                <a:spcPct val="80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dirty="0">
                <a:solidFill>
                  <a:schemeClr val="dk1"/>
                </a:solidFill>
              </a:rPr>
              <a:t>	</a:t>
            </a:r>
            <a:r>
              <a:rPr lang="fi-FI" sz="24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then</a:t>
            </a: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it </a:t>
            </a:r>
            <a:r>
              <a:rPr lang="fi-FI" sz="24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stopped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80000"/>
              </a:lnSpc>
              <a:spcBef>
                <a:spcPts val="120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4. Me emme asuneet </a:t>
            </a:r>
            <a:r>
              <a:rPr lang="fi-FI" sz="2400" b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Ritzissä</a:t>
            </a:r>
            <a:r>
              <a:rPr lang="fi-FI" sz="24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kun olimme Lontoossa.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weren’t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staying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at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Ritz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when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 	London. </a:t>
            </a:r>
          </a:p>
          <a:p>
            <a:pPr marL="0" marR="0" lvl="0" indent="0" algn="l" rtl="0">
              <a:lnSpc>
                <a:spcPct val="80000"/>
              </a:lnSpc>
              <a:spcBef>
                <a:spcPts val="120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5. Sinä et opiskellut eilen, joten mitä sinä puuhasit?</a:t>
            </a:r>
          </a:p>
          <a:p>
            <a:pPr marL="0" marR="0" lvl="0" indent="0" algn="l" rtl="0">
              <a:lnSpc>
                <a:spcPct val="80000"/>
              </a:lnSpc>
              <a:spcBef>
                <a:spcPts val="54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weren’t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studying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yesterday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doing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 txBox="1">
            <a:spLocks noGrp="1"/>
          </p:cNvSpPr>
          <p:nvPr>
            <p:ph type="title"/>
          </p:nvPr>
        </p:nvSpPr>
        <p:spPr>
          <a:xfrm>
            <a:off x="232993" y="663857"/>
            <a:ext cx="8229600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rtl="0">
              <a:lnSpc>
                <a:spcPct val="90000"/>
              </a:lnSpc>
              <a:spcBef>
                <a:spcPts val="0"/>
              </a:spcBef>
              <a:buClr>
                <a:schemeClr val="accent1"/>
              </a:buClr>
              <a:buSzPct val="25000"/>
              <a:buFont typeface="Calibri"/>
              <a:buNone/>
            </a:pPr>
            <a:r>
              <a:rPr lang="fi-FI" sz="4000" b="1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fi-FI" sz="4000" b="1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4000" b="1" i="0" u="none" strike="noStrike" cap="none" dirty="0" err="1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Activate</a:t>
            </a:r>
            <a:r>
              <a:rPr lang="fi-FI" sz="40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fi-FI" sz="40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lang="fi-FI" sz="4000" b="1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Shape 168"/>
          <p:cNvSpPr txBox="1">
            <a:spLocks noGrp="1"/>
          </p:cNvSpPr>
          <p:nvPr>
            <p:ph type="body" idx="1"/>
          </p:nvPr>
        </p:nvSpPr>
        <p:spPr>
          <a:xfrm>
            <a:off x="350268" y="1303294"/>
            <a:ext cx="8793732" cy="45365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lvl="0" indent="0">
              <a:lnSpc>
                <a:spcPct val="80000"/>
              </a:lnSpc>
              <a:spcBef>
                <a:spcPts val="0"/>
              </a:spcBef>
              <a:buSzPct val="25000"/>
              <a:buNone/>
            </a:pPr>
            <a:r>
              <a:rPr lang="fi-FI" sz="2400" dirty="0" err="1" smtClean="0"/>
              <a:t>Yleis</a:t>
            </a:r>
            <a:r>
              <a:rPr lang="fi-FI" sz="2400" dirty="0" smtClean="0"/>
              <a:t>- </a:t>
            </a:r>
            <a:r>
              <a:rPr lang="fi-FI" sz="2400" dirty="0"/>
              <a:t>vai </a:t>
            </a:r>
            <a:r>
              <a:rPr lang="fi-FI" sz="2400" dirty="0" smtClean="0"/>
              <a:t>kestoimperfekti? </a:t>
            </a:r>
          </a:p>
          <a:p>
            <a:pPr marL="0" lvl="0" indent="0">
              <a:lnSpc>
                <a:spcPct val="80000"/>
              </a:lnSpc>
              <a:spcBef>
                <a:spcPts val="0"/>
              </a:spcBef>
              <a:buSzPct val="25000"/>
              <a:buNone/>
            </a:pPr>
            <a:r>
              <a:rPr lang="fi-FI" sz="2400" b="1" dirty="0"/>
              <a:t/>
            </a:r>
            <a:br>
              <a:rPr lang="fi-FI" sz="2400" b="1" dirty="0"/>
            </a:br>
            <a:r>
              <a:rPr lang="fi-FI" sz="2400" b="0" u="none" strike="noStrike" cap="none" dirty="0" smtClean="0">
                <a:solidFill>
                  <a:schemeClr val="accent1"/>
                </a:solidFill>
                <a:sym typeface="Calibri"/>
              </a:rPr>
              <a:t>1</a:t>
            </a:r>
            <a:r>
              <a:rPr lang="fi-FI" sz="2400" b="0" u="none" strike="noStrike" cap="none" dirty="0">
                <a:solidFill>
                  <a:schemeClr val="accent1"/>
                </a:solidFill>
                <a:sym typeface="Calibri"/>
              </a:rPr>
              <a:t>. Hän sai melkein sydänkohtauksen nähdessään </a:t>
            </a:r>
            <a:r>
              <a:rPr lang="fi-FI" sz="2400" b="0" u="none" strike="noStrike" cap="none" dirty="0" smtClean="0">
                <a:solidFill>
                  <a:schemeClr val="accent1"/>
                </a:solidFill>
                <a:sym typeface="Calibri"/>
              </a:rPr>
              <a:t>hinnan.</a:t>
            </a:r>
            <a:endParaRPr lang="fi-FI" sz="2400" b="0" u="none" strike="noStrike" cap="none" dirty="0">
              <a:solidFill>
                <a:schemeClr val="accent1"/>
              </a:solidFill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	He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almost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had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a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heart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attack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when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he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saw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the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0" u="none" strike="noStrike" cap="none" dirty="0" err="1" smtClean="0">
                <a:solidFill>
                  <a:schemeClr val="dk1"/>
                </a:solidFill>
                <a:sym typeface="Calibri"/>
              </a:rPr>
              <a:t>price</a:t>
            </a:r>
            <a:r>
              <a:rPr lang="fi-FI" sz="2400" b="0" u="none" strike="noStrike" cap="none" dirty="0" smtClean="0">
                <a:solidFill>
                  <a:schemeClr val="dk1"/>
                </a:solidFill>
                <a:sym typeface="Calibri"/>
              </a:rPr>
              <a:t>.</a:t>
            </a:r>
            <a:endParaRPr lang="fi-FI" sz="2400" b="0" u="none" strike="noStrike" cap="none" dirty="0">
              <a:solidFill>
                <a:schemeClr val="dk1"/>
              </a:solidFill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120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rgbClr val="2DA2BF"/>
                </a:solidFill>
                <a:sym typeface="Calibri"/>
              </a:rPr>
              <a:t>2. Katselimme televisiota, kun valot sammuivat.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	</a:t>
            </a:r>
          </a:p>
          <a:p>
            <a:pPr marL="0" marR="0" lvl="0" indent="0" algn="l" rtl="0">
              <a:lnSpc>
                <a:spcPct val="80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	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We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were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watching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TV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when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the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lights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went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off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. </a:t>
            </a:r>
          </a:p>
          <a:p>
            <a:pPr marL="0" marR="0" lvl="0" indent="0" algn="l" rtl="0">
              <a:lnSpc>
                <a:spcPct val="80000"/>
              </a:lnSpc>
              <a:spcBef>
                <a:spcPts val="120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rgbClr val="2DA2BF"/>
                </a:solidFill>
                <a:sym typeface="Calibri"/>
              </a:rPr>
              <a:t>3. En nähnyt sinua ensin, sillä katsoin toiseen suuntaan.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	I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didn’t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see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you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at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first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because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I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was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looking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the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0" u="none" strike="noStrike" cap="none" dirty="0" err="1" smtClean="0">
                <a:solidFill>
                  <a:schemeClr val="dk1"/>
                </a:solidFill>
                <a:sym typeface="Calibri"/>
              </a:rPr>
              <a:t>other</a:t>
            </a:r>
            <a:r>
              <a:rPr lang="fi-FI" sz="2400" b="0" u="none" strike="noStrike" cap="none" dirty="0" smtClean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	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way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.</a:t>
            </a:r>
          </a:p>
          <a:p>
            <a:pPr marL="0" marR="0" lvl="0" indent="0" algn="l" rtl="0">
              <a:lnSpc>
                <a:spcPct val="80000"/>
              </a:lnSpc>
              <a:spcBef>
                <a:spcPts val="120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rgbClr val="2DA2BF"/>
                </a:solidFill>
                <a:sym typeface="Calibri"/>
              </a:rPr>
              <a:t>4. Ajoimme nopeasti, kun hirvi yhtäkkiä ylitti tien </a:t>
            </a:r>
            <a:r>
              <a:rPr lang="fi-FI" sz="2400" b="0" u="none" strike="noStrike" cap="none" dirty="0" err="1">
                <a:solidFill>
                  <a:srgbClr val="2DA2BF"/>
                </a:solidFill>
                <a:sym typeface="Calibri"/>
              </a:rPr>
              <a:t>tien</a:t>
            </a:r>
            <a:r>
              <a:rPr lang="fi-FI" sz="2400" b="0" u="none" strike="noStrike" cap="none" dirty="0">
                <a:solidFill>
                  <a:srgbClr val="2DA2BF"/>
                </a:solidFill>
                <a:sym typeface="Calibri"/>
              </a:rPr>
              <a:t>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4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	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We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were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driving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fast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when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the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moose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suddenly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endParaRPr lang="fi-FI" sz="2400" b="0" u="none" strike="noStrike" cap="none" dirty="0" smtClean="0">
              <a:solidFill>
                <a:schemeClr val="dk1"/>
              </a:solidFill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54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dirty="0">
                <a:solidFill>
                  <a:schemeClr val="dk1"/>
                </a:solidFill>
              </a:rPr>
              <a:t>	</a:t>
            </a:r>
            <a:r>
              <a:rPr lang="fi-FI" sz="2400" b="0" u="none" strike="noStrike" cap="none" dirty="0" err="1" smtClean="0">
                <a:solidFill>
                  <a:schemeClr val="dk1"/>
                </a:solidFill>
                <a:sym typeface="Calibri"/>
              </a:rPr>
              <a:t>crossed</a:t>
            </a:r>
            <a:r>
              <a:rPr lang="fi-FI" sz="2400" b="0" u="none" strike="noStrike" cap="none" dirty="0" smtClean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the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road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 txBox="1">
            <a:spLocks noGrp="1"/>
          </p:cNvSpPr>
          <p:nvPr>
            <p:ph type="body" idx="1"/>
          </p:nvPr>
        </p:nvSpPr>
        <p:spPr>
          <a:xfrm>
            <a:off x="378118" y="843081"/>
            <a:ext cx="8579295" cy="561662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5. Isosetäni Sam oli juoksemassa maratonia, kun hän äkkiä tunsi pistävän kivun rinnassaan.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4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My </a:t>
            </a:r>
            <a:r>
              <a:rPr lang="fi-FI" sz="24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great</a:t>
            </a:r>
            <a:r>
              <a:rPr lang="fi-FI" sz="24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uncle</a:t>
            </a:r>
            <a:r>
              <a:rPr lang="fi-FI" sz="24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Sam </a:t>
            </a:r>
            <a:r>
              <a:rPr lang="fi-FI" sz="24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4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running</a:t>
            </a:r>
            <a:r>
              <a:rPr lang="fi-FI" sz="24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fi-FI" sz="24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marathon</a:t>
            </a:r>
            <a:r>
              <a:rPr lang="fi-FI" sz="24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4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when</a:t>
            </a:r>
            <a:r>
              <a:rPr lang="fi-FI" sz="24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he </a:t>
            </a:r>
            <a:r>
              <a:rPr lang="fi-FI" sz="24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suddenly</a:t>
            </a:r>
            <a:r>
              <a:rPr lang="fi-FI" sz="24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felt</a:t>
            </a:r>
            <a:r>
              <a:rPr lang="fi-FI" sz="24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fi-FI" sz="24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sharp</a:t>
            </a:r>
            <a:r>
              <a:rPr lang="fi-FI" sz="24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pain in </a:t>
            </a:r>
            <a:r>
              <a:rPr lang="fi-FI" sz="24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his</a:t>
            </a:r>
            <a:r>
              <a:rPr lang="fi-FI" sz="24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chest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spcBef>
                <a:spcPts val="120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6. Mitä puolustajat tekivät, kun hyökkääjä teki maalin?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defenders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doing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when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striker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	</a:t>
            </a:r>
            <a:endParaRPr lang="fi-FI" sz="2400" b="0" u="none" strike="noStrike" cap="none" dirty="0" smtClean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400" dirty="0">
                <a:solidFill>
                  <a:schemeClr val="dk1"/>
                </a:solidFill>
              </a:rPr>
              <a:t>	</a:t>
            </a:r>
            <a:r>
              <a:rPr lang="fi-FI" sz="24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scored</a:t>
            </a: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goal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</a:p>
          <a:p>
            <a:pPr marL="0" marR="0" lvl="0" indent="0" algn="l" rtl="0">
              <a:spcBef>
                <a:spcPts val="120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7. Onneksi en asunut tuossa kylässä silloin, kun tornado iski sinne.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Luckily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wasn’t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living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village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lang="fi-FI" sz="2400" b="0" u="none" strike="noStrike" cap="none" dirty="0" smtClean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dirty="0">
                <a:solidFill>
                  <a:schemeClr val="dk1"/>
                </a:solidFill>
              </a:rPr>
              <a:t>	</a:t>
            </a:r>
            <a:r>
              <a:rPr lang="fi-FI" sz="24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when</a:t>
            </a: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tornado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hit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there</a:t>
            </a: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lvl="0" indent="0">
              <a:lnSpc>
                <a:spcPct val="80000"/>
              </a:lnSpc>
              <a:spcBef>
                <a:spcPts val="1200"/>
              </a:spcBef>
              <a:buClr>
                <a:srgbClr val="2DA2BF"/>
              </a:buClr>
              <a:buSzPct val="25000"/>
              <a:buNone/>
            </a:pPr>
            <a:r>
              <a:rPr lang="fi-FI" sz="2400" dirty="0">
                <a:solidFill>
                  <a:srgbClr val="2DA2BF"/>
                </a:solidFill>
              </a:rPr>
              <a:t>8. </a:t>
            </a:r>
            <a:r>
              <a:rPr lang="fi-FI" sz="2400" dirty="0" err="1">
                <a:solidFill>
                  <a:srgbClr val="2DA2BF"/>
                </a:solidFill>
              </a:rPr>
              <a:t>Kimberley</a:t>
            </a:r>
            <a:r>
              <a:rPr lang="fi-FI" sz="2400" dirty="0">
                <a:solidFill>
                  <a:srgbClr val="2DA2BF"/>
                </a:solidFill>
              </a:rPr>
              <a:t> pakkasi laukkuja samaan aikaan, kun minä etsin  </a:t>
            </a:r>
            <a:r>
              <a:rPr lang="fi-FI" sz="2400" dirty="0" smtClean="0">
                <a:solidFill>
                  <a:srgbClr val="2DA2BF"/>
                </a:solidFill>
              </a:rPr>
              <a:t>            passeja</a:t>
            </a:r>
            <a:r>
              <a:rPr lang="fi-FI" sz="2400" dirty="0">
                <a:solidFill>
                  <a:srgbClr val="2DA2BF"/>
                </a:solidFill>
              </a:rPr>
              <a:t>.</a:t>
            </a:r>
          </a:p>
          <a:p>
            <a:pPr marL="0" lvl="0" indent="0">
              <a:lnSpc>
                <a:spcPct val="80000"/>
              </a:lnSpc>
              <a:spcBef>
                <a:spcPts val="536"/>
              </a:spcBef>
              <a:buClr>
                <a:schemeClr val="dk1"/>
              </a:buClr>
              <a:buSzPct val="25000"/>
              <a:buNone/>
            </a:pPr>
            <a:r>
              <a:rPr lang="fi-FI" sz="2400" dirty="0">
                <a:solidFill>
                  <a:schemeClr val="dk1"/>
                </a:solidFill>
              </a:rPr>
              <a:t>	</a:t>
            </a:r>
            <a:r>
              <a:rPr lang="fi-FI" sz="2400" dirty="0" err="1">
                <a:solidFill>
                  <a:schemeClr val="dk1"/>
                </a:solidFill>
              </a:rPr>
              <a:t>Kimberley</a:t>
            </a:r>
            <a:r>
              <a:rPr lang="fi-FI" sz="2400" dirty="0">
                <a:solidFill>
                  <a:schemeClr val="dk1"/>
                </a:solidFill>
              </a:rPr>
              <a:t> </a:t>
            </a:r>
            <a:r>
              <a:rPr lang="fi-FI" sz="2400" dirty="0">
                <a:solidFill>
                  <a:srgbClr val="000000"/>
                </a:solidFill>
              </a:rPr>
              <a:t>he </a:t>
            </a:r>
            <a:r>
              <a:rPr lang="fi-FI" sz="2400" dirty="0" err="1">
                <a:solidFill>
                  <a:srgbClr val="000000"/>
                </a:solidFill>
              </a:rPr>
              <a:t>was</a:t>
            </a:r>
            <a:r>
              <a:rPr lang="fi-FI" sz="2400" dirty="0">
                <a:solidFill>
                  <a:srgbClr val="000000"/>
                </a:solidFill>
              </a:rPr>
              <a:t> </a:t>
            </a:r>
            <a:r>
              <a:rPr lang="fi-FI" sz="2400" dirty="0" err="1">
                <a:solidFill>
                  <a:srgbClr val="000000"/>
                </a:solidFill>
              </a:rPr>
              <a:t>packing</a:t>
            </a:r>
            <a:r>
              <a:rPr lang="fi-FI" sz="2400" dirty="0">
                <a:solidFill>
                  <a:srgbClr val="000000"/>
                </a:solidFill>
              </a:rPr>
              <a:t> </a:t>
            </a:r>
            <a:r>
              <a:rPr lang="fi-FI" sz="2400" dirty="0" err="1">
                <a:solidFill>
                  <a:srgbClr val="000000"/>
                </a:solidFill>
              </a:rPr>
              <a:t>the</a:t>
            </a:r>
            <a:r>
              <a:rPr lang="fi-FI" sz="2400" dirty="0">
                <a:solidFill>
                  <a:srgbClr val="000000"/>
                </a:solidFill>
              </a:rPr>
              <a:t> </a:t>
            </a:r>
            <a:r>
              <a:rPr lang="fi-FI" sz="2400" dirty="0" err="1">
                <a:solidFill>
                  <a:srgbClr val="000000"/>
                </a:solidFill>
              </a:rPr>
              <a:t>bags</a:t>
            </a:r>
            <a:r>
              <a:rPr lang="fi-FI" sz="2400" dirty="0">
                <a:solidFill>
                  <a:srgbClr val="000000"/>
                </a:solidFill>
              </a:rPr>
              <a:t>, </a:t>
            </a:r>
            <a:endParaRPr lang="fi-FI" sz="2400" dirty="0" smtClean="0">
              <a:solidFill>
                <a:srgbClr val="000000"/>
              </a:solidFill>
            </a:endParaRPr>
          </a:p>
          <a:p>
            <a:pPr marL="0" lvl="0" indent="0">
              <a:lnSpc>
                <a:spcPct val="80000"/>
              </a:lnSpc>
              <a:spcBef>
                <a:spcPts val="536"/>
              </a:spcBef>
              <a:buClr>
                <a:schemeClr val="dk1"/>
              </a:buClr>
              <a:buSzPct val="25000"/>
              <a:buNone/>
            </a:pPr>
            <a:r>
              <a:rPr lang="fi-FI" sz="2400" dirty="0">
                <a:solidFill>
                  <a:srgbClr val="000000"/>
                </a:solidFill>
              </a:rPr>
              <a:t>	</a:t>
            </a:r>
            <a:r>
              <a:rPr lang="fi-FI" sz="2400" dirty="0" err="1" smtClean="0">
                <a:solidFill>
                  <a:srgbClr val="000000"/>
                </a:solidFill>
              </a:rPr>
              <a:t>while</a:t>
            </a:r>
            <a:r>
              <a:rPr lang="fi-FI" sz="2400" dirty="0" smtClean="0">
                <a:solidFill>
                  <a:srgbClr val="000000"/>
                </a:solidFill>
              </a:rPr>
              <a:t> </a:t>
            </a:r>
            <a:r>
              <a:rPr lang="fi-FI" sz="2400" dirty="0">
                <a:solidFill>
                  <a:srgbClr val="000000"/>
                </a:solidFill>
              </a:rPr>
              <a:t>I </a:t>
            </a:r>
            <a:r>
              <a:rPr lang="fi-FI" sz="2400" dirty="0" err="1">
                <a:solidFill>
                  <a:srgbClr val="000000"/>
                </a:solidFill>
              </a:rPr>
              <a:t>was</a:t>
            </a:r>
            <a:r>
              <a:rPr lang="fi-FI" sz="2400" dirty="0">
                <a:solidFill>
                  <a:srgbClr val="000000"/>
                </a:solidFill>
              </a:rPr>
              <a:t> </a:t>
            </a:r>
            <a:r>
              <a:rPr lang="fi-FI" sz="2400" dirty="0" err="1" smtClean="0">
                <a:solidFill>
                  <a:srgbClr val="000000"/>
                </a:solidFill>
              </a:rPr>
              <a:t>looking</a:t>
            </a:r>
            <a:r>
              <a:rPr lang="fi-FI" sz="2400" dirty="0" smtClean="0">
                <a:solidFill>
                  <a:srgbClr val="000000"/>
                </a:solidFill>
              </a:rPr>
              <a:t> </a:t>
            </a:r>
            <a:r>
              <a:rPr lang="fi-FI" sz="2400" dirty="0">
                <a:solidFill>
                  <a:srgbClr val="000000"/>
                </a:solidFill>
              </a:rPr>
              <a:t>for </a:t>
            </a:r>
            <a:r>
              <a:rPr lang="fi-FI" sz="2400" dirty="0" err="1">
                <a:solidFill>
                  <a:srgbClr val="000000"/>
                </a:solidFill>
              </a:rPr>
              <a:t>the</a:t>
            </a:r>
            <a:r>
              <a:rPr lang="fi-FI" sz="2400" dirty="0">
                <a:solidFill>
                  <a:srgbClr val="000000"/>
                </a:solidFill>
              </a:rPr>
              <a:t> </a:t>
            </a:r>
            <a:r>
              <a:rPr lang="fi-FI" sz="2400" dirty="0" err="1">
                <a:solidFill>
                  <a:srgbClr val="000000"/>
                </a:solidFill>
              </a:rPr>
              <a:t>passports</a:t>
            </a:r>
            <a:r>
              <a:rPr lang="fi-FI" sz="2400" dirty="0">
                <a:solidFill>
                  <a:srgbClr val="000000"/>
                </a:solidFill>
              </a:rPr>
              <a:t>.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lang="fi-FI" sz="2400" b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endParaRPr sz="320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640"/>
              </a:spcBef>
              <a:buClr>
                <a:schemeClr val="accent1"/>
              </a:buClr>
              <a:buSzPct val="25000"/>
              <a:buFont typeface="Arial"/>
              <a:buNone/>
            </a:pPr>
            <a:endParaRPr sz="320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Shape 178"/>
          <p:cNvSpPr txBox="1">
            <a:spLocks noGrp="1"/>
          </p:cNvSpPr>
          <p:nvPr>
            <p:ph type="body" idx="1"/>
          </p:nvPr>
        </p:nvSpPr>
        <p:spPr>
          <a:xfrm>
            <a:off x="207976" y="931817"/>
            <a:ext cx="8723311" cy="559521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536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400" b="0" u="none" strike="noStrike" cap="none" dirty="0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9</a:t>
            </a:r>
            <a:r>
              <a:rPr lang="fi-FI" sz="24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. Kirjoitin muutaman sähköpostin, kun odotin junaa.</a:t>
            </a:r>
          </a:p>
          <a:p>
            <a:pPr marL="0" marR="0" lvl="0" indent="0" algn="l" rtl="0">
              <a:lnSpc>
                <a:spcPct val="8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I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wrote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few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emails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when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waiting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train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80000"/>
              </a:lnSpc>
              <a:spcBef>
                <a:spcPts val="180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10. Kirjoitin juuri viimeistä sähköpostia, kun juna saapui.</a:t>
            </a:r>
          </a:p>
          <a:p>
            <a:pPr marL="0" marR="0" lvl="0" indent="0" algn="l" rtl="0">
              <a:lnSpc>
                <a:spcPct val="8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I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(just)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writing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my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last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email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when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train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arrived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80000"/>
              </a:lnSpc>
              <a:spcBef>
                <a:spcPts val="180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11. Matkustaessani junassa katselin ikkunasta ja ajattelin sinua koko ajan.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36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While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travelling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train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I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looking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out </a:t>
            </a:r>
          </a:p>
          <a:p>
            <a:pPr marL="0" marR="0" lvl="0" indent="0" algn="l" rtl="0">
              <a:lnSpc>
                <a:spcPct val="80000"/>
              </a:lnSpc>
              <a:spcBef>
                <a:spcPts val="536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of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window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and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thinking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about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whole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time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36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endParaRPr sz="2682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endParaRPr sz="296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592"/>
              </a:spcBef>
              <a:buClr>
                <a:schemeClr val="accent1"/>
              </a:buClr>
              <a:buSzPct val="25000"/>
              <a:buFont typeface="Arial"/>
              <a:buNone/>
            </a:pPr>
            <a:endParaRPr sz="296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39092" y="473813"/>
            <a:ext cx="8229600" cy="1143000"/>
          </a:xfrm>
        </p:spPr>
        <p:txBody>
          <a:bodyPr/>
          <a:lstStyle/>
          <a:p>
            <a:pPr lvl="0"/>
            <a:r>
              <a:rPr lang="fi-FI" sz="4000" b="1" dirty="0" smtClean="0">
                <a:solidFill>
                  <a:schemeClr val="accent1"/>
                </a:solidFill>
              </a:rPr>
              <a:t/>
            </a:r>
            <a:br>
              <a:rPr lang="fi-FI" sz="4000" b="1" dirty="0" smtClean="0">
                <a:solidFill>
                  <a:schemeClr val="accent1"/>
                </a:solidFill>
              </a:rPr>
            </a:br>
            <a:r>
              <a:rPr lang="fi-FI" sz="4000" b="1" dirty="0" smtClean="0">
                <a:solidFill>
                  <a:schemeClr val="accent1"/>
                </a:solidFill>
              </a:rPr>
              <a:t>Imperfekti</a:t>
            </a:r>
            <a:br>
              <a:rPr lang="fi-FI" sz="4000" b="1" dirty="0" smtClean="0">
                <a:solidFill>
                  <a:schemeClr val="accent1"/>
                </a:solidFill>
              </a:rPr>
            </a:br>
            <a:r>
              <a:rPr lang="fi-FI" sz="4000" b="1" dirty="0" smtClean="0">
                <a:solidFill>
                  <a:schemeClr val="accent1"/>
                </a:solidFill>
              </a:rPr>
              <a:t>Mitä eroa muodoilla on?</a:t>
            </a:r>
            <a:br>
              <a:rPr lang="fi-FI" sz="4000" b="1" dirty="0" smtClean="0">
                <a:solidFill>
                  <a:schemeClr val="accent1"/>
                </a:solidFill>
              </a:rPr>
            </a:br>
            <a:endParaRPr lang="fi-FI" sz="4000" dirty="0">
              <a:solidFill>
                <a:schemeClr val="accent1"/>
              </a:solidFill>
            </a:endParaRP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16813"/>
            <a:ext cx="4038599" cy="4525963"/>
          </a:xfrm>
        </p:spPr>
        <p:txBody>
          <a:bodyPr/>
          <a:lstStyle/>
          <a:p>
            <a:pPr marL="177800" indent="0">
              <a:buNone/>
            </a:pPr>
            <a:r>
              <a:rPr lang="fi-FI" sz="3200" dirty="0" smtClean="0">
                <a:solidFill>
                  <a:schemeClr val="accent1"/>
                </a:solidFill>
              </a:rPr>
              <a:t>Yleisimperfekti	</a:t>
            </a:r>
          </a:p>
          <a:p>
            <a:pPr marL="177800" indent="0">
              <a:buNone/>
            </a:pPr>
            <a:r>
              <a:rPr lang="fi-FI" dirty="0"/>
              <a:t>I </a:t>
            </a:r>
            <a:r>
              <a:rPr lang="fi-FI" b="1" dirty="0" err="1"/>
              <a:t>had</a:t>
            </a:r>
            <a:r>
              <a:rPr lang="fi-FI" b="1" dirty="0"/>
              <a:t> breakfast </a:t>
            </a:r>
            <a:r>
              <a:rPr lang="fi-FI" dirty="0"/>
              <a:t>at a café </a:t>
            </a:r>
            <a:r>
              <a:rPr lang="fi-FI" dirty="0" err="1"/>
              <a:t>this</a:t>
            </a:r>
            <a:r>
              <a:rPr lang="fi-FI" dirty="0"/>
              <a:t> </a:t>
            </a:r>
            <a:r>
              <a:rPr lang="fi-FI" dirty="0" err="1"/>
              <a:t>morning</a:t>
            </a:r>
            <a:r>
              <a:rPr lang="fi-FI" dirty="0" smtClean="0"/>
              <a:t>.</a:t>
            </a:r>
          </a:p>
          <a:p>
            <a:pPr marL="177800" indent="0">
              <a:spcBef>
                <a:spcPts val="1800"/>
              </a:spcBef>
              <a:buNone/>
            </a:pP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/>
              <a:t>sun</a:t>
            </a:r>
            <a:r>
              <a:rPr lang="fi-FI" dirty="0"/>
              <a:t> </a:t>
            </a:r>
            <a:r>
              <a:rPr lang="fi-FI" b="1" dirty="0"/>
              <a:t>set</a:t>
            </a:r>
            <a:r>
              <a:rPr lang="fi-FI" dirty="0"/>
              <a:t> at </a:t>
            </a:r>
            <a:r>
              <a:rPr lang="fi-FI" dirty="0" err="1"/>
              <a:t>eight</a:t>
            </a:r>
            <a:r>
              <a:rPr lang="fi-FI" dirty="0"/>
              <a:t> </a:t>
            </a:r>
            <a:r>
              <a:rPr lang="fi-FI" dirty="0" err="1"/>
              <a:t>yesterday</a:t>
            </a:r>
            <a:r>
              <a:rPr lang="fi-FI" dirty="0"/>
              <a:t> </a:t>
            </a:r>
            <a:r>
              <a:rPr lang="fi-FI" dirty="0" err="1"/>
              <a:t>evening</a:t>
            </a:r>
            <a:r>
              <a:rPr lang="fi-FI" dirty="0" smtClean="0"/>
              <a:t>.</a:t>
            </a:r>
          </a:p>
          <a:p>
            <a:pPr marL="177800" lvl="0" indent="0">
              <a:spcBef>
                <a:spcPts val="1800"/>
              </a:spcBef>
              <a:buNone/>
            </a:pPr>
            <a:r>
              <a:rPr lang="fi-FI" dirty="0" err="1" smtClean="0"/>
              <a:t>Allison</a:t>
            </a:r>
            <a:r>
              <a:rPr lang="fi-FI" dirty="0" smtClean="0"/>
              <a:t> </a:t>
            </a:r>
            <a:r>
              <a:rPr lang="fi-FI" b="1" dirty="0" err="1"/>
              <a:t>did</a:t>
            </a:r>
            <a:r>
              <a:rPr lang="fi-FI" dirty="0"/>
              <a:t> </a:t>
            </a:r>
            <a:r>
              <a:rPr lang="fi-FI" dirty="0" err="1"/>
              <a:t>her</a:t>
            </a:r>
            <a:r>
              <a:rPr lang="fi-FI" dirty="0"/>
              <a:t> </a:t>
            </a:r>
            <a:r>
              <a:rPr lang="fi-FI" dirty="0" err="1"/>
              <a:t>homework</a:t>
            </a:r>
            <a:r>
              <a:rPr lang="fi-FI" dirty="0"/>
              <a:t> </a:t>
            </a:r>
            <a:r>
              <a:rPr lang="fi-FI" dirty="0" err="1"/>
              <a:t>quickly</a:t>
            </a:r>
            <a:r>
              <a:rPr lang="fi-FI" dirty="0"/>
              <a:t>.</a:t>
            </a:r>
          </a:p>
          <a:p>
            <a:pPr marL="177800" indent="0">
              <a:buNone/>
            </a:pPr>
            <a:endParaRPr lang="fi-FI" dirty="0">
              <a:solidFill>
                <a:schemeClr val="accent1"/>
              </a:solidFill>
            </a:endParaRPr>
          </a:p>
        </p:txBody>
      </p:sp>
      <p:sp>
        <p:nvSpPr>
          <p:cNvPr id="4" name="Tekstin paikkamerkki 3"/>
          <p:cNvSpPr>
            <a:spLocks noGrp="1"/>
          </p:cNvSpPr>
          <p:nvPr>
            <p:ph type="body" idx="2"/>
          </p:nvPr>
        </p:nvSpPr>
        <p:spPr>
          <a:xfrm>
            <a:off x="4572000" y="1616813"/>
            <a:ext cx="4096692" cy="4708526"/>
          </a:xfrm>
        </p:spPr>
        <p:txBody>
          <a:bodyPr/>
          <a:lstStyle/>
          <a:p>
            <a:pPr marL="177800" indent="0">
              <a:buNone/>
            </a:pPr>
            <a:r>
              <a:rPr lang="fi-FI" sz="3200" dirty="0" smtClean="0">
                <a:solidFill>
                  <a:schemeClr val="accent1"/>
                </a:solidFill>
              </a:rPr>
              <a:t>Kestoimperfekti</a:t>
            </a:r>
          </a:p>
          <a:p>
            <a:pPr marL="0" indent="0">
              <a:spcBef>
                <a:spcPts val="544"/>
              </a:spcBef>
              <a:buSzPct val="25000"/>
              <a:buNone/>
            </a:pPr>
            <a:r>
              <a:rPr lang="fi-FI" dirty="0" smtClean="0"/>
              <a:t>I </a:t>
            </a:r>
            <a:r>
              <a:rPr lang="fi-FI" b="1" dirty="0" err="1"/>
              <a:t>was</a:t>
            </a:r>
            <a:r>
              <a:rPr lang="fi-FI" b="1" dirty="0"/>
              <a:t> </a:t>
            </a:r>
            <a:r>
              <a:rPr lang="fi-FI" b="1" dirty="0" err="1"/>
              <a:t>having</a:t>
            </a:r>
            <a:r>
              <a:rPr lang="fi-FI" b="1" dirty="0"/>
              <a:t> breakfast </a:t>
            </a:r>
            <a:r>
              <a:rPr lang="fi-FI" dirty="0" err="1"/>
              <a:t>when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b="1" dirty="0" err="1"/>
              <a:t>called</a:t>
            </a:r>
            <a:r>
              <a:rPr lang="fi-FI" dirty="0"/>
              <a:t>.</a:t>
            </a:r>
          </a:p>
          <a:p>
            <a:pPr marL="0" lvl="0" indent="0">
              <a:spcBef>
                <a:spcPts val="1800"/>
              </a:spcBef>
              <a:buSzPct val="25000"/>
              <a:buNone/>
            </a:pP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/>
              <a:t>sun</a:t>
            </a:r>
            <a:r>
              <a:rPr lang="fi-FI" dirty="0"/>
              <a:t> </a:t>
            </a:r>
            <a:r>
              <a:rPr lang="fi-FI" b="1" dirty="0" err="1"/>
              <a:t>was</a:t>
            </a:r>
            <a:r>
              <a:rPr lang="fi-FI" b="1" dirty="0"/>
              <a:t> </a:t>
            </a:r>
            <a:r>
              <a:rPr lang="fi-FI" b="1" dirty="0" err="1"/>
              <a:t>setting</a:t>
            </a:r>
            <a:r>
              <a:rPr lang="fi-FI" b="1" dirty="0"/>
              <a:t> </a:t>
            </a:r>
            <a:r>
              <a:rPr lang="fi-FI" dirty="0"/>
              <a:t>as </a:t>
            </a:r>
            <a:r>
              <a:rPr lang="fi-FI" dirty="0" err="1"/>
              <a:t>we</a:t>
            </a:r>
            <a:r>
              <a:rPr lang="fi-FI" dirty="0"/>
              <a:t> </a:t>
            </a:r>
            <a:r>
              <a:rPr lang="fi-FI" b="1" dirty="0" err="1"/>
              <a:t>drove</a:t>
            </a:r>
            <a:r>
              <a:rPr lang="fi-FI" dirty="0"/>
              <a:t> home!</a:t>
            </a:r>
          </a:p>
          <a:p>
            <a:pPr marL="0" lvl="0" indent="0">
              <a:spcBef>
                <a:spcPts val="1800"/>
              </a:spcBef>
              <a:buSzPct val="25000"/>
              <a:buNone/>
            </a:pPr>
            <a:r>
              <a:rPr lang="fi-FI" dirty="0" err="1" smtClean="0"/>
              <a:t>Allison</a:t>
            </a:r>
            <a:r>
              <a:rPr lang="fi-FI" dirty="0" smtClean="0"/>
              <a:t> </a:t>
            </a:r>
            <a:r>
              <a:rPr lang="fi-FI" b="1" dirty="0" err="1"/>
              <a:t>was</a:t>
            </a:r>
            <a:r>
              <a:rPr lang="fi-FI" b="1" dirty="0"/>
              <a:t> </a:t>
            </a:r>
            <a:r>
              <a:rPr lang="fi-FI" b="1" dirty="0" err="1"/>
              <a:t>doing</a:t>
            </a:r>
            <a:r>
              <a:rPr lang="fi-FI" b="1" dirty="0"/>
              <a:t> </a:t>
            </a:r>
            <a:r>
              <a:rPr lang="fi-FI" dirty="0" err="1"/>
              <a:t>her</a:t>
            </a:r>
            <a:r>
              <a:rPr lang="fi-FI" dirty="0"/>
              <a:t> </a:t>
            </a:r>
            <a:r>
              <a:rPr lang="fi-FI" dirty="0" err="1"/>
              <a:t>homework</a:t>
            </a:r>
            <a:r>
              <a:rPr lang="fi-FI" dirty="0"/>
              <a:t> at </a:t>
            </a:r>
            <a:r>
              <a:rPr lang="fi-FI" dirty="0" err="1"/>
              <a:t>six</a:t>
            </a:r>
            <a:r>
              <a:rPr lang="fi-FI" dirty="0"/>
              <a:t> in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evening</a:t>
            </a:r>
            <a:r>
              <a:rPr lang="fi-FI" dirty="0"/>
              <a:t>. </a:t>
            </a:r>
          </a:p>
          <a:p>
            <a:pPr marL="177800" indent="0">
              <a:buNone/>
            </a:pPr>
            <a:endParaRPr lang="fi-FI" sz="32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7245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4000" dirty="0"/>
              <a:t>Imperfekti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69592"/>
            <a:ext cx="8229600" cy="3890684"/>
          </a:xfrm>
        </p:spPr>
        <p:txBody>
          <a:bodyPr/>
          <a:lstStyle/>
          <a:p>
            <a:pPr marL="203200" indent="0">
              <a:buNone/>
            </a:pPr>
            <a:r>
              <a:rPr lang="fi-FI" sz="2800" b="1" dirty="0">
                <a:solidFill>
                  <a:schemeClr val="tx1"/>
                </a:solidFill>
              </a:rPr>
              <a:t>Yleisimperfekt</a:t>
            </a:r>
            <a:r>
              <a:rPr lang="fi-FI" sz="2800" dirty="0">
                <a:solidFill>
                  <a:schemeClr val="tx1"/>
                </a:solidFill>
              </a:rPr>
              <a:t>i kertoo, mitä </a:t>
            </a:r>
            <a:r>
              <a:rPr lang="fi-FI" sz="2800" dirty="0" err="1">
                <a:solidFill>
                  <a:schemeClr val="tx1"/>
                </a:solidFill>
              </a:rPr>
              <a:t>tietyllä</a:t>
            </a:r>
            <a:r>
              <a:rPr lang="fi-FI" sz="2800" dirty="0">
                <a:solidFill>
                  <a:schemeClr val="tx1"/>
                </a:solidFill>
              </a:rPr>
              <a:t> hetkellä tapahtui.</a:t>
            </a:r>
          </a:p>
          <a:p>
            <a:pPr marL="203200" lvl="0" indent="0">
              <a:buNone/>
            </a:pPr>
            <a:r>
              <a:rPr lang="fi-FI" sz="2800" dirty="0" smtClean="0"/>
              <a:t>	I </a:t>
            </a:r>
            <a:r>
              <a:rPr lang="fi-FI" sz="2800" b="1" dirty="0" err="1" smtClean="0"/>
              <a:t>had</a:t>
            </a:r>
            <a:r>
              <a:rPr lang="fi-FI" sz="2800" b="1" dirty="0" smtClean="0"/>
              <a:t> breakfast </a:t>
            </a:r>
            <a:r>
              <a:rPr lang="fi-FI" sz="2800" dirty="0" smtClean="0"/>
              <a:t>at a café </a:t>
            </a:r>
            <a:r>
              <a:rPr lang="fi-FI" sz="2800" dirty="0" err="1" smtClean="0"/>
              <a:t>this</a:t>
            </a:r>
            <a:r>
              <a:rPr lang="fi-FI" sz="2800" dirty="0" smtClean="0"/>
              <a:t> </a:t>
            </a:r>
            <a:r>
              <a:rPr lang="fi-FI" sz="2800" dirty="0" err="1" smtClean="0"/>
              <a:t>morning</a:t>
            </a:r>
            <a:r>
              <a:rPr lang="fi-FI" sz="2800" dirty="0" smtClean="0"/>
              <a:t>.</a:t>
            </a:r>
          </a:p>
          <a:p>
            <a:pPr marL="203200" lvl="0" indent="0">
              <a:buNone/>
            </a:pPr>
            <a:endParaRPr lang="fi-FI" sz="2800" dirty="0"/>
          </a:p>
          <a:p>
            <a:pPr marL="203200" lvl="0" indent="0">
              <a:buNone/>
            </a:pPr>
            <a:r>
              <a:rPr lang="fi-FI" sz="2800" b="1" dirty="0" smtClean="0">
                <a:solidFill>
                  <a:schemeClr val="tx1"/>
                </a:solidFill>
              </a:rPr>
              <a:t>Kestoimperfekti</a:t>
            </a:r>
            <a:r>
              <a:rPr lang="fi-FI" sz="2800" dirty="0" smtClean="0">
                <a:solidFill>
                  <a:schemeClr val="tx1"/>
                </a:solidFill>
              </a:rPr>
              <a:t> </a:t>
            </a:r>
            <a:r>
              <a:rPr lang="fi-FI" sz="2800" dirty="0">
                <a:solidFill>
                  <a:schemeClr val="tx1"/>
                </a:solidFill>
              </a:rPr>
              <a:t>kertoo pidempikestoisesta tapahtumasta. Se on usein taustakuvausta jollekin lyhytkestoisemmalle </a:t>
            </a:r>
            <a:r>
              <a:rPr lang="fi-FI" sz="2800" dirty="0" smtClean="0">
                <a:solidFill>
                  <a:schemeClr val="tx1"/>
                </a:solidFill>
              </a:rPr>
              <a:t>tapahtumalle.</a:t>
            </a:r>
          </a:p>
          <a:p>
            <a:pPr marL="203200" lvl="0" indent="0">
              <a:buNone/>
            </a:pPr>
            <a:r>
              <a:rPr lang="fi-FI" sz="2800" dirty="0" smtClean="0"/>
              <a:t>	I </a:t>
            </a:r>
            <a:r>
              <a:rPr lang="fi-FI" sz="2800" b="1" dirty="0" err="1"/>
              <a:t>was</a:t>
            </a:r>
            <a:r>
              <a:rPr lang="fi-FI" sz="2800" b="1" dirty="0"/>
              <a:t> </a:t>
            </a:r>
            <a:r>
              <a:rPr lang="fi-FI" sz="2800" b="1" dirty="0" err="1"/>
              <a:t>having</a:t>
            </a:r>
            <a:r>
              <a:rPr lang="fi-FI" sz="2800" b="1" dirty="0"/>
              <a:t> breakfast </a:t>
            </a:r>
            <a:r>
              <a:rPr lang="fi-FI" sz="2800" dirty="0" err="1"/>
              <a:t>when</a:t>
            </a:r>
            <a:r>
              <a:rPr lang="fi-FI" sz="2800" dirty="0"/>
              <a:t> </a:t>
            </a:r>
            <a:r>
              <a:rPr lang="fi-FI" sz="2800" dirty="0" err="1"/>
              <a:t>you</a:t>
            </a:r>
            <a:r>
              <a:rPr lang="fi-FI" sz="2800" dirty="0"/>
              <a:t> </a:t>
            </a:r>
            <a:r>
              <a:rPr lang="fi-FI" sz="2800" b="1" dirty="0" err="1"/>
              <a:t>called</a:t>
            </a:r>
            <a:r>
              <a:rPr lang="fi-FI" sz="2800" dirty="0"/>
              <a:t>.</a:t>
            </a:r>
          </a:p>
          <a:p>
            <a:pPr marL="0" lvl="0" indent="0">
              <a:spcBef>
                <a:spcPts val="562"/>
              </a:spcBef>
              <a:buSzPct val="25000"/>
              <a:buNone/>
            </a:pPr>
            <a:endParaRPr lang="fi-FI" dirty="0">
              <a:solidFill>
                <a:schemeClr val="tx1"/>
              </a:solidFill>
            </a:endParaRPr>
          </a:p>
          <a:p>
            <a:pPr marL="203200" indent="0">
              <a:buNone/>
            </a:pPr>
            <a:endParaRPr lang="fi-FI" dirty="0"/>
          </a:p>
          <a:p>
            <a:pPr marL="20320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23329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 txBox="1">
            <a:spLocks noGrp="1"/>
          </p:cNvSpPr>
          <p:nvPr>
            <p:ph type="title"/>
          </p:nvPr>
        </p:nvSpPr>
        <p:spPr>
          <a:xfrm>
            <a:off x="509451" y="42268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buSzPct val="25000"/>
            </a:pPr>
            <a:r>
              <a:rPr lang="fi-FI" sz="4000" b="1" dirty="0">
                <a:solidFill>
                  <a:srgbClr val="2DA2BF"/>
                </a:solidFill>
              </a:rPr>
              <a:t>Kestoimperfekti</a:t>
            </a:r>
            <a:r>
              <a:rPr lang="fi-FI" sz="4000" dirty="0">
                <a:solidFill>
                  <a:srgbClr val="2DA2BF"/>
                </a:solidFill>
              </a:rPr>
              <a:t> </a:t>
            </a:r>
            <a:br>
              <a:rPr lang="fi-FI" sz="4000" dirty="0">
                <a:solidFill>
                  <a:srgbClr val="2DA2BF"/>
                </a:solidFill>
              </a:rPr>
            </a:br>
            <a:r>
              <a:rPr lang="fi-FI" sz="4000" dirty="0">
                <a:solidFill>
                  <a:srgbClr val="2DA2BF"/>
                </a:solidFill>
              </a:rPr>
              <a:t>Käyttö</a:t>
            </a:r>
            <a:endParaRPr lang="fi-FI" sz="3959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Shape 105"/>
          <p:cNvSpPr txBox="1">
            <a:spLocks noGrp="1"/>
          </p:cNvSpPr>
          <p:nvPr>
            <p:ph type="body" idx="2"/>
          </p:nvPr>
        </p:nvSpPr>
        <p:spPr>
          <a:xfrm>
            <a:off x="135503" y="1703890"/>
            <a:ext cx="4392488" cy="41044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200" b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1. 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lang="fi-FI" sz="2200" b="0" u="none" strike="noStrike" cap="none" dirty="0" err="1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study</a:t>
            </a:r>
            <a:r>
              <a:rPr lang="fi-FI" sz="2200" b="0" u="none" strike="noStrike" cap="none" dirty="0" err="1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ing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French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whole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day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yesterday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200" b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2. 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 9 pm,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still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out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garden</a:t>
            </a:r>
            <a:r>
              <a:rPr lang="fi-FI" sz="2200" b="0" u="none" strike="noStrike" cap="none" dirty="0" err="1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ing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200" b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3.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While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picnick</a:t>
            </a:r>
            <a:r>
              <a:rPr lang="fi-FI" sz="2200" b="0" u="none" strike="noStrike" cap="none" dirty="0" err="1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ing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storm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broke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out.</a:t>
            </a:r>
          </a:p>
          <a:p>
            <a:pPr marL="0" marR="0" lvl="0" indent="0" algn="l" rtl="0"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200" b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4.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liv</a:t>
            </a:r>
            <a:r>
              <a:rPr lang="fi-FI" sz="2200" b="0" u="none" strike="noStrike" cap="none" dirty="0" err="1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ing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 Paris for a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year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weren’t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</a:p>
          <a:p>
            <a:pPr marL="0" marR="0" lvl="0" indent="0" algn="l" rtl="0">
              <a:spcBef>
                <a:spcPts val="60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fi-FI" sz="2200" b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5. 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Grandpa </a:t>
            </a:r>
            <a:r>
              <a:rPr lang="fi-FI" sz="2200" b="0" u="none" strike="noStrike" cap="none" dirty="0" err="1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always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tell</a:t>
            </a:r>
            <a:r>
              <a:rPr lang="fi-FI" sz="2200" b="0" u="none" strike="noStrike" cap="none" dirty="0" err="1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ing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us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jokes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cheer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us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up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</p:txBody>
      </p:sp>
      <p:sp>
        <p:nvSpPr>
          <p:cNvPr id="107" name="Shape 107"/>
          <p:cNvSpPr txBox="1">
            <a:spLocks noGrp="1"/>
          </p:cNvSpPr>
          <p:nvPr>
            <p:ph type="body" idx="4"/>
          </p:nvPr>
        </p:nvSpPr>
        <p:spPr>
          <a:xfrm>
            <a:off x="4824405" y="1703890"/>
            <a:ext cx="4104456" cy="439248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200" dirty="0">
                <a:solidFill>
                  <a:schemeClr val="tx1"/>
                </a:solidFill>
              </a:rPr>
              <a:t>1</a:t>
            </a:r>
            <a:r>
              <a:rPr lang="fi-FI" sz="2200" b="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kuvaa tekemisen jatkumista ja pitkää kestoa</a:t>
            </a:r>
          </a:p>
          <a:p>
            <a:pPr marL="0" marR="0" lvl="0" indent="0" algn="l" rtl="0">
              <a:spcBef>
                <a:spcPts val="120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200" dirty="0">
                <a:solidFill>
                  <a:schemeClr val="tx1"/>
                </a:solidFill>
              </a:rPr>
              <a:t>2</a:t>
            </a:r>
            <a:r>
              <a:rPr lang="fi-FI" sz="2200" b="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kuvaa tekemisen olleen vielä kesken</a:t>
            </a:r>
          </a:p>
          <a:p>
            <a:pPr marL="0" marR="0" lvl="0" indent="0" algn="l" rtl="0">
              <a:spcBef>
                <a:spcPts val="80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200" dirty="0">
                <a:solidFill>
                  <a:schemeClr val="tx1"/>
                </a:solidFill>
              </a:rPr>
              <a:t>3</a:t>
            </a:r>
            <a:r>
              <a:rPr lang="fi-FI" sz="2200" b="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kuvaa pidempikestoisen tekemisen keskeytymistä lyhytkestoisemmalla tapahtumalla</a:t>
            </a:r>
          </a:p>
          <a:p>
            <a:pPr marL="0" marR="0" lvl="0" indent="0" algn="l" rtl="0">
              <a:spcBef>
                <a:spcPts val="408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200" b="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4. 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korostaa tekemisen väliaikaisuutta</a:t>
            </a:r>
          </a:p>
          <a:p>
            <a:pPr marL="0" marR="0" lvl="0" indent="0" algn="l" rtl="0">
              <a:spcBef>
                <a:spcPts val="408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200" dirty="0">
                <a:solidFill>
                  <a:schemeClr val="tx1"/>
                </a:solidFill>
              </a:rPr>
              <a:t>5</a:t>
            </a:r>
            <a:r>
              <a:rPr lang="fi-FI" sz="2200" b="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fi-FI" sz="2200" b="0" i="0" u="none" strike="noStrike" cap="none" dirty="0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kuvaa 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toistuvasti tapahtunutta tekemistä (usein sana </a:t>
            </a:r>
            <a:r>
              <a:rPr lang="fi-FI" sz="2200" b="0" i="1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always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</a:p>
          <a:p>
            <a:pPr marL="0" marR="0" lvl="0" indent="0" algn="l" rtl="0">
              <a:lnSpc>
                <a:spcPct val="120000"/>
              </a:lnSpc>
              <a:spcBef>
                <a:spcPts val="408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2040" b="0" i="0" u="none" strike="noStrike" cap="none" dirty="0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160"/>
              </a:spcBef>
              <a:buClr>
                <a:schemeClr val="dk1"/>
              </a:buClr>
              <a:buSzPct val="25000"/>
              <a:buFont typeface="Arial"/>
              <a:buNone/>
            </a:pPr>
            <a:endParaRPr sz="800" b="0" i="0" u="none" strike="noStrike" cap="none" dirty="0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type="title"/>
          </p:nvPr>
        </p:nvSpPr>
        <p:spPr>
          <a:xfrm>
            <a:off x="439783" y="413791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buSzPct val="25000"/>
            </a:pPr>
            <a:r>
              <a:rPr lang="fi-FI" sz="4000" b="1" dirty="0">
                <a:solidFill>
                  <a:srgbClr val="2DA2BF"/>
                </a:solidFill>
              </a:rPr>
              <a:t>Kestoimperfekti</a:t>
            </a:r>
            <a:r>
              <a:rPr lang="fi-FI" sz="4000" dirty="0">
                <a:solidFill>
                  <a:srgbClr val="2DA2BF"/>
                </a:solidFill>
              </a:rPr>
              <a:t> </a:t>
            </a:r>
            <a:br>
              <a:rPr lang="fi-FI" sz="4000" dirty="0">
                <a:solidFill>
                  <a:srgbClr val="2DA2BF"/>
                </a:solidFill>
              </a:rPr>
            </a:br>
            <a:r>
              <a:rPr lang="fi-FI" sz="4000" dirty="0" smtClean="0">
                <a:solidFill>
                  <a:srgbClr val="2DA2BF"/>
                </a:solidFill>
              </a:rPr>
              <a:t>Muodostus</a:t>
            </a:r>
            <a:endParaRPr lang="fi-FI" sz="3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Shape 113"/>
          <p:cNvSpPr txBox="1">
            <a:spLocks noGrp="1"/>
          </p:cNvSpPr>
          <p:nvPr>
            <p:ph type="body" idx="2"/>
          </p:nvPr>
        </p:nvSpPr>
        <p:spPr>
          <a:xfrm>
            <a:off x="179510" y="1556791"/>
            <a:ext cx="9155193" cy="468052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Miten kestoimperfekti muodostetaan?</a:t>
            </a: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lang="fi-FI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planning</a:t>
            </a:r>
            <a:r>
              <a:rPr lang="fi-FI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</a:t>
            </a:r>
            <a:r>
              <a:rPr lang="fi-FI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it. 	  </a:t>
            </a:r>
            <a:r>
              <a:rPr lang="fi-FI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planning</a:t>
            </a:r>
            <a:r>
              <a:rPr lang="fi-FI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</a:t>
            </a:r>
            <a:r>
              <a:rPr lang="fi-FI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it.</a:t>
            </a: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planning</a:t>
            </a:r>
            <a:r>
              <a:rPr lang="fi-FI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</a:t>
            </a:r>
            <a:r>
              <a:rPr lang="fi-FI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it.</a:t>
            </a:r>
            <a:r>
              <a:rPr lang="fi-FI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  </a:t>
            </a:r>
            <a:r>
              <a:rPr lang="fi-FI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planning</a:t>
            </a:r>
            <a:r>
              <a:rPr lang="fi-FI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</a:t>
            </a:r>
            <a:r>
              <a:rPr lang="fi-FI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it.</a:t>
            </a: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He/</a:t>
            </a:r>
            <a:r>
              <a:rPr lang="fi-FI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She</a:t>
            </a:r>
            <a:r>
              <a:rPr lang="fi-FI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planning</a:t>
            </a:r>
            <a:r>
              <a:rPr lang="fi-FI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</a:t>
            </a:r>
            <a:r>
              <a:rPr lang="fi-FI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it.	  </a:t>
            </a:r>
            <a:r>
              <a:rPr lang="fi-FI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They</a:t>
            </a:r>
            <a:r>
              <a:rPr lang="fi-FI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planning</a:t>
            </a:r>
            <a:r>
              <a:rPr lang="fi-FI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</a:t>
            </a:r>
            <a:r>
              <a:rPr lang="fi-FI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it</a:t>
            </a: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lang="fi-FI" i="1" dirty="0"/>
          </a:p>
          <a:p>
            <a:pPr indent="-342900">
              <a:lnSpc>
                <a:spcPct val="110000"/>
              </a:lnSpc>
            </a:pPr>
            <a:r>
              <a:rPr lang="fi-FI" sz="280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Kestoimperfekti</a:t>
            </a: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fi-FI" sz="280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	’</a:t>
            </a:r>
            <a:r>
              <a:rPr lang="fi-FI" sz="2800" i="0" u="none" strike="noStrike" cap="none" dirty="0" err="1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80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’-verbin </a:t>
            </a:r>
            <a:r>
              <a:rPr lang="fi-FI" sz="280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imperfektimuoto + </a:t>
            </a:r>
            <a:r>
              <a:rPr lang="fi-FI" sz="280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pääverbin </a:t>
            </a:r>
            <a:r>
              <a:rPr lang="fi-FI" sz="280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-</a:t>
            </a:r>
            <a:r>
              <a:rPr lang="fi-FI" sz="2800" i="0" u="none" strike="noStrike" cap="none" dirty="0" err="1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ing</a:t>
            </a:r>
            <a:r>
              <a:rPr lang="fi-FI" sz="280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-muoto</a:t>
            </a:r>
            <a:endParaRPr lang="fi-FI" sz="2800" dirty="0">
              <a:solidFill>
                <a:schemeClr val="tx1"/>
              </a:solidFill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fi-FI" sz="280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1" u="none" strike="noStrike" cap="none" dirty="0" err="1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/ </a:t>
            </a:r>
            <a:r>
              <a:rPr lang="fi-FI" sz="2800" b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sz="280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+ </a:t>
            </a:r>
            <a:r>
              <a:rPr lang="fi-FI" sz="2800" b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-</a:t>
            </a:r>
            <a:r>
              <a:rPr lang="fi-FI" sz="2800" b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ing</a:t>
            </a:r>
            <a:endParaRPr lang="fi-FI" sz="2800" b="1" u="none" strike="noStrike" cap="none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buClr>
                <a:schemeClr val="dk1"/>
              </a:buClr>
              <a:buSzPct val="25000"/>
              <a:buFont typeface="Arial"/>
              <a:buNone/>
            </a:pPr>
            <a:endParaRPr sz="240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type="title"/>
          </p:nvPr>
        </p:nvSpPr>
        <p:spPr>
          <a:xfrm>
            <a:off x="439783" y="413791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buSzPct val="25000"/>
            </a:pPr>
            <a:r>
              <a:rPr lang="fi-FI" sz="3600" b="1" dirty="0">
                <a:solidFill>
                  <a:srgbClr val="2DA2BF"/>
                </a:solidFill>
              </a:rPr>
              <a:t>Kestoimperfekti</a:t>
            </a:r>
            <a:r>
              <a:rPr lang="fi-FI" sz="3600" dirty="0">
                <a:solidFill>
                  <a:srgbClr val="2DA2BF"/>
                </a:solidFill>
              </a:rPr>
              <a:t> </a:t>
            </a:r>
            <a:br>
              <a:rPr lang="fi-FI" sz="3600" dirty="0">
                <a:solidFill>
                  <a:srgbClr val="2DA2BF"/>
                </a:solidFill>
              </a:rPr>
            </a:br>
            <a:r>
              <a:rPr lang="fi-FI" sz="3600" dirty="0" smtClean="0">
                <a:solidFill>
                  <a:srgbClr val="2DA2BF"/>
                </a:solidFill>
              </a:rPr>
              <a:t>Muodostus</a:t>
            </a:r>
            <a:endParaRPr lang="fi-FI" sz="3600" b="0" i="0" u="none" strike="noStrike" cap="none" dirty="0">
              <a:solidFill>
                <a:schemeClr val="dk1"/>
              </a:solidFill>
              <a:sym typeface="Calibri"/>
            </a:endParaRPr>
          </a:p>
        </p:txBody>
      </p:sp>
      <p:sp>
        <p:nvSpPr>
          <p:cNvPr id="113" name="Shape 113"/>
          <p:cNvSpPr txBox="1">
            <a:spLocks noGrp="1"/>
          </p:cNvSpPr>
          <p:nvPr>
            <p:ph type="body" idx="2"/>
          </p:nvPr>
        </p:nvSpPr>
        <p:spPr>
          <a:xfrm>
            <a:off x="179510" y="1556791"/>
            <a:ext cx="9155193" cy="468052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Miten kestoimperfekti muodostetaan?</a:t>
            </a: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lang="fi-FI" sz="22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2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</a:t>
            </a:r>
            <a:r>
              <a:rPr lang="fi-FI" sz="22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planning</a:t>
            </a:r>
            <a:r>
              <a:rPr lang="fi-FI" sz="22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2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</a:t>
            </a:r>
            <a:r>
              <a:rPr lang="fi-FI" sz="22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it. 	  </a:t>
            </a:r>
            <a:r>
              <a:rPr lang="fi-FI" sz="22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sz="22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weren’t</a:t>
            </a:r>
            <a:r>
              <a:rPr lang="fi-FI" sz="22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planning</a:t>
            </a:r>
            <a:r>
              <a:rPr lang="fi-FI" sz="22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2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</a:t>
            </a:r>
            <a:r>
              <a:rPr lang="fi-FI" sz="22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it.</a:t>
            </a: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2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2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weren’t</a:t>
            </a:r>
            <a:r>
              <a:rPr lang="fi-FI" sz="22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planning</a:t>
            </a:r>
            <a:r>
              <a:rPr lang="fi-FI" sz="22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2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</a:t>
            </a:r>
            <a:r>
              <a:rPr lang="fi-FI" sz="22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it.	  </a:t>
            </a:r>
            <a:r>
              <a:rPr lang="fi-FI" sz="22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2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weren’t</a:t>
            </a:r>
            <a:r>
              <a:rPr lang="fi-FI" sz="22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planning</a:t>
            </a:r>
            <a:r>
              <a:rPr lang="fi-FI" sz="22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2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</a:t>
            </a:r>
            <a:r>
              <a:rPr lang="fi-FI" sz="22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it.</a:t>
            </a: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2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He/</a:t>
            </a:r>
            <a:r>
              <a:rPr lang="fi-FI" sz="22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She</a:t>
            </a:r>
            <a:r>
              <a:rPr lang="fi-FI" sz="22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wasn’t</a:t>
            </a:r>
            <a:r>
              <a:rPr lang="fi-FI" sz="22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planning</a:t>
            </a:r>
            <a:r>
              <a:rPr lang="fi-FI" sz="22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2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</a:t>
            </a:r>
            <a:r>
              <a:rPr lang="fi-FI" sz="22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it.	  </a:t>
            </a:r>
            <a:r>
              <a:rPr lang="fi-FI" sz="22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They</a:t>
            </a:r>
            <a:r>
              <a:rPr lang="fi-FI" sz="22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weren’t</a:t>
            </a:r>
            <a:r>
              <a:rPr lang="fi-FI" sz="22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planning</a:t>
            </a:r>
            <a:r>
              <a:rPr lang="fi-FI" sz="22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2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</a:t>
            </a:r>
            <a:r>
              <a:rPr lang="fi-FI" sz="22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it</a:t>
            </a: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lang="fi-FI" i="1" dirty="0"/>
          </a:p>
          <a:p>
            <a:pPr lvl="0" indent="-342900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sz="2800" dirty="0">
                <a:solidFill>
                  <a:schemeClr val="tx1"/>
                </a:solidFill>
              </a:rPr>
              <a:t>Kielteinen muoto</a:t>
            </a:r>
          </a:p>
          <a:p>
            <a:pPr lvl="0">
              <a:lnSpc>
                <a:spcPct val="110000"/>
              </a:lnSpc>
              <a:spcBef>
                <a:spcPts val="640"/>
              </a:spcBef>
              <a:buClr>
                <a:schemeClr val="dk1"/>
              </a:buClr>
              <a:buSzPct val="25000"/>
            </a:pPr>
            <a:r>
              <a:rPr lang="fi-FI" sz="2800" dirty="0">
                <a:solidFill>
                  <a:schemeClr val="tx1"/>
                </a:solidFill>
              </a:rPr>
              <a:t>	</a:t>
            </a:r>
            <a:r>
              <a:rPr lang="fi-FI" sz="2800" b="1" dirty="0" err="1">
                <a:solidFill>
                  <a:schemeClr val="tx1"/>
                </a:solidFill>
              </a:rPr>
              <a:t>was</a:t>
            </a:r>
            <a:r>
              <a:rPr lang="fi-FI" sz="2800" dirty="0">
                <a:solidFill>
                  <a:schemeClr val="tx1"/>
                </a:solidFill>
              </a:rPr>
              <a:t>/</a:t>
            </a:r>
            <a:r>
              <a:rPr lang="fi-FI" sz="2800" b="1" dirty="0" err="1">
                <a:solidFill>
                  <a:schemeClr val="tx1"/>
                </a:solidFill>
              </a:rPr>
              <a:t>were</a:t>
            </a:r>
            <a:r>
              <a:rPr lang="fi-FI" sz="2800" dirty="0">
                <a:solidFill>
                  <a:schemeClr val="tx1"/>
                </a:solidFill>
              </a:rPr>
              <a:t> + </a:t>
            </a:r>
            <a:r>
              <a:rPr lang="fi-FI" sz="2800" b="1" dirty="0" err="1">
                <a:solidFill>
                  <a:schemeClr val="tx1"/>
                </a:solidFill>
              </a:rPr>
              <a:t>not</a:t>
            </a:r>
            <a:r>
              <a:rPr lang="fi-FI" sz="2800" dirty="0">
                <a:solidFill>
                  <a:schemeClr val="tx1"/>
                </a:solidFill>
              </a:rPr>
              <a:t> + </a:t>
            </a:r>
            <a:r>
              <a:rPr lang="fi-FI" sz="2800" b="1" dirty="0">
                <a:solidFill>
                  <a:schemeClr val="tx1"/>
                </a:solidFill>
              </a:rPr>
              <a:t>pääverbin -</a:t>
            </a:r>
            <a:r>
              <a:rPr lang="fi-FI" sz="2800" b="1" dirty="0" err="1">
                <a:solidFill>
                  <a:schemeClr val="tx1"/>
                </a:solidFill>
              </a:rPr>
              <a:t>ing</a:t>
            </a:r>
            <a:r>
              <a:rPr lang="fi-FI" sz="2800" b="1" dirty="0">
                <a:solidFill>
                  <a:schemeClr val="tx1"/>
                </a:solidFill>
              </a:rPr>
              <a:t>-muoto</a:t>
            </a:r>
          </a:p>
          <a:p>
            <a:pPr lvl="0" indent="-342900">
              <a:lnSpc>
                <a:spcPct val="110000"/>
              </a:lnSpc>
              <a:spcBef>
                <a:spcPts val="560"/>
              </a:spcBef>
              <a:buFont typeface="Arial" panose="020B0604020202020204" pitchFamily="34" charset="0"/>
              <a:buChar char="•"/>
            </a:pPr>
            <a:r>
              <a:rPr lang="fi-FI" sz="2800" dirty="0">
                <a:solidFill>
                  <a:schemeClr val="tx1"/>
                </a:solidFill>
              </a:rPr>
              <a:t>Lyhennetty muoto </a:t>
            </a:r>
            <a:r>
              <a:rPr lang="fi-FI" sz="2800" dirty="0" smtClean="0">
                <a:solidFill>
                  <a:schemeClr val="tx1"/>
                </a:solidFill>
              </a:rPr>
              <a:t>-</a:t>
            </a:r>
            <a:r>
              <a:rPr lang="fi-FI" sz="2800" b="1" dirty="0" err="1" smtClean="0">
                <a:solidFill>
                  <a:schemeClr val="tx1"/>
                </a:solidFill>
              </a:rPr>
              <a:t>n’t</a:t>
            </a:r>
            <a:r>
              <a:rPr lang="fi-FI" sz="2800" dirty="0" smtClean="0">
                <a:solidFill>
                  <a:schemeClr val="tx1"/>
                </a:solidFill>
              </a:rPr>
              <a:t> </a:t>
            </a:r>
            <a:r>
              <a:rPr lang="fi-FI" sz="2800" dirty="0">
                <a:solidFill>
                  <a:schemeClr val="tx1"/>
                </a:solidFill>
              </a:rPr>
              <a:t>on hyvin yleinen.</a:t>
            </a: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buClr>
                <a:schemeClr val="dk1"/>
              </a:buClr>
              <a:buSzPct val="25000"/>
              <a:buFont typeface="Arial"/>
              <a:buNone/>
            </a:pPr>
            <a:endParaRPr sz="240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6259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>
            <a:spLocks noGrp="1"/>
          </p:cNvSpPr>
          <p:nvPr>
            <p:ph type="title"/>
          </p:nvPr>
        </p:nvSpPr>
        <p:spPr>
          <a:xfrm>
            <a:off x="457200" y="33559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buSzPct val="25000"/>
            </a:pPr>
            <a:r>
              <a:rPr lang="fi-FI" sz="4000" b="1" dirty="0">
                <a:solidFill>
                  <a:srgbClr val="2DA2BF"/>
                </a:solidFill>
              </a:rPr>
              <a:t>Kestoimperfekti</a:t>
            </a:r>
            <a:r>
              <a:rPr lang="fi-FI" sz="4000" dirty="0">
                <a:solidFill>
                  <a:srgbClr val="2DA2BF"/>
                </a:solidFill>
              </a:rPr>
              <a:t> </a:t>
            </a:r>
            <a:br>
              <a:rPr lang="fi-FI" sz="4000" dirty="0">
                <a:solidFill>
                  <a:srgbClr val="2DA2BF"/>
                </a:solidFill>
              </a:rPr>
            </a:br>
            <a:r>
              <a:rPr lang="fi-FI" sz="4000" dirty="0">
                <a:solidFill>
                  <a:srgbClr val="2DA2BF"/>
                </a:solidFill>
              </a:rPr>
              <a:t>Muodostus</a:t>
            </a:r>
            <a:endParaRPr lang="fi-FI" sz="3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Shape 129"/>
          <p:cNvSpPr txBox="1"/>
          <p:nvPr/>
        </p:nvSpPr>
        <p:spPr>
          <a:xfrm>
            <a:off x="215516" y="1596719"/>
            <a:ext cx="8712967" cy="450533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lnSpc>
                <a:spcPct val="110000"/>
              </a:lnSpc>
              <a:buSzPct val="25000"/>
            </a:pPr>
            <a:r>
              <a:rPr lang="fi-FI" sz="28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Miten kestoimperfektin kysymys muodostetaan?</a:t>
            </a: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buSzPct val="25000"/>
              <a:buNone/>
            </a:pPr>
            <a:r>
              <a:rPr lang="fi-FI" sz="2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</a:t>
            </a:r>
            <a:r>
              <a:rPr lang="fi-FI" sz="22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2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planning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something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?	</a:t>
            </a:r>
            <a:r>
              <a:rPr lang="fi-FI" sz="22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sz="22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planning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something</a:t>
            </a:r>
            <a:r>
              <a:rPr lang="fi-FI" sz="22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buSzPct val="25000"/>
              <a:buNone/>
            </a:pPr>
            <a:r>
              <a:rPr lang="fi-FI" sz="2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</a:t>
            </a:r>
            <a:r>
              <a:rPr lang="fi-FI" sz="22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sz="22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planning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something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?	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planning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something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? </a:t>
            </a: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buSzPct val="25000"/>
              <a:buNone/>
            </a:pPr>
            <a:r>
              <a:rPr lang="fi-FI" sz="2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</a:t>
            </a:r>
            <a:r>
              <a:rPr lang="fi-FI" sz="22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2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he/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she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planning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something</a:t>
            </a:r>
            <a:r>
              <a:rPr lang="fi-FI" sz="22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?	</a:t>
            </a:r>
            <a:r>
              <a:rPr lang="fi-FI" sz="22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sz="22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they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planning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something</a:t>
            </a:r>
            <a:r>
              <a:rPr lang="fi-FI" sz="22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buSzPct val="25000"/>
              <a:buNone/>
            </a:pPr>
            <a:endParaRPr lang="fi-FI" sz="2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457200">
              <a:lnSpc>
                <a:spcPct val="110000"/>
              </a:lnSpc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2800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Kysymysmuoto</a:t>
            </a:r>
            <a:endParaRPr lang="fi-FI" sz="280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0" algn="ctr">
              <a:lnSpc>
                <a:spcPct val="110000"/>
              </a:lnSpc>
              <a:spcBef>
                <a:spcPts val="640"/>
              </a:spcBef>
              <a:buClr>
                <a:schemeClr val="accent1"/>
              </a:buClr>
              <a:buSzPct val="25000"/>
            </a:pPr>
            <a:r>
              <a:rPr lang="fi-FI" sz="2800" b="1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fi-FI" sz="2800" b="1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sz="28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+ </a:t>
            </a:r>
            <a:r>
              <a:rPr lang="fi-FI" sz="2800" u="sng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SUBJEKTI</a:t>
            </a:r>
            <a:r>
              <a:rPr lang="fi-FI" sz="28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+ </a:t>
            </a:r>
            <a:r>
              <a:rPr lang="fi-FI" sz="2800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pääverbin </a:t>
            </a:r>
            <a:r>
              <a:rPr lang="fi-FI" sz="2800" b="1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-</a:t>
            </a:r>
            <a:r>
              <a:rPr lang="fi-FI" sz="2800" b="1" dirty="0" err="1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ing</a:t>
            </a:r>
            <a:r>
              <a:rPr lang="fi-FI" sz="2800" b="1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-muoto</a:t>
            </a:r>
            <a:endParaRPr lang="fi-FI" sz="2800" b="1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457200">
              <a:lnSpc>
                <a:spcPct val="110000"/>
              </a:lnSpc>
              <a:spcBef>
                <a:spcPts val="480"/>
              </a:spcBef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28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Kysymyksen alussa voi olla myös kysymyssana</a:t>
            </a:r>
          </a:p>
          <a:p>
            <a:pPr marL="1371600" lvl="3">
              <a:lnSpc>
                <a:spcPct val="110000"/>
              </a:lnSpc>
              <a:spcBef>
                <a:spcPts val="480"/>
              </a:spcBef>
              <a:buClr>
                <a:schemeClr val="dk1"/>
              </a:buClr>
              <a:buSzPct val="25000"/>
            </a:pPr>
            <a:r>
              <a:rPr lang="fi-FI" sz="2800" dirty="0" err="1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When</a:t>
            </a:r>
            <a:r>
              <a:rPr lang="fi-FI" sz="2800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he </a:t>
            </a:r>
            <a:r>
              <a:rPr lang="fi-FI" sz="2800" b="1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planning</a:t>
            </a:r>
            <a:r>
              <a:rPr lang="fi-FI" sz="28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something</a:t>
            </a:r>
            <a:r>
              <a:rPr lang="fi-FI" sz="28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buSzPct val="25000"/>
              <a:buNone/>
            </a:pPr>
            <a:endParaRPr lang="fi-FI" sz="2200" b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 txBox="1">
            <a:spLocks noGrp="1"/>
          </p:cNvSpPr>
          <p:nvPr>
            <p:ph type="title"/>
          </p:nvPr>
        </p:nvSpPr>
        <p:spPr>
          <a:xfrm>
            <a:off x="457206" y="382649"/>
            <a:ext cx="8229600" cy="106612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buSzPct val="25000"/>
            </a:pPr>
            <a:r>
              <a:rPr lang="fi-FI" sz="4000" b="1" dirty="0">
                <a:solidFill>
                  <a:srgbClr val="2DA2BF"/>
                </a:solidFill>
              </a:rPr>
              <a:t>Kestoimperfekti</a:t>
            </a:r>
            <a:r>
              <a:rPr lang="fi-FI" sz="4000" dirty="0">
                <a:solidFill>
                  <a:srgbClr val="2DA2BF"/>
                </a:solidFill>
              </a:rPr>
              <a:t> </a:t>
            </a:r>
            <a:br>
              <a:rPr lang="fi-FI" sz="4000" dirty="0">
                <a:solidFill>
                  <a:srgbClr val="2DA2BF"/>
                </a:solidFill>
              </a:rPr>
            </a:br>
            <a:r>
              <a:rPr lang="fi-FI" sz="4000" dirty="0">
                <a:solidFill>
                  <a:srgbClr val="2DA2BF"/>
                </a:solidFill>
              </a:rPr>
              <a:t>Muodostus</a:t>
            </a:r>
            <a:endParaRPr lang="fi-FI" sz="288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Shape 135"/>
          <p:cNvSpPr txBox="1">
            <a:spLocks noGrp="1"/>
          </p:cNvSpPr>
          <p:nvPr>
            <p:ph type="body" idx="2"/>
          </p:nvPr>
        </p:nvSpPr>
        <p:spPr>
          <a:xfrm>
            <a:off x="179511" y="1412775"/>
            <a:ext cx="8640960" cy="482453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2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2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buClr>
                <a:schemeClr val="dk1"/>
              </a:buClr>
              <a:buSzPct val="25000"/>
              <a:buFont typeface="Arial"/>
              <a:buNone/>
            </a:pPr>
            <a:endParaRPr sz="2400" b="0" i="1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36" name="Shape 136"/>
          <p:cNvGraphicFramePr/>
          <p:nvPr>
            <p:extLst>
              <p:ext uri="{D42A27DB-BD31-4B8C-83A1-F6EECF244321}">
                <p14:modId xmlns:p14="http://schemas.microsoft.com/office/powerpoint/2010/main" val="3312070474"/>
              </p:ext>
            </p:extLst>
          </p:nvPr>
        </p:nvGraphicFramePr>
        <p:xfrm>
          <a:off x="236123" y="1528325"/>
          <a:ext cx="8640975" cy="4415475"/>
        </p:xfrm>
        <a:graphic>
          <a:graphicData uri="http://schemas.openxmlformats.org/drawingml/2006/table">
            <a:tbl>
              <a:tblPr firstRow="1" bandRow="1">
                <a:noFill/>
                <a:tableStyleId>{0CFF7272-9AD3-4FC8-AA39-B1C44B48BB82}</a:tableStyleId>
              </a:tblPr>
              <a:tblGrid>
                <a:gridCol w="28803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803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80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59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1800" u="none" strike="noStrike" cap="none" dirty="0">
                          <a:solidFill>
                            <a:srgbClr val="000000"/>
                          </a:solidFill>
                        </a:rPr>
                        <a:t>Väite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1800" u="none" strike="noStrike" cap="none">
                          <a:solidFill>
                            <a:srgbClr val="000000"/>
                          </a:solidFill>
                        </a:rPr>
                        <a:t>Kielto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1800" u="none" strike="noStrike" cap="none">
                          <a:solidFill>
                            <a:srgbClr val="000000"/>
                          </a:solidFill>
                        </a:rPr>
                        <a:t>Kysymys</a:t>
                      </a: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9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i="0" u="none" strike="noStrike" cap="none" dirty="0"/>
                        <a:t>I </a:t>
                      </a:r>
                      <a:r>
                        <a:rPr lang="fi-FI" sz="2000" b="1" i="0" u="none" strike="noStrike" cap="none" dirty="0" err="1"/>
                        <a:t>was</a:t>
                      </a:r>
                      <a:r>
                        <a:rPr lang="fi-FI" sz="2000" b="1" i="0" u="none" strike="noStrike" cap="none" dirty="0"/>
                        <a:t> </a:t>
                      </a:r>
                      <a:r>
                        <a:rPr lang="fi-FI" sz="2000" i="0" u="none" strike="noStrike" cap="none" dirty="0" err="1"/>
                        <a:t>sitti</a:t>
                      </a:r>
                      <a:r>
                        <a:rPr lang="fi-FI" sz="2000" b="1" i="0" u="none" strike="noStrike" cap="none" dirty="0" err="1"/>
                        <a:t>ng</a:t>
                      </a:r>
                      <a:r>
                        <a:rPr lang="fi-FI" sz="2000" i="0" u="none" strike="noStrike" cap="none" dirty="0"/>
                        <a:t> </a:t>
                      </a:r>
                      <a:r>
                        <a:rPr lang="fi-FI" sz="2000" i="0" u="none" strike="noStrike" cap="none" dirty="0" err="1"/>
                        <a:t>here</a:t>
                      </a:r>
                      <a:r>
                        <a:rPr lang="fi-FI" sz="2000" i="0" u="none" strike="noStrike" cap="none" dirty="0"/>
                        <a:t>.</a:t>
                      </a: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fi-FI" sz="2000" i="0" u="none" strike="noStrike" cap="none"/>
                        <a:t>I </a:t>
                      </a:r>
                      <a:r>
                        <a:rPr lang="fi-FI" sz="2000" b="1" i="0" u="none" strike="noStrike" cap="none"/>
                        <a:t>was not sitting </a:t>
                      </a:r>
                      <a:r>
                        <a:rPr lang="fi-FI" sz="2000" i="0" u="none" strike="noStrike" cap="none"/>
                        <a:t>here.</a:t>
                      </a: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b="1" i="0" u="none" strike="noStrike" cap="none"/>
                        <a:t>Was </a:t>
                      </a:r>
                      <a:r>
                        <a:rPr lang="fi-FI" sz="2000" i="0" u="none" strike="noStrike" cap="none"/>
                        <a:t>I sitti</a:t>
                      </a:r>
                      <a:r>
                        <a:rPr lang="fi-FI" sz="2000" b="1" i="0" u="none" strike="noStrike" cap="none"/>
                        <a:t>ng</a:t>
                      </a:r>
                      <a:r>
                        <a:rPr lang="fi-FI" sz="2000" i="0" u="none" strike="noStrike" cap="none"/>
                        <a:t> here?</a:t>
                      </a:r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4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i="0" u="none" strike="noStrike" cap="none"/>
                        <a:t>You </a:t>
                      </a:r>
                      <a:r>
                        <a:rPr lang="fi-FI" sz="2000" b="1" i="0" u="none" strike="noStrike" cap="none"/>
                        <a:t>were </a:t>
                      </a:r>
                      <a:r>
                        <a:rPr lang="fi-FI" sz="2000" i="0" u="none" strike="noStrike" cap="none"/>
                        <a:t>sitti</a:t>
                      </a:r>
                      <a:r>
                        <a:rPr lang="fi-FI" sz="2000" b="1" i="0" u="none" strike="noStrike" cap="none"/>
                        <a:t>ng</a:t>
                      </a:r>
                      <a:r>
                        <a:rPr lang="fi-FI" sz="2000" i="0" u="none" strike="noStrike" cap="none"/>
                        <a:t> there.</a:t>
                      </a: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fi-FI" sz="2000" i="0" u="none" strike="noStrike" cap="none"/>
                        <a:t>You </a:t>
                      </a:r>
                      <a:r>
                        <a:rPr lang="fi-FI" sz="2000" b="1" i="0" u="none" strike="noStrike" cap="none"/>
                        <a:t>weren’t </a:t>
                      </a:r>
                      <a:r>
                        <a:rPr lang="fi-FI" sz="2000" i="0" u="none" strike="noStrike" cap="none"/>
                        <a:t>sitti</a:t>
                      </a:r>
                      <a:r>
                        <a:rPr lang="fi-FI" sz="2000" b="1" i="0" u="none" strike="noStrike" cap="none"/>
                        <a:t>ng</a:t>
                      </a:r>
                      <a:r>
                        <a:rPr lang="fi-FI" sz="2000" i="0" u="none" strike="noStrike" cap="none"/>
                        <a:t> there.</a:t>
                      </a: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b="1" i="0" u="none" strike="noStrike" cap="none"/>
                        <a:t>Were</a:t>
                      </a:r>
                      <a:r>
                        <a:rPr lang="fi-FI" sz="2000" i="0" u="none" strike="noStrike" cap="none"/>
                        <a:t> you sitti</a:t>
                      </a:r>
                      <a:r>
                        <a:rPr lang="fi-FI" sz="2000" b="1" i="0" u="none" strike="noStrike" cap="none"/>
                        <a:t>ng</a:t>
                      </a:r>
                      <a:r>
                        <a:rPr lang="fi-FI" sz="2000" i="0" u="none" strike="noStrike" cap="none"/>
                        <a:t> there?</a:t>
                      </a:r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886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i="0" u="none" strike="noStrike" cap="none"/>
                        <a:t>He/She/It </a:t>
                      </a:r>
                      <a:r>
                        <a:rPr lang="fi-FI" sz="2000" b="1" i="0" u="none" strike="noStrike" cap="none"/>
                        <a:t>was </a:t>
                      </a:r>
                      <a:r>
                        <a:rPr lang="fi-FI" sz="2000" i="0" u="none" strike="noStrike" cap="none"/>
                        <a:t>sitti</a:t>
                      </a:r>
                      <a:r>
                        <a:rPr lang="fi-FI" sz="2000" b="1" i="0" u="none" strike="noStrike" cap="none"/>
                        <a:t>ng</a:t>
                      </a:r>
                      <a:r>
                        <a:rPr lang="fi-FI" sz="2000" i="0" u="none" strike="noStrike" cap="none"/>
                        <a:t> here.</a:t>
                      </a: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i="0" u="none" strike="noStrike" cap="none" dirty="0"/>
                        <a:t>He/</a:t>
                      </a:r>
                      <a:r>
                        <a:rPr lang="fi-FI" sz="2000" i="0" u="none" strike="noStrike" cap="none" dirty="0" err="1"/>
                        <a:t>She</a:t>
                      </a:r>
                      <a:r>
                        <a:rPr lang="fi-FI" sz="2000" i="0" u="none" strike="noStrike" cap="none" dirty="0"/>
                        <a:t>/It </a:t>
                      </a:r>
                      <a:r>
                        <a:rPr lang="fi-FI" sz="2000" b="1" i="0" u="none" strike="noStrike" cap="none" dirty="0" err="1"/>
                        <a:t>wasn’t</a:t>
                      </a:r>
                      <a:r>
                        <a:rPr lang="fi-FI" sz="2000" b="1" i="0" u="none" strike="noStrike" cap="none" dirty="0"/>
                        <a:t> </a:t>
                      </a:r>
                      <a:r>
                        <a:rPr lang="fi-FI" sz="2000" i="0" u="none" strike="noStrike" cap="none" dirty="0" err="1"/>
                        <a:t>sitti</a:t>
                      </a:r>
                      <a:r>
                        <a:rPr lang="fi-FI" sz="2000" b="1" i="0" u="none" strike="noStrike" cap="none" dirty="0" err="1"/>
                        <a:t>ng</a:t>
                      </a:r>
                      <a:r>
                        <a:rPr lang="fi-FI" sz="2000" b="1" i="0" u="none" strike="noStrike" cap="none" dirty="0"/>
                        <a:t> </a:t>
                      </a:r>
                      <a:r>
                        <a:rPr lang="fi-FI" sz="2000" i="0" u="none" strike="noStrike" cap="none" dirty="0" err="1"/>
                        <a:t>here</a:t>
                      </a:r>
                      <a:endParaRPr lang="fi-FI" sz="2000" i="0" u="none" strike="noStrike" cap="none" dirty="0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b="1" i="0" u="none" strike="noStrike" cap="none" dirty="0" err="1"/>
                        <a:t>Was</a:t>
                      </a:r>
                      <a:r>
                        <a:rPr lang="fi-FI" sz="2000" i="0" u="none" strike="noStrike" cap="none" dirty="0"/>
                        <a:t> he/</a:t>
                      </a:r>
                      <a:r>
                        <a:rPr lang="fi-FI" sz="2000" i="0" u="none" strike="noStrike" cap="none" dirty="0" err="1"/>
                        <a:t>she</a:t>
                      </a:r>
                      <a:r>
                        <a:rPr lang="fi-FI" sz="2000" i="0" u="none" strike="noStrike" cap="none" dirty="0"/>
                        <a:t>/it </a:t>
                      </a:r>
                      <a:r>
                        <a:rPr lang="fi-FI" sz="2000" i="0" u="none" strike="noStrike" cap="none" dirty="0" err="1"/>
                        <a:t>sitti</a:t>
                      </a:r>
                      <a:r>
                        <a:rPr lang="fi-FI" sz="2000" b="1" i="0" u="none" strike="noStrike" cap="none" dirty="0" err="1"/>
                        <a:t>ng</a:t>
                      </a:r>
                      <a:r>
                        <a:rPr lang="fi-FI" sz="2000" b="1" i="0" u="none" strike="noStrike" cap="none" dirty="0"/>
                        <a:t> </a:t>
                      </a:r>
                      <a:r>
                        <a:rPr lang="fi-FI" sz="2000" i="0" u="none" strike="noStrike" cap="none" dirty="0" err="1"/>
                        <a:t>here</a:t>
                      </a:r>
                      <a:r>
                        <a:rPr lang="fi-FI" sz="2000" i="0" u="none" strike="noStrike" cap="none" dirty="0"/>
                        <a:t>?</a:t>
                      </a:r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14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i="0" u="none" strike="noStrike" cap="none"/>
                        <a:t>We </a:t>
                      </a:r>
                      <a:r>
                        <a:rPr lang="fi-FI" sz="2000" b="1" i="0" u="none" strike="noStrike" cap="none"/>
                        <a:t>were </a:t>
                      </a:r>
                      <a:r>
                        <a:rPr lang="fi-FI" sz="2000" i="0" u="none" strike="noStrike" cap="none"/>
                        <a:t>sitti</a:t>
                      </a:r>
                      <a:r>
                        <a:rPr lang="fi-FI" sz="2000" b="1" i="0" u="none" strike="noStrike" cap="none"/>
                        <a:t>ng </a:t>
                      </a:r>
                      <a:r>
                        <a:rPr lang="fi-FI" sz="2000" i="0" u="none" strike="noStrike" cap="none"/>
                        <a:t>there.</a:t>
                      </a: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fi-FI" sz="2000" i="0" u="none" strike="noStrike" cap="none"/>
                        <a:t>We </a:t>
                      </a:r>
                      <a:r>
                        <a:rPr lang="fi-FI" sz="2000" b="1" i="0" u="none" strike="noStrike" cap="none"/>
                        <a:t>weren’t</a:t>
                      </a:r>
                      <a:r>
                        <a:rPr lang="fi-FI" sz="2000" i="0" u="none" strike="noStrike" cap="none"/>
                        <a:t> sitti</a:t>
                      </a:r>
                      <a:r>
                        <a:rPr lang="fi-FI" sz="2000" b="1" i="0" u="none" strike="noStrike" cap="none"/>
                        <a:t>ng </a:t>
                      </a:r>
                      <a:r>
                        <a:rPr lang="fi-FI" sz="2000" i="0" u="none" strike="noStrike" cap="none"/>
                        <a:t>there.</a:t>
                      </a: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fi-FI" sz="2000" b="1" i="0" u="none" strike="noStrike" cap="none" dirty="0" err="1"/>
                        <a:t>Were</a:t>
                      </a:r>
                      <a:r>
                        <a:rPr lang="fi-FI" sz="2000" i="0" u="none" strike="noStrike" cap="none" dirty="0"/>
                        <a:t> </a:t>
                      </a:r>
                      <a:r>
                        <a:rPr lang="fi-FI" sz="2000" i="0" u="none" strike="noStrike" cap="none" dirty="0" err="1"/>
                        <a:t>we</a:t>
                      </a:r>
                      <a:r>
                        <a:rPr lang="fi-FI" sz="2000" i="0" u="none" strike="noStrike" cap="none" dirty="0"/>
                        <a:t> </a:t>
                      </a:r>
                      <a:r>
                        <a:rPr lang="fi-FI" sz="2000" i="0" u="none" strike="noStrike" cap="none" dirty="0" err="1"/>
                        <a:t>sitti</a:t>
                      </a:r>
                      <a:r>
                        <a:rPr lang="fi-FI" sz="2000" b="1" i="0" u="none" strike="noStrike" cap="none" dirty="0" err="1"/>
                        <a:t>ng</a:t>
                      </a:r>
                      <a:r>
                        <a:rPr lang="fi-FI" sz="2000" b="1" i="0" u="none" strike="noStrike" cap="none" dirty="0"/>
                        <a:t> </a:t>
                      </a:r>
                      <a:r>
                        <a:rPr lang="fi-FI" sz="2000" i="0" u="none" strike="noStrike" cap="none" dirty="0" err="1"/>
                        <a:t>there</a:t>
                      </a:r>
                      <a:r>
                        <a:rPr lang="fi-FI" sz="2000" i="0" u="none" strike="noStrike" cap="none" dirty="0"/>
                        <a:t>?</a:t>
                      </a:r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9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i="0" u="none" strike="noStrike" cap="none"/>
                        <a:t>You </a:t>
                      </a:r>
                      <a:r>
                        <a:rPr lang="fi-FI" sz="2000" b="1" i="0" u="none" strike="noStrike" cap="none"/>
                        <a:t>were </a:t>
                      </a:r>
                      <a:r>
                        <a:rPr lang="fi-FI" sz="2000" i="0" u="none" strike="noStrike" cap="none"/>
                        <a:t>sitti</a:t>
                      </a:r>
                      <a:r>
                        <a:rPr lang="fi-FI" sz="2000" b="1" i="0" u="none" strike="noStrike" cap="none"/>
                        <a:t>ng </a:t>
                      </a:r>
                      <a:r>
                        <a:rPr lang="fi-FI" sz="2000" i="0" u="none" strike="noStrike" cap="none"/>
                        <a:t>here.</a:t>
                      </a: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i="0" u="none" strike="noStrike" cap="none"/>
                        <a:t>You </a:t>
                      </a:r>
                      <a:r>
                        <a:rPr lang="fi-FI" sz="2000" b="1" i="0" u="none" strike="noStrike" cap="none"/>
                        <a:t>weren’t </a:t>
                      </a:r>
                      <a:r>
                        <a:rPr lang="fi-FI" sz="2000" i="0" u="none" strike="noStrike" cap="none"/>
                        <a:t>sitti</a:t>
                      </a:r>
                      <a:r>
                        <a:rPr lang="fi-FI" sz="2000" b="1" i="0" u="none" strike="noStrike" cap="none"/>
                        <a:t>ng </a:t>
                      </a:r>
                      <a:r>
                        <a:rPr lang="fi-FI" sz="2000" i="0" u="none" strike="noStrike" cap="none"/>
                        <a:t>here.</a:t>
                      </a: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b="1" i="0" u="none" strike="noStrike" cap="none" dirty="0" err="1"/>
                        <a:t>Were</a:t>
                      </a:r>
                      <a:r>
                        <a:rPr lang="fi-FI" sz="2000" i="0" u="none" strike="noStrike" cap="none" dirty="0"/>
                        <a:t> </a:t>
                      </a:r>
                      <a:r>
                        <a:rPr lang="fi-FI" sz="2000" i="0" u="none" strike="noStrike" cap="none" dirty="0" err="1"/>
                        <a:t>you</a:t>
                      </a:r>
                      <a:r>
                        <a:rPr lang="fi-FI" sz="2000" i="0" u="none" strike="noStrike" cap="none" dirty="0"/>
                        <a:t> </a:t>
                      </a:r>
                      <a:r>
                        <a:rPr lang="fi-FI" sz="2000" i="0" u="none" strike="noStrike" cap="none" dirty="0" err="1"/>
                        <a:t>sitti</a:t>
                      </a:r>
                      <a:r>
                        <a:rPr lang="fi-FI" sz="2000" b="1" i="0" u="none" strike="noStrike" cap="none" dirty="0" err="1"/>
                        <a:t>ng</a:t>
                      </a:r>
                      <a:r>
                        <a:rPr lang="fi-FI" sz="2000" b="1" i="0" u="none" strike="noStrike" cap="none" dirty="0"/>
                        <a:t> </a:t>
                      </a:r>
                      <a:r>
                        <a:rPr lang="fi-FI" sz="2000" i="0" u="none" strike="noStrike" cap="none" dirty="0" err="1"/>
                        <a:t>here</a:t>
                      </a:r>
                      <a:r>
                        <a:rPr lang="fi-FI" sz="2000" i="0" u="none" strike="noStrike" cap="none" dirty="0"/>
                        <a:t>?</a:t>
                      </a:r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59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i="0" u="none" strike="noStrike" cap="none"/>
                        <a:t>They </a:t>
                      </a:r>
                      <a:r>
                        <a:rPr lang="fi-FI" sz="2000" b="1" i="0" u="none" strike="noStrike" cap="none"/>
                        <a:t>were </a:t>
                      </a:r>
                      <a:r>
                        <a:rPr lang="fi-FI" sz="2000" i="0" u="none" strike="noStrike" cap="none"/>
                        <a:t>sitti</a:t>
                      </a:r>
                      <a:r>
                        <a:rPr lang="fi-FI" sz="2000" b="1" i="0" u="none" strike="noStrike" cap="none"/>
                        <a:t>ng </a:t>
                      </a:r>
                      <a:r>
                        <a:rPr lang="fi-FI" sz="2000" i="0" u="none" strike="noStrike" cap="none"/>
                        <a:t>there.</a:t>
                      </a: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i="0" u="none" strike="noStrike" cap="none"/>
                        <a:t>They </a:t>
                      </a:r>
                      <a:r>
                        <a:rPr lang="fi-FI" sz="2000" b="1" i="0" u="none" strike="noStrike" cap="none"/>
                        <a:t>weren’t </a:t>
                      </a:r>
                      <a:r>
                        <a:rPr lang="fi-FI" sz="2000" i="0" u="none" strike="noStrike" cap="none"/>
                        <a:t>sitti</a:t>
                      </a:r>
                      <a:r>
                        <a:rPr lang="fi-FI" sz="2000" b="1" i="0" u="none" strike="noStrike" cap="none"/>
                        <a:t>ng </a:t>
                      </a:r>
                      <a:r>
                        <a:rPr lang="fi-FI" sz="2000" i="0" u="none" strike="noStrike" cap="none"/>
                        <a:t>there.</a:t>
                      </a: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b="1" i="0" u="none" strike="noStrike" cap="none" dirty="0" err="1"/>
                        <a:t>Were</a:t>
                      </a:r>
                      <a:r>
                        <a:rPr lang="fi-FI" sz="2000" i="0" u="none" strike="noStrike" cap="none" dirty="0"/>
                        <a:t> </a:t>
                      </a:r>
                      <a:r>
                        <a:rPr lang="fi-FI" sz="2000" i="0" u="none" strike="noStrike" cap="none" dirty="0" err="1"/>
                        <a:t>they</a:t>
                      </a:r>
                      <a:r>
                        <a:rPr lang="fi-FI" sz="2000" i="0" u="none" strike="noStrike" cap="none" dirty="0"/>
                        <a:t> </a:t>
                      </a:r>
                      <a:r>
                        <a:rPr lang="fi-FI" sz="2000" i="0" u="none" strike="noStrike" cap="none" dirty="0" err="1"/>
                        <a:t>sitti</a:t>
                      </a:r>
                      <a:r>
                        <a:rPr lang="fi-FI" sz="2000" b="1" i="0" u="none" strike="noStrike" cap="none" dirty="0" err="1"/>
                        <a:t>ng</a:t>
                      </a:r>
                      <a:r>
                        <a:rPr lang="fi-FI" sz="2000" b="1" i="0" u="none" strike="noStrike" cap="none" dirty="0"/>
                        <a:t> </a:t>
                      </a:r>
                      <a:r>
                        <a:rPr lang="fi-FI" sz="2000" i="0" u="none" strike="noStrike" cap="none" dirty="0" err="1"/>
                        <a:t>there</a:t>
                      </a:r>
                      <a:r>
                        <a:rPr lang="fi-FI" sz="2000" i="0" u="none" strike="noStrike" cap="none" dirty="0"/>
                        <a:t>?</a:t>
                      </a:r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 txBox="1">
            <a:spLocks noGrp="1"/>
          </p:cNvSpPr>
          <p:nvPr>
            <p:ph type="title"/>
          </p:nvPr>
        </p:nvSpPr>
        <p:spPr>
          <a:xfrm>
            <a:off x="502982" y="492351"/>
            <a:ext cx="8229600" cy="106612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buSzPct val="25000"/>
            </a:pPr>
            <a:r>
              <a:rPr lang="fi-FI" sz="3200" b="1" dirty="0">
                <a:solidFill>
                  <a:srgbClr val="2DA2BF"/>
                </a:solidFill>
              </a:rPr>
              <a:t>Kestoimperfekti</a:t>
            </a:r>
            <a:r>
              <a:rPr lang="fi-FI" sz="3200" dirty="0">
                <a:solidFill>
                  <a:srgbClr val="2DA2BF"/>
                </a:solidFill>
              </a:rPr>
              <a:t> </a:t>
            </a:r>
            <a:br>
              <a:rPr lang="fi-FI" sz="3200" dirty="0">
                <a:solidFill>
                  <a:srgbClr val="2DA2BF"/>
                </a:solidFill>
              </a:rPr>
            </a:br>
            <a:r>
              <a:rPr lang="fi-FI" sz="3200" dirty="0" smtClean="0">
                <a:solidFill>
                  <a:srgbClr val="2DA2BF"/>
                </a:solidFill>
              </a:rPr>
              <a:t>Oikeinkirjoituksesta muistettavaa</a:t>
            </a:r>
            <a:endParaRPr lang="fi-FI" sz="3200" b="0" i="0" u="none" strike="noStrike" cap="none" dirty="0">
              <a:solidFill>
                <a:schemeClr val="dk1"/>
              </a:solidFill>
              <a:sym typeface="Calibri"/>
            </a:endParaRPr>
          </a:p>
        </p:txBody>
      </p:sp>
      <p:sp>
        <p:nvSpPr>
          <p:cNvPr id="142" name="Shape 142"/>
          <p:cNvSpPr txBox="1">
            <a:spLocks noGrp="1"/>
          </p:cNvSpPr>
          <p:nvPr>
            <p:ph type="body" idx="2"/>
          </p:nvPr>
        </p:nvSpPr>
        <p:spPr>
          <a:xfrm>
            <a:off x="621338" y="1558480"/>
            <a:ext cx="7992887" cy="482453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indent="0" algn="ctr">
              <a:lnSpc>
                <a:spcPct val="80000"/>
              </a:lnSpc>
              <a:spcBef>
                <a:spcPts val="0"/>
              </a:spcBef>
              <a:buSzPct val="25000"/>
              <a:buNone/>
            </a:pPr>
            <a:r>
              <a:rPr lang="fi-FI" sz="2800" dirty="0" smtClean="0">
                <a:solidFill>
                  <a:schemeClr val="accent1"/>
                </a:solidFill>
              </a:rPr>
              <a:t>Mitä </a:t>
            </a:r>
            <a:r>
              <a:rPr lang="fi-FI" sz="2800" dirty="0">
                <a:solidFill>
                  <a:schemeClr val="accent1"/>
                </a:solidFill>
              </a:rPr>
              <a:t>muutoksia </a:t>
            </a:r>
            <a:r>
              <a:rPr lang="fi-FI" sz="2800" b="1" dirty="0">
                <a:solidFill>
                  <a:schemeClr val="accent1"/>
                </a:solidFill>
              </a:rPr>
              <a:t>–</a:t>
            </a:r>
            <a:r>
              <a:rPr lang="fi-FI" sz="2800" b="1" dirty="0" err="1">
                <a:solidFill>
                  <a:schemeClr val="accent1"/>
                </a:solidFill>
              </a:rPr>
              <a:t>ing</a:t>
            </a:r>
            <a:r>
              <a:rPr lang="fi-FI" sz="2800" dirty="0">
                <a:solidFill>
                  <a:schemeClr val="accent1"/>
                </a:solidFill>
              </a:rPr>
              <a:t>-pääte aiheuttaa verbissä?</a:t>
            </a: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dirty="0"/>
              <a:t>	</a:t>
            </a:r>
            <a:r>
              <a:rPr lang="fi-FI" sz="28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sing</a:t>
            </a:r>
            <a:r>
              <a:rPr lang="fi-FI" sz="28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&gt;&gt;&gt;	</a:t>
            </a:r>
            <a:r>
              <a:rPr lang="fi-FI" sz="28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singing</a:t>
            </a:r>
            <a:endParaRPr lang="fi-FI" sz="2800" b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>
              <a:lnSpc>
                <a:spcPct val="80000"/>
              </a:lnSpc>
              <a:spcBef>
                <a:spcPts val="600"/>
              </a:spcBef>
              <a:buSzPct val="25000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make</a:t>
            </a:r>
            <a:r>
              <a:rPr lang="fi-FI" sz="28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dirty="0"/>
              <a:t>&gt;&gt;&gt;	</a:t>
            </a:r>
            <a:r>
              <a:rPr lang="fi-FI" sz="2800" dirty="0" err="1"/>
              <a:t>making</a:t>
            </a:r>
            <a:endParaRPr lang="fi-FI" sz="2800" b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>
              <a:lnSpc>
                <a:spcPct val="80000"/>
              </a:lnSpc>
              <a:spcBef>
                <a:spcPts val="600"/>
              </a:spcBef>
              <a:buSzPct val="25000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</a:t>
            </a:r>
            <a:r>
              <a:rPr lang="fi-FI" sz="28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dirty="0"/>
              <a:t>&gt;&gt;&gt;	</a:t>
            </a:r>
            <a:r>
              <a:rPr lang="fi-FI" sz="2800" dirty="0" err="1"/>
              <a:t>using</a:t>
            </a:r>
            <a:endParaRPr lang="fi-FI" sz="2800" b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>
              <a:lnSpc>
                <a:spcPct val="80000"/>
              </a:lnSpc>
              <a:spcBef>
                <a:spcPts val="600"/>
              </a:spcBef>
              <a:buSzPct val="25000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agree</a:t>
            </a:r>
            <a:r>
              <a:rPr lang="fi-FI" sz="28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dirty="0"/>
              <a:t>&gt;&gt;&gt;	</a:t>
            </a:r>
            <a:r>
              <a:rPr lang="fi-FI" sz="2800" dirty="0" err="1"/>
              <a:t>agreeing</a:t>
            </a:r>
            <a:endParaRPr lang="fi-FI" sz="2800" b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>
              <a:lnSpc>
                <a:spcPct val="80000"/>
              </a:lnSpc>
              <a:spcBef>
                <a:spcPts val="600"/>
              </a:spcBef>
              <a:buSzPct val="25000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flee</a:t>
            </a:r>
            <a:r>
              <a:rPr lang="fi-FI" sz="28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dirty="0"/>
              <a:t>&gt;&gt;&gt;	</a:t>
            </a:r>
            <a:r>
              <a:rPr lang="fi-FI" sz="2800" dirty="0" err="1"/>
              <a:t>fleeing</a:t>
            </a:r>
            <a:endParaRPr lang="fi-FI" sz="2800" b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>
              <a:lnSpc>
                <a:spcPct val="80000"/>
              </a:lnSpc>
              <a:spcBef>
                <a:spcPts val="600"/>
              </a:spcBef>
              <a:buSzPct val="25000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carry</a:t>
            </a:r>
            <a:r>
              <a:rPr lang="fi-FI" sz="28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dirty="0"/>
              <a:t>&gt;&gt;&gt;	</a:t>
            </a:r>
            <a:r>
              <a:rPr lang="fi-FI" sz="2800" dirty="0" err="1"/>
              <a:t>carrying</a:t>
            </a:r>
            <a:endParaRPr lang="fi-FI" sz="2800" b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>
              <a:lnSpc>
                <a:spcPct val="80000"/>
              </a:lnSpc>
              <a:spcBef>
                <a:spcPts val="600"/>
              </a:spcBef>
              <a:buSzPct val="25000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play	</a:t>
            </a:r>
            <a:r>
              <a:rPr lang="fi-FI" sz="2800" dirty="0"/>
              <a:t>&gt;&gt;&gt;	playing</a:t>
            </a:r>
            <a:endParaRPr lang="fi-FI" sz="2800" b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>
              <a:lnSpc>
                <a:spcPct val="80000"/>
              </a:lnSpc>
              <a:spcBef>
                <a:spcPts val="600"/>
              </a:spcBef>
              <a:buSzPct val="25000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sit	</a:t>
            </a:r>
            <a:r>
              <a:rPr lang="fi-FI" sz="2800" dirty="0"/>
              <a:t>&gt;&gt;&gt;	</a:t>
            </a:r>
            <a:r>
              <a:rPr lang="fi-FI" sz="2800" dirty="0" err="1"/>
              <a:t>sitting</a:t>
            </a:r>
            <a:endParaRPr lang="fi-FI" sz="2800" b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>
              <a:lnSpc>
                <a:spcPct val="80000"/>
              </a:lnSpc>
              <a:spcBef>
                <a:spcPts val="600"/>
              </a:spcBef>
              <a:buSzPct val="25000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jog</a:t>
            </a:r>
            <a:r>
              <a:rPr lang="fi-FI" sz="28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dirty="0"/>
              <a:t>&gt;&gt;&gt;	</a:t>
            </a:r>
            <a:r>
              <a:rPr lang="fi-FI" sz="2800" dirty="0" err="1"/>
              <a:t>jogging</a:t>
            </a:r>
            <a:endParaRPr lang="fi-FI" sz="2800" b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buClr>
                <a:schemeClr val="dk1"/>
              </a:buClr>
              <a:buSzPct val="25000"/>
              <a:buFont typeface="Arial"/>
              <a:buNone/>
            </a:pPr>
            <a:endParaRPr sz="240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Aula">
      <a:dk1>
        <a:srgbClr val="000000"/>
      </a:dk1>
      <a:lt1>
        <a:srgbClr val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2043</TotalTime>
  <Words>388</Words>
  <Application>Microsoft Office PowerPoint</Application>
  <PresentationFormat>Näytössä katseltava diaesitys (4:3)</PresentationFormat>
  <Paragraphs>187</Paragraphs>
  <Slides>15</Slides>
  <Notes>13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15</vt:i4>
      </vt:variant>
    </vt:vector>
  </HeadingPairs>
  <TitlesOfParts>
    <vt:vector size="19" baseType="lpstr">
      <vt:lpstr>Arial</vt:lpstr>
      <vt:lpstr>Calibri</vt:lpstr>
      <vt:lpstr>Noto Sans Symbols</vt:lpstr>
      <vt:lpstr>Office-teema</vt:lpstr>
      <vt:lpstr>PowerPoint-esitys</vt:lpstr>
      <vt:lpstr> Imperfekti Mitä eroa muodoilla on? </vt:lpstr>
      <vt:lpstr>Imperfekti</vt:lpstr>
      <vt:lpstr>Kestoimperfekti  Käyttö</vt:lpstr>
      <vt:lpstr>Kestoimperfekti  Muodostus</vt:lpstr>
      <vt:lpstr>Kestoimperfekti  Muodostus</vt:lpstr>
      <vt:lpstr>Kestoimperfekti  Muodostus</vt:lpstr>
      <vt:lpstr>Kestoimperfekti  Muodostus</vt:lpstr>
      <vt:lpstr>Kestoimperfekti  Oikeinkirjoituksesta muistettavaa</vt:lpstr>
      <vt:lpstr> Kestoimperfekti  Oikeinkirjoituksesta muistettavaa </vt:lpstr>
      <vt:lpstr>Huomaa seuraavat poikkeukset oikeinkirjoituksessa</vt:lpstr>
      <vt:lpstr> Activate  </vt:lpstr>
      <vt:lpstr> Activate 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Kaasinen Kaija</dc:creator>
  <cp:lastModifiedBy>Pimiä Pentti</cp:lastModifiedBy>
  <cp:revision>16</cp:revision>
  <dcterms:modified xsi:type="dcterms:W3CDTF">2018-09-06T10:27:08Z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1908400734</vt:i4>
  </property>
  <property fmtid="{D5CDD505-2E9C-101B-9397-08002B2CF9AE}" pid="3" name="_NewReviewCycle">
    <vt:lpwstr/>
  </property>
  <property fmtid="{D5CDD505-2E9C-101B-9397-08002B2CF9AE}" pid="4" name="_EmailSubject">
    <vt:lpwstr>ja viel ykkösen PUUTTUNEET slaidit</vt:lpwstr>
  </property>
  <property fmtid="{D5CDD505-2E9C-101B-9397-08002B2CF9AE}" pid="5" name="_AuthorEmailDisplayName">
    <vt:lpwstr>Karapalo Elina</vt:lpwstr>
  </property>
</Properties>
</file>