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6" r:id="rId6"/>
    <p:sldId id="262" r:id="rId7"/>
    <p:sldId id="261" r:id="rId8"/>
    <p:sldId id="267" r:id="rId9"/>
    <p:sldId id="268" r:id="rId10"/>
    <p:sldId id="263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AF4FF-0F60-4C60-95B1-4468054839D7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871B-3BBA-4BB2-AB19-D9F5E0FE3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7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5871B-3BBA-4BB2-AB19-D9F5E0FE346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09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9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7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83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75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87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72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37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11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76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34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79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6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3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4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53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1EC56B-528E-4C1D-A3E4-95EC864E1223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586C91E-3FA4-4CD9-A698-9600DDA40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A811C-BCA0-A3CE-8B1C-EF27A448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b="1" dirty="0"/>
              <a:t>Päiväkodin kielet-kielitietoinen pedagogiikka varhaiskasvatuksessa- koulutus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75B3F3D-0F27-1B33-A5B1-5F191114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9600" dirty="0"/>
              <a:t>Helsingin yliopiston järjestämä OPH:n rahoittama osallistujille maksuton koulutus 10.1.-24.4.24 (3 op). </a:t>
            </a:r>
          </a:p>
          <a:p>
            <a:r>
              <a:rPr lang="fi-FI" sz="9600" dirty="0"/>
              <a:t>Koulutuksessa perehdyttiin mm. kieleen ja kielitietoisuuteen, kielitietoisen toiminnan työvälineisiin sekä tutkimuksissa esiin nousseisiin monikielisten lasten tukemisen kipupisteisiin.</a:t>
            </a:r>
          </a:p>
          <a:p>
            <a:r>
              <a:rPr lang="fi-FI" sz="9600" dirty="0"/>
              <a:t>Kehittämistehtävänä </a:t>
            </a:r>
            <a:r>
              <a:rPr lang="fi-FI" sz="9600" b="1" dirty="0"/>
              <a:t>Vinkkipaletti oppimisympäristöjen  </a:t>
            </a:r>
          </a:p>
          <a:p>
            <a:pPr marL="0" indent="0">
              <a:buNone/>
            </a:pPr>
            <a:r>
              <a:rPr lang="fi-FI" sz="9600" b="1" dirty="0"/>
              <a:t>    kehittämiseen</a:t>
            </a:r>
            <a:r>
              <a:rPr lang="fi-FI" sz="9600" dirty="0"/>
              <a:t>. </a:t>
            </a:r>
          </a:p>
          <a:p>
            <a:pPr marL="0" indent="0">
              <a:buNone/>
            </a:pPr>
            <a:r>
              <a:rPr lang="fi-FI" sz="7200" dirty="0"/>
              <a:t>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i-FI" sz="7200" dirty="0"/>
              <a:t>                                                                                         Maria Korhonen 1.10.2024</a:t>
            </a:r>
          </a:p>
          <a:p>
            <a:pPr marL="0" indent="0">
              <a:buNone/>
            </a:pPr>
            <a:r>
              <a:rPr lang="fi-FI" sz="7200" dirty="0"/>
              <a:t>         </a:t>
            </a:r>
          </a:p>
          <a:p>
            <a:pPr marL="0" indent="0">
              <a:buNone/>
            </a:pPr>
            <a:r>
              <a:rPr lang="fi-FI" sz="7200" dirty="0"/>
              <a:t>                                                                                                                                             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75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514345-95E4-D6CF-103D-E8804459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Monikielisyys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3F683-F062-D7DF-F600-40DB7D36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/>
              <a:t>Varhaiskasvatuksen </a:t>
            </a:r>
            <a:r>
              <a:rPr lang="fi-FI" sz="2000" b="1" dirty="0"/>
              <a:t>aloitusvaihe tärkeä: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b="1" dirty="0"/>
              <a:t>Aloituskeskustelu</a:t>
            </a:r>
            <a:r>
              <a:rPr lang="fi-FI" sz="2000" dirty="0"/>
              <a:t>, varaa riittävästi aikaa. Ensin lapsesta keskustelua ja sen jälkeen hyvä täyttää tarvittavat varhaiskasvatus-lomakkeet.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b="1" dirty="0" err="1"/>
              <a:t>Vok</a:t>
            </a:r>
            <a:r>
              <a:rPr lang="fi-FI" sz="2000" b="1" dirty="0"/>
              <a:t> mukaan </a:t>
            </a:r>
            <a:r>
              <a:rPr lang="fi-FI" sz="2000" dirty="0"/>
              <a:t>aloituskeskusteluun ja tutustumiskäyntiin.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b="1" dirty="0"/>
              <a:t>Tervetuloa varhaiskasvatukseen Äänekoskelle</a:t>
            </a:r>
            <a:r>
              <a:rPr lang="fi-FI" sz="2000" dirty="0"/>
              <a:t>-esite.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Turvallisuuden tunteen luominen perheelle, tutut aikuiset 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b="1" dirty="0">
                <a:sym typeface="Wingdings" panose="05000000000000000000" pitchFamily="2" charset="2"/>
              </a:rPr>
              <a:t>luottamuksen syntyminen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>
                <a:sym typeface="Wingdings" panose="05000000000000000000" pitchFamily="2" charset="2"/>
              </a:rPr>
              <a:t>Päiväkotipäivistä kertominen </a:t>
            </a:r>
            <a:r>
              <a:rPr lang="fi-FI" sz="2000" b="1" dirty="0">
                <a:sym typeface="Wingdings" panose="05000000000000000000" pitchFamily="2" charset="2"/>
              </a:rPr>
              <a:t>kuvien, kuvataulujen, eleiden</a:t>
            </a:r>
            <a:r>
              <a:rPr lang="fi-FI" sz="2000" dirty="0">
                <a:sym typeface="Wingdings" panose="05000000000000000000" pitchFamily="2" charset="2"/>
              </a:rPr>
              <a:t>, englannin/suomen (jos mahd.), Google kääntäjä (harkinnan mukaan) avulla. Alussa kannattaa käyttää enemmän tulkkauspalvelua.</a:t>
            </a:r>
            <a:endParaRPr lang="fi-FI" sz="2000" dirty="0"/>
          </a:p>
          <a:p>
            <a:pPr>
              <a:buFont typeface="Wingdings" panose="05000000000000000000" pitchFamily="2" charset="2"/>
              <a:buChar char="v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072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C7CC5-D591-FC07-9276-303E4C80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Monikielisyys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E0E5E0-F3CE-A80A-51C9-48439C723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b="1" dirty="0"/>
              <a:t>Kuvien</a:t>
            </a:r>
            <a:r>
              <a:rPr lang="fi-FI" sz="2000" dirty="0"/>
              <a:t> suunnitelmallinen ja tehokas </a:t>
            </a:r>
            <a:r>
              <a:rPr lang="fi-FI" sz="2000" b="1" dirty="0"/>
              <a:t>hyödyntäminen</a:t>
            </a:r>
            <a:r>
              <a:rPr lang="fi-FI" sz="2000" dirty="0"/>
              <a:t> kaikissa arjen tilanteissa.</a:t>
            </a:r>
          </a:p>
          <a:p>
            <a:r>
              <a:rPr lang="fi-FI" sz="2000" b="1" dirty="0"/>
              <a:t>Päivästruktuuri</a:t>
            </a:r>
            <a:r>
              <a:rPr lang="fi-FI" sz="2000" dirty="0"/>
              <a:t> ja etenkin alussa sen läpikäyminen usein lapsen kanssa. Tarvittaessa oma struktuuri lapselle. </a:t>
            </a:r>
            <a:r>
              <a:rPr lang="fi-FI" sz="2000" b="1" dirty="0"/>
              <a:t>Lasten kuvat </a:t>
            </a:r>
            <a:r>
              <a:rPr lang="fi-FI" sz="2000" dirty="0"/>
              <a:t>näkyvillä.</a:t>
            </a:r>
          </a:p>
          <a:p>
            <a:r>
              <a:rPr lang="fi-FI" sz="2000" dirty="0"/>
              <a:t>Ryhmätilaan tutustuminen pienin askelin, vähitellen reviirin laajentaminen.</a:t>
            </a:r>
          </a:p>
          <a:p>
            <a:r>
              <a:rPr lang="fi-FI" sz="2000" b="1" dirty="0"/>
              <a:t>Musiikki ja lorut. </a:t>
            </a:r>
            <a:r>
              <a:rPr lang="fi-FI" sz="2000" dirty="0"/>
              <a:t>Laulut kuvitettuina.</a:t>
            </a:r>
          </a:p>
          <a:p>
            <a:r>
              <a:rPr lang="fi-FI" sz="2000" b="1" dirty="0"/>
              <a:t>Materiaalipankki: </a:t>
            </a:r>
            <a:r>
              <a:rPr lang="fi-FI" sz="2000" dirty="0"/>
              <a:t>Roihuset, Lauran päivä, Sanasäkki, Kielinupun laulut, kuvakirjat, kuvataulut jne.</a:t>
            </a:r>
            <a:endParaRPr lang="fi-FI" sz="2000" b="1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99FA62-8B74-29D2-948E-DC5163B7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80F7F2-3804-F35E-E195-BAF87FB07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5329" r="7999" b="7891"/>
          <a:stretch/>
        </p:blipFill>
        <p:spPr>
          <a:xfrm>
            <a:off x="696373" y="3235959"/>
            <a:ext cx="3710320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EB1A2-F21E-5DAC-17B1-20E0AB9F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Kokemuksia suomi toisena kielenä-arjesta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1AE03-9E46-6915-F2CC-86E35C96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b="1" dirty="0"/>
              <a:t>Monikulttuurisuus on rikkaus</a:t>
            </a:r>
            <a:r>
              <a:rPr lang="fi-FI" dirty="0"/>
              <a:t>, mutta vaatii tietoa, taitoa ja osaamisen kartuttamista.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Suomalaiseen </a:t>
            </a:r>
            <a:r>
              <a:rPr lang="fi-FI" b="1" dirty="0"/>
              <a:t>kulttuuriin sopeutuminen </a:t>
            </a:r>
            <a:r>
              <a:rPr lang="fi-FI" dirty="0"/>
              <a:t>ja kulttuurien väliset erot.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Eri kulttuureihin </a:t>
            </a:r>
            <a:r>
              <a:rPr lang="fi-FI" b="1" dirty="0"/>
              <a:t>tutustuminen tapahtuu luontevasti</a:t>
            </a:r>
            <a:r>
              <a:rPr lang="fi-FI" dirty="0"/>
              <a:t>: kieli, juhlapäivät, musiikki, leikki, kirjallisuus.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b="1" dirty="0"/>
              <a:t>Suomen kielen opetteleminen arjessa: </a:t>
            </a:r>
            <a:r>
              <a:rPr lang="fi-FI" dirty="0"/>
              <a:t>kuvat, mallintaminen, sanoittaminen ja nimeäminen, tukiviittomat, vertaisoppiminen, laulut, lorut, suujumppa, Suomi-kerho viikoittain.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Oma </a:t>
            </a:r>
            <a:r>
              <a:rPr lang="fi-FI" b="1" dirty="0"/>
              <a:t>maailmankuva</a:t>
            </a:r>
            <a:r>
              <a:rPr lang="fi-FI" dirty="0"/>
              <a:t> avartuu. 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184C8C-1CE5-2B87-D74E-A6D7866E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AD43A36-A41D-19CB-9BA9-8A655A103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78"/>
          <a:stretch/>
        </p:blipFill>
        <p:spPr>
          <a:xfrm>
            <a:off x="1154954" y="2861121"/>
            <a:ext cx="2350246" cy="33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1D139-F730-D489-AD05-5C80ACC5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117599"/>
            <a:ext cx="3281679" cy="1864859"/>
          </a:xfrm>
        </p:spPr>
        <p:txBody>
          <a:bodyPr/>
          <a:lstStyle/>
          <a:p>
            <a:r>
              <a:rPr lang="fi-FI" dirty="0"/>
              <a:t>Vinkkipaletti oppimisympäristöjen kehittämiseen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BE69BD-F0B9-E896-7CFA-A648F6B4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/>
              <a:t>Kehittämistehtävän tavoitteena oli  </a:t>
            </a:r>
            <a:r>
              <a:rPr lang="fi-FI" sz="2400" b="1" dirty="0"/>
              <a:t>monipuolistaa päiväkotien kielellistä oppimisympäristöä  </a:t>
            </a:r>
            <a:r>
              <a:rPr lang="fi-FI" sz="2400" dirty="0"/>
              <a:t>ja lisätä henkilökunnan tietoisuutta kielitietoisen pedagogiikan toteuttamisen menetelmistä.</a:t>
            </a:r>
          </a:p>
          <a:p>
            <a:r>
              <a:rPr lang="fi-FI" sz="2400" dirty="0"/>
              <a:t>Toteutettiin julisteena, voi käyttää sekä  A3- että A4-kokoisena. Ideana, että </a:t>
            </a:r>
            <a:r>
              <a:rPr lang="fi-FI" sz="2400" b="1" dirty="0"/>
              <a:t>vinkkipaletista pedagogi voi poimia ideoita </a:t>
            </a:r>
            <a:r>
              <a:rPr lang="fi-FI" sz="2400" dirty="0"/>
              <a:t>helposti työhönsä. Jaottelu vasun perusteiden oppimisalueiden mukaisesti</a:t>
            </a:r>
            <a:r>
              <a:rPr lang="fi-FI" sz="2000" dirty="0"/>
              <a:t>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1B58A6-E39C-5D6D-EBBE-7126BBF5A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9BAEB01-6204-D1FC-482A-C3E5022CA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2987538"/>
            <a:ext cx="3189940" cy="30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8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350DC-3D74-5EB6-762E-C61EBCB5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Tärkeimpiä huomioita koulutuksesta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F3692-E9C2-F79F-325F-892971B1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Monikielisten lasten kanssa työskennellessä </a:t>
            </a:r>
            <a:r>
              <a:rPr lang="fi-FI" sz="2000" b="1" dirty="0"/>
              <a:t>pitää löytää eri väyliä </a:t>
            </a:r>
            <a:r>
              <a:rPr lang="fi-FI" sz="2000" dirty="0"/>
              <a:t>kuin yksikielisten lasten kanssa työskennellessä, esim. kasvatukselliset tilanteet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pikapiirtäminen.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Kieli on </a:t>
            </a:r>
            <a:r>
              <a:rPr lang="fi-FI" sz="2000" b="1" dirty="0"/>
              <a:t>tilanteista toimintaa</a:t>
            </a:r>
            <a:r>
              <a:rPr lang="fi-FI" sz="2000" dirty="0"/>
              <a:t>, esim. anteeksi- sana.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1" dirty="0"/>
              <a:t>Kipupisteitä: </a:t>
            </a:r>
            <a:r>
              <a:rPr lang="fi-FI" sz="2000" dirty="0"/>
              <a:t>Tutkimuksen mukaan päiväkodeissa ei kohdella kaikkia lapsia tasapuolisesti (HS 2019), haasteet ryhmissä. Laajan tutkimusaineiston mukaan maahanmuuttajataustaiset lapset jäävät muita herkemmin syrjään suomalaisissa päiväkodeissa. (</a:t>
            </a:r>
            <a:r>
              <a:rPr lang="fi-FI" sz="2000" dirty="0" err="1"/>
              <a:t>Reunamo</a:t>
            </a:r>
            <a:r>
              <a:rPr lang="fi-FI" sz="2000" dirty="0"/>
              <a:t> 2019.)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”Miten tämä sanotaan </a:t>
            </a:r>
            <a:r>
              <a:rPr lang="fi-FI" sz="2000" b="1" dirty="0"/>
              <a:t>sinun kielelläsi? Ei S2- lapsi</a:t>
            </a:r>
            <a:r>
              <a:rPr lang="fi-FI" sz="2000" dirty="0"/>
              <a:t>, vaan suomea opetteleva lapsi.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5418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AD507-FA3F-9B32-87EE-74070A5A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Kielivertailu-työväline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175777-9E73-FB2D-0BA5-AA2810D3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b="1" dirty="0" err="1"/>
              <a:t>KieliVertailu</a:t>
            </a:r>
            <a:r>
              <a:rPr lang="fi-FI" sz="2000" b="1" dirty="0"/>
              <a:t>-työväline</a:t>
            </a:r>
            <a:r>
              <a:rPr lang="fi-FI" sz="2000" dirty="0"/>
              <a:t> on kehitetty osana Turun yliopiston opettajankoulutuslaitoksen järjestämiä hankkeita. Työryhmään kuului varhaiskasvatuksen ammattilaisia eri puolilta Suomea.</a:t>
            </a:r>
          </a:p>
          <a:p>
            <a:r>
              <a:rPr lang="fi-FI" sz="2000" dirty="0"/>
              <a:t>Kehitetty varhaiskasvatuksen henkilöstön tueksi monikielisissä lapsiryhmissä toimimiseen.</a:t>
            </a:r>
          </a:p>
          <a:p>
            <a:r>
              <a:rPr lang="fi-FI" sz="2000" dirty="0"/>
              <a:t>Auttaa tukemaan monikielisen lapsen suomen kielen ääntämisen harjoittelua, lisää henkilökunnan kielitietoista osaamista ja ymmärrystä eri kielistä. </a:t>
            </a:r>
          </a:p>
          <a:p>
            <a:endParaRPr lang="fi-FI" dirty="0"/>
          </a:p>
        </p:txBody>
      </p:sp>
      <p:pic>
        <p:nvPicPr>
          <p:cNvPr id="2050" name="Picture 2" descr="kive-2">
            <a:extLst>
              <a:ext uri="{FF2B5EF4-FFF2-40B4-BE49-F238E27FC236}">
                <a16:creationId xmlns:a16="http://schemas.microsoft.com/office/drawing/2014/main" id="{DCF4A61C-3BE5-02E2-278E-D077C5F3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40" y="5213772"/>
            <a:ext cx="3978208" cy="14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E3225-0803-BCEE-E58E-C3CC5A44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Kielivertailu-opas ja harjoituspaketti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650ED-E723-4A65-0349-622B96BF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/>
              <a:t>Työväline koostuu kahdesta kirjasta: 1) eri </a:t>
            </a:r>
            <a:r>
              <a:rPr lang="fi-FI" sz="2400" b="1" dirty="0"/>
              <a:t>kieliä vertailevasta </a:t>
            </a:r>
            <a:r>
              <a:rPr lang="fi-FI" sz="2400" dirty="0"/>
              <a:t>oppaasta ja 2) </a:t>
            </a:r>
            <a:r>
              <a:rPr lang="fi-FI" sz="2400" b="1" dirty="0"/>
              <a:t>harjoituspaketista</a:t>
            </a:r>
            <a:r>
              <a:rPr lang="fi-FI" sz="2400" dirty="0"/>
              <a:t>, joka sisältää valmiita harjoitteita suomen kielen harjoitteluun.</a:t>
            </a:r>
          </a:p>
          <a:p>
            <a:r>
              <a:rPr lang="fi-FI" sz="2400" b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Kielivertailu-oppaan</a:t>
            </a:r>
            <a:r>
              <a:rPr lang="fi-FI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 avulla voit verrata kahden kielen, esimerkiksi suomen ja arabian, äännejärjestelmiä toisiinsa ja tarkastella, miten ne eroavat toisistaan.</a:t>
            </a:r>
          </a:p>
          <a:p>
            <a:r>
              <a:rPr lang="fi-FI" sz="2400" b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Kielivertailu-harjoituspaketti </a:t>
            </a:r>
            <a:r>
              <a:rPr lang="fi-FI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sisältää varhaiskasvatukseen soveltuvia leikkejä ja pelejä suomen kielen äänteiden harjoitteluun.</a:t>
            </a:r>
          </a:p>
          <a:p>
            <a:r>
              <a:rPr lang="fi-FI" sz="2400" dirty="0">
                <a:solidFill>
                  <a:srgbClr val="333333"/>
                </a:solidFill>
                <a:latin typeface="+mj-lt"/>
              </a:rPr>
              <a:t>Kielivertailu- opas ja harjoituspaketti </a:t>
            </a:r>
            <a:r>
              <a:rPr lang="fi-FI" sz="2400" b="1" dirty="0">
                <a:solidFill>
                  <a:srgbClr val="333333"/>
                </a:solidFill>
                <a:latin typeface="+mj-lt"/>
              </a:rPr>
              <a:t>ovat ladattavissa osoitteesta</a:t>
            </a:r>
            <a:r>
              <a:rPr lang="fi-FI" sz="2400" dirty="0">
                <a:solidFill>
                  <a:srgbClr val="333333"/>
                </a:solidFill>
                <a:latin typeface="+mj-lt"/>
              </a:rPr>
              <a:t>: https://sites.utu.fi/kielivertailu/tyovaline/</a:t>
            </a: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14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7CB6D-3BC2-97FD-7E17-8012E3E7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Tulkkauksen monet mahdollisuudet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A23F2B-FBFA-C688-8319-1CBE3E83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b="1" dirty="0" err="1"/>
              <a:t>Monetra</a:t>
            </a:r>
            <a:r>
              <a:rPr lang="fi-FI" sz="2000" b="1" dirty="0"/>
              <a:t>-tulkkaus</a:t>
            </a:r>
            <a:r>
              <a:rPr lang="fi-FI" sz="2000" dirty="0"/>
              <a:t>, kun tarvitset pidempikestoista tulkkausta tai tulkkauksen tarve on etukäteen tiedossa.</a:t>
            </a:r>
          </a:p>
          <a:p>
            <a:r>
              <a:rPr lang="fi-FI" sz="2000" dirty="0"/>
              <a:t>Voit tilata tulkin </a:t>
            </a:r>
            <a:r>
              <a:rPr lang="fi-FI" sz="2000" b="1" dirty="0"/>
              <a:t>sähköisesti</a:t>
            </a:r>
            <a:r>
              <a:rPr lang="fi-FI" sz="2000" dirty="0"/>
              <a:t> osoitteesta tempo.monetra.fi. Tarvitset omat henkilökohtaiset tunnukset, jotka saat tilattua esihenkilön luvalla Monetralta. Voit </a:t>
            </a:r>
            <a:r>
              <a:rPr lang="fi-FI" sz="2000" b="1" dirty="0"/>
              <a:t>tilata myös soittamalla </a:t>
            </a:r>
            <a:r>
              <a:rPr lang="fi-FI" sz="2000" dirty="0"/>
              <a:t>numeroon 040-1469909.</a:t>
            </a:r>
          </a:p>
          <a:p>
            <a:r>
              <a:rPr lang="fi-FI" sz="2000" dirty="0"/>
              <a:t>Varaa tulkkipalaveriin </a:t>
            </a:r>
            <a:r>
              <a:rPr lang="fi-FI" sz="2000" b="1" dirty="0"/>
              <a:t>reilummin aikaa </a:t>
            </a:r>
            <a:r>
              <a:rPr lang="fi-FI" sz="2000" dirty="0"/>
              <a:t>kuin suomenkieliseen palaveriin.</a:t>
            </a:r>
          </a:p>
          <a:p>
            <a:r>
              <a:rPr lang="fi-FI" sz="2000" dirty="0"/>
              <a:t>Jos palaverissa käsitellään lomakkeita, voidaan niiden lähettämisestä tulkille sopia etukäteen. </a:t>
            </a:r>
          </a:p>
          <a:p>
            <a:r>
              <a:rPr lang="fi-FI" sz="2000" dirty="0"/>
              <a:t>Jos </a:t>
            </a:r>
            <a:r>
              <a:rPr lang="fi-FI" sz="2000" b="1" dirty="0"/>
              <a:t>tulkkaus peruuntuu</a:t>
            </a:r>
            <a:r>
              <a:rPr lang="fi-FI" sz="2000" dirty="0"/>
              <a:t>, tarkista peruutusehdot. Jos esim. maanantaina tulkkaus, pitää perua jo edeltävänä arkipäivänä klo 12 mennessä.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6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350DC-3D74-5EB6-762E-C61EBCB5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Salamatulkkaus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F3692-E9C2-F79F-325F-892971B1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000" b="1" dirty="0" err="1"/>
              <a:t>Tulka</a:t>
            </a:r>
            <a:r>
              <a:rPr lang="fi-FI" sz="2000" b="1" dirty="0"/>
              <a:t>-sovellus puhelimeen.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Tarkoitettu </a:t>
            </a:r>
            <a:r>
              <a:rPr lang="fi-FI" sz="2000" b="1" dirty="0"/>
              <a:t>lyhyeen tulkkaustarpeeseen </a:t>
            </a:r>
            <a:r>
              <a:rPr lang="fi-FI" sz="2000" dirty="0"/>
              <a:t>tärkeisiin asioihin, kuten lomakkeiden täyttäminen tai tapaturmatilanteet. </a:t>
            </a:r>
            <a:r>
              <a:rPr lang="fi-FI" sz="2000" b="1" dirty="0"/>
              <a:t>Ei arkipäivän perusasioista </a:t>
            </a:r>
            <a:r>
              <a:rPr lang="fi-FI" sz="2000" dirty="0"/>
              <a:t>tiedottamiseen.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Mielellään </a:t>
            </a:r>
            <a:r>
              <a:rPr lang="fi-FI" sz="2000" dirty="0" err="1"/>
              <a:t>max</a:t>
            </a:r>
            <a:r>
              <a:rPr lang="fi-FI" sz="2000" dirty="0"/>
              <a:t>. 10 minuuttia, pidemmät tulkkausajat </a:t>
            </a:r>
            <a:r>
              <a:rPr lang="fi-FI" sz="2000" dirty="0" err="1"/>
              <a:t>Monetran</a:t>
            </a:r>
            <a:r>
              <a:rPr lang="fi-FI" sz="2000" dirty="0"/>
              <a:t> kautta.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Mahdollista saada sekä </a:t>
            </a:r>
            <a:r>
              <a:rPr lang="fi-FI" sz="2000" b="1" dirty="0"/>
              <a:t>video- että puhelintulkkauksena</a:t>
            </a:r>
            <a:r>
              <a:rPr lang="fi-FI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Vapaana oleva tulkki vastaa, puhelu on automaattisesti kaiuttimella.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Puhelun päättymisen jälkeen on tärkeää </a:t>
            </a:r>
            <a:r>
              <a:rPr lang="fi-FI" sz="2000" b="1" dirty="0"/>
              <a:t>kirjoittaa lisätiedot tulkkauksesta </a:t>
            </a:r>
            <a:r>
              <a:rPr lang="fi-FI" sz="2000" dirty="0"/>
              <a:t>laskutusta varten</a:t>
            </a:r>
            <a:r>
              <a:rPr lang="fi-FI" sz="2000" b="1" dirty="0"/>
              <a:t> </a:t>
            </a:r>
            <a:r>
              <a:rPr lang="fi-FI" sz="2000" b="1" dirty="0">
                <a:sym typeface="Wingdings" panose="05000000000000000000" pitchFamily="2" charset="2"/>
              </a:rPr>
              <a:t></a:t>
            </a:r>
            <a:r>
              <a:rPr lang="fi-FI" sz="2000" b="1" dirty="0"/>
              <a:t> </a:t>
            </a:r>
            <a:r>
              <a:rPr lang="fi-FI" sz="2000" dirty="0"/>
              <a:t>asiakkaan (lapsen) nimi ja syntymäaika.</a:t>
            </a:r>
          </a:p>
        </p:txBody>
      </p:sp>
    </p:spTree>
    <p:extLst>
      <p:ext uri="{BB962C8B-B14F-4D97-AF65-F5344CB8AC3E}">
        <p14:creationId xmlns:p14="http://schemas.microsoft.com/office/powerpoint/2010/main" val="310436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97AFA-4DD2-132B-09EA-66219570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199D2-CBE6-85F9-6FFF-2A8DEE891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3D194A-C797-C7A1-B6D0-689D7867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86020"/>
            <a:ext cx="11480800" cy="64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91FB3-A6F4-DA2F-EEDF-7E0DFCD9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CD211-AD43-A547-790A-24F6CFF0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10B4DE-ED54-8893-1AAB-D2173ABE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207409"/>
            <a:ext cx="11638279" cy="66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4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</TotalTime>
  <Words>673</Words>
  <Application>Microsoft Office PowerPoint</Application>
  <PresentationFormat>Laajakuva</PresentationFormat>
  <Paragraphs>62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Ioni (johtoryhmä)</vt:lpstr>
      <vt:lpstr>Päiväkodin kielet-kielitietoinen pedagogiikka varhaiskasvatuksessa- koulutus</vt:lpstr>
      <vt:lpstr>Vinkkipaletti oppimisympäristöjen kehittämiseen </vt:lpstr>
      <vt:lpstr>Tärkeimpiä huomioita koulutuksesta</vt:lpstr>
      <vt:lpstr>Kielivertailu-työväline</vt:lpstr>
      <vt:lpstr>Kielivertailu-opas ja harjoituspaketti</vt:lpstr>
      <vt:lpstr>Tulkkauksen monet mahdollisuudet</vt:lpstr>
      <vt:lpstr>Salamatulkkaus</vt:lpstr>
      <vt:lpstr>PowerPoint-esitys</vt:lpstr>
      <vt:lpstr>PowerPoint-esitys</vt:lpstr>
      <vt:lpstr>Monikielisyys ryhmässä</vt:lpstr>
      <vt:lpstr>Monikielisyys ryhmässä</vt:lpstr>
      <vt:lpstr>Kokemuksia suomi toisena kielenä-arjesta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Korhonen</dc:creator>
  <cp:lastModifiedBy>Leena Happo</cp:lastModifiedBy>
  <cp:revision>28</cp:revision>
  <dcterms:created xsi:type="dcterms:W3CDTF">2024-08-28T10:09:01Z</dcterms:created>
  <dcterms:modified xsi:type="dcterms:W3CDTF">2024-09-30T04:15:59Z</dcterms:modified>
</cp:coreProperties>
</file>