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58" r:id="rId4"/>
    <p:sldId id="261" r:id="rId5"/>
    <p:sldId id="257" r:id="rId6"/>
    <p:sldId id="262" r:id="rId7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mincho"/>
        <a:cs typeface="msmincho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mincho"/>
        <a:cs typeface="msmincho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mincho"/>
        <a:cs typeface="msmincho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mincho"/>
        <a:cs typeface="msmincho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smincho"/>
        <a:cs typeface="msmincho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smincho"/>
        <a:cs typeface="msmincho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smincho"/>
        <a:cs typeface="msmincho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smincho"/>
        <a:cs typeface="msmincho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smincho"/>
        <a:cs typeface="msmincho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tiina Latvan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61" d="100"/>
          <a:sy n="61" d="100"/>
        </p:scale>
        <p:origin x="1284" y="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B0499FF6-15C2-BD4D-4930-29091FDAA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2051" name="AutoShape 2">
            <a:extLst>
              <a:ext uri="{FF2B5EF4-FFF2-40B4-BE49-F238E27FC236}">
                <a16:creationId xmlns:a16="http://schemas.microsoft.com/office/drawing/2014/main" id="{B8033BBD-B7B7-42E0-A2B0-C2ECCD5B5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2052" name="AutoShape 3">
            <a:extLst>
              <a:ext uri="{FF2B5EF4-FFF2-40B4-BE49-F238E27FC236}">
                <a16:creationId xmlns:a16="http://schemas.microsoft.com/office/drawing/2014/main" id="{1230CCB8-6286-3A92-7E6B-F8A49E76C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2053" name="AutoShape 4">
            <a:extLst>
              <a:ext uri="{FF2B5EF4-FFF2-40B4-BE49-F238E27FC236}">
                <a16:creationId xmlns:a16="http://schemas.microsoft.com/office/drawing/2014/main" id="{5FDFF0B7-C351-5058-17CF-1500E31E2C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2054" name="AutoShape 5">
            <a:extLst>
              <a:ext uri="{FF2B5EF4-FFF2-40B4-BE49-F238E27FC236}">
                <a16:creationId xmlns:a16="http://schemas.microsoft.com/office/drawing/2014/main" id="{D4B8BB45-6860-F4E6-26B1-2812DCD17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2055" name="AutoShape 6">
            <a:extLst>
              <a:ext uri="{FF2B5EF4-FFF2-40B4-BE49-F238E27FC236}">
                <a16:creationId xmlns:a16="http://schemas.microsoft.com/office/drawing/2014/main" id="{BAE392D7-84B1-0083-AB17-169DE828C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2056" name="AutoShape 7">
            <a:extLst>
              <a:ext uri="{FF2B5EF4-FFF2-40B4-BE49-F238E27FC236}">
                <a16:creationId xmlns:a16="http://schemas.microsoft.com/office/drawing/2014/main" id="{F15C7CAA-1EC9-5116-E854-BE233CF7F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2057" name="Rectangle 8">
            <a:extLst>
              <a:ext uri="{FF2B5EF4-FFF2-40B4-BE49-F238E27FC236}">
                <a16:creationId xmlns:a16="http://schemas.microsoft.com/office/drawing/2014/main" id="{0F78237E-8CDA-1D8C-5153-A11AC182B5D9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32412" cy="399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FEEDAC85-3555-48A0-8BE2-129078E63ED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5675" cy="47990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 noProof="0"/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86E7ACB0-EAFF-AE47-B5F3-CF55FB752A2F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68663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58000"/>
              </a:lnSpc>
              <a:buClrTx/>
              <a:buSzPct val="45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ea typeface="msmincho" charset="0"/>
                <a:cs typeface="msmincho" charset="0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22457BB7-0E0E-F47A-EC7B-A22B34BBD81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68662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58000"/>
              </a:lnSpc>
              <a:buClrTx/>
              <a:buSzPct val="45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ea typeface="msmincho" charset="0"/>
                <a:cs typeface="msmincho" charset="0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B639620B-9F56-4DE6-2FC6-2B6BE07CC7C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68663" cy="5254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58000"/>
              </a:lnSpc>
              <a:buClrTx/>
              <a:buSzPct val="45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ea typeface="msmincho" charset="0"/>
                <a:cs typeface="msmincho" charset="0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049DD856-BF80-3D95-B42E-8D5B174FC3D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68662" cy="5254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58000"/>
              </a:lnSpc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E671021-6B99-4E3C-A6FE-538424759A92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3">
            <a:extLst>
              <a:ext uri="{FF2B5EF4-FFF2-40B4-BE49-F238E27FC236}">
                <a16:creationId xmlns:a16="http://schemas.microsoft.com/office/drawing/2014/main" id="{2BC2802C-F43F-A39B-6E6A-CC74646C223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85D0F060-4398-4C74-8843-A69568918A09}" type="slidenum">
              <a:rPr lang="en-GB" altLang="fi-FI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1</a:t>
            </a:fld>
            <a:endParaRPr lang="en-GB" altLang="fi-FI" sz="1400">
              <a:latin typeface="Arial" panose="020B0604020202020204" pitchFamily="34" charset="0"/>
            </a:endParaRPr>
          </a:p>
        </p:txBody>
      </p:sp>
      <p:sp>
        <p:nvSpPr>
          <p:cNvPr id="4099" name="Text Box 1">
            <a:extLst>
              <a:ext uri="{FF2B5EF4-FFF2-40B4-BE49-F238E27FC236}">
                <a16:creationId xmlns:a16="http://schemas.microsoft.com/office/drawing/2014/main" id="{FE3917BE-90B4-1375-A295-CEC52C8AD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i-FI" altLang="fi-FI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AD1FE3FE-76F2-25F0-48D7-AB583F61F5A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7263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3">
            <a:extLst>
              <a:ext uri="{FF2B5EF4-FFF2-40B4-BE49-F238E27FC236}">
                <a16:creationId xmlns:a16="http://schemas.microsoft.com/office/drawing/2014/main" id="{A1CEF6AD-9FE6-E16C-A4FF-8891AC17E82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84481C2E-6288-4C49-9F66-FA391CEAF3DA}" type="slidenum">
              <a:rPr lang="en-GB" altLang="fi-FI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3</a:t>
            </a:fld>
            <a:endParaRPr lang="en-GB" altLang="fi-FI" sz="1400">
              <a:latin typeface="Arial" panose="020B0604020202020204" pitchFamily="34" charset="0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31A37AFC-6141-19AC-C57C-03078035AF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35587" cy="40005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510E22D6-6C85-0C55-D917-C16034A7D7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37263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3">
            <a:extLst>
              <a:ext uri="{FF2B5EF4-FFF2-40B4-BE49-F238E27FC236}">
                <a16:creationId xmlns:a16="http://schemas.microsoft.com/office/drawing/2014/main" id="{012BE6C3-2C4C-3365-35C8-8FAB085EABC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771B32B9-3ABB-414A-8BF5-1E15A897773D}" type="slidenum">
              <a:rPr lang="en-GB" altLang="fi-FI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5</a:t>
            </a:fld>
            <a:endParaRPr lang="en-GB" altLang="fi-FI" sz="1400">
              <a:latin typeface="Arial" panose="020B0604020202020204" pitchFamily="34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451515CE-CFB1-AE38-5E67-B63CE7B3C17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35587" cy="40005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B04E065E-0F81-1907-1A99-745FAB4653C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37263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51C30F-E36D-DAF7-2BC6-3085F203A2F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FF838D-B3A2-A5AE-79D0-B7B055073A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DAEFEC-A871-893C-86B7-60E38BFD29D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3F7B6-3323-4A53-8C87-1FDCC59929D1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64551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59FBDC-6089-C64B-0060-8D002579A32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7D4B5E-B977-277E-CF0F-5969238B62F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3434A9-EFA2-3C0D-C489-450F5A70CF6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69493-63BB-4B4B-8B61-DFDE1B96E03F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132962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325" y="301625"/>
            <a:ext cx="2263775" cy="6446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3687" cy="6446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6184D4-E75E-B254-EC43-5596956FC95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F12299-663F-1B9B-B7D1-CCE6BDFEBEB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9BD36E-5210-FD1A-298D-04215087EB1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9B2ED-CDEA-4A0B-A43C-4A954C8DB05E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51562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513059D-71A2-87EE-0B09-FC4340EFBBE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863FA9-B208-1309-31D9-4C91E33AED6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6ECD2B-EACF-9BB3-0206-3652B890011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B7278-7D86-4CDB-9756-E01BCD7DB9C1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03925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8DE185-C9C5-4554-961B-5D3B870641E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246181-9193-6429-12BF-79A22AA31E7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1BF26E-1B98-3B8E-BEB1-3C589F7B4F7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1076B-4030-4DC4-8E5C-7EC70A295F1B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111895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2937" cy="4979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575" y="1768475"/>
            <a:ext cx="4454525" cy="4979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FD4F398-815F-3FD2-C914-EF8BCA26FDC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EC1A45D-5E40-D160-BDE6-6662CF1A296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FB6B9C5-35B6-0E74-2565-36E1E9F6956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A3367-4F29-4D40-AD67-0154149D1636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104441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409268E-397F-776B-8DB0-A7910ECAA2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B041402-0A8A-512D-61A8-3B2A9F6725D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841A728A-952B-8EF6-5BFE-C09F2E2B4F6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020CD-A599-43CA-B772-F3E794BE5188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97797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C82BB3E-1E3E-388B-0CB7-E7B388A857B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806181-BCC7-B400-9E95-398C34A8E23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F8256C-289F-70C1-E47F-DED459F9C76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3C7B2-EFFB-4BD3-9CE4-EDAD4AF9C308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31450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FC032699-BCC5-D6A0-F9FD-591B64C8FA3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712DA6D-8F11-D8C0-C5D5-59801FFCBCF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5229174-CDC4-D232-7AB0-3176C135EB0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70B1F-A144-41B8-85DD-762381125AF1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997404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88E491C-FCFB-46ED-24EE-53E791C90E7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72CBC95-2F85-86E4-1623-C1A892F54F8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29E0AA7-9E77-EB75-A94F-1708A7E04DF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E0669-13AD-448D-98F6-ACF89A689DF0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202611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44D7E3B-F297-D8CF-5977-4AD7A9A75EC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F72B1FD-AD2C-F382-7BE5-C7A15A30DB4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DEA69BB-62C6-EA9D-CF03-349AAA3A4FE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4093F-D0A5-4A26-AA98-E09AA44ABD00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418874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DC0C9DF6-B97D-3B89-C515-A902DC5269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59862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/>
              <a:t>Muokkaa otsikon tekstimuotoa napsauttamalla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0D88C52C-71AE-35FD-7D6B-49D7160FD6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59862" cy="497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/>
              <a:t>Muokkaa jäsennyksen tekstimuotoa napsauttamalla</a:t>
            </a:r>
          </a:p>
          <a:p>
            <a:pPr lvl="1"/>
            <a:r>
              <a:rPr lang="en-GB" altLang="fi-FI"/>
              <a:t>Toinen jäsennystaso</a:t>
            </a:r>
          </a:p>
          <a:p>
            <a:pPr lvl="2"/>
            <a:r>
              <a:rPr lang="en-GB" altLang="fi-FI"/>
              <a:t>Kolmas jäsennystaso</a:t>
            </a:r>
          </a:p>
          <a:p>
            <a:pPr lvl="3"/>
            <a:r>
              <a:rPr lang="en-GB" altLang="fi-FI"/>
              <a:t>Neljäs jäsennystaso</a:t>
            </a:r>
          </a:p>
          <a:p>
            <a:pPr lvl="4"/>
            <a:r>
              <a:rPr lang="en-GB" altLang="fi-FI"/>
              <a:t>Viides jäsennystaso</a:t>
            </a:r>
          </a:p>
          <a:p>
            <a:pPr lvl="4"/>
            <a:r>
              <a:rPr lang="en-GB" altLang="fi-FI"/>
              <a:t>Kuudes jäsennystaso</a:t>
            </a:r>
          </a:p>
          <a:p>
            <a:pPr lvl="4"/>
            <a:r>
              <a:rPr lang="en-GB" altLang="fi-FI"/>
              <a:t>Seitsemäs jäsennystaso</a:t>
            </a:r>
          </a:p>
          <a:p>
            <a:pPr lvl="4"/>
            <a:r>
              <a:rPr lang="en-GB" altLang="fi-FI"/>
              <a:t>Kahdeksas jäsennystaso</a:t>
            </a:r>
          </a:p>
          <a:p>
            <a:pPr lvl="4"/>
            <a:r>
              <a:rPr lang="en-GB" altLang="fi-FI"/>
              <a:t>Yhdeksäs jäsennystaso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6DCD6C4D-70B4-39B5-421A-B8EA796B5DB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35212" cy="512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41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CD4949A-E0A7-B7BE-FBAC-A3BA32558DFC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82938" cy="512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41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57FB77-8B51-D8C7-8A8C-1ADEDE6228A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35212" cy="512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41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DADDE64-2589-4F06-955B-F7F4135B4F86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 kern="1200">
          <a:solidFill>
            <a:srgbClr val="99284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99284C"/>
          </a:solidFill>
          <a:latin typeface="Arial" panose="020B0604020202020204" pitchFamily="34" charset="0"/>
          <a:ea typeface="msmincho" charset="0"/>
          <a:cs typeface="msmincho" charset="0"/>
        </a:defRPr>
      </a:lvl2pPr>
      <a:lvl3pPr algn="ctr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99284C"/>
          </a:solidFill>
          <a:latin typeface="Arial" panose="020B0604020202020204" pitchFamily="34" charset="0"/>
          <a:ea typeface="msmincho" charset="0"/>
          <a:cs typeface="msmincho" charset="0"/>
        </a:defRPr>
      </a:lvl3pPr>
      <a:lvl4pPr algn="ctr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99284C"/>
          </a:solidFill>
          <a:latin typeface="Arial" panose="020B0604020202020204" pitchFamily="34" charset="0"/>
          <a:ea typeface="msmincho" charset="0"/>
          <a:cs typeface="msmincho" charset="0"/>
        </a:defRPr>
      </a:lvl4pPr>
      <a:lvl5pPr algn="ctr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99284C"/>
          </a:solidFill>
          <a:latin typeface="Arial" panose="020B0604020202020204" pitchFamily="34" charset="0"/>
          <a:ea typeface="msmincho" charset="0"/>
          <a:cs typeface="msmincho" charset="0"/>
        </a:defRPr>
      </a:lvl5pPr>
      <a:lvl6pPr marL="2514600" indent="-228600" algn="ctr" defTabSz="449263" rtl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99284C"/>
          </a:solidFill>
          <a:latin typeface="Arial" panose="020B0604020202020204" pitchFamily="34" charset="0"/>
          <a:ea typeface="msmincho" charset="0"/>
          <a:cs typeface="msmincho" charset="0"/>
        </a:defRPr>
      </a:lvl6pPr>
      <a:lvl7pPr marL="2971800" indent="-228600" algn="ctr" defTabSz="449263" rtl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99284C"/>
          </a:solidFill>
          <a:latin typeface="Arial" panose="020B0604020202020204" pitchFamily="34" charset="0"/>
          <a:ea typeface="msmincho" charset="0"/>
          <a:cs typeface="msmincho" charset="0"/>
        </a:defRPr>
      </a:lvl7pPr>
      <a:lvl8pPr marL="3429000" indent="-228600" algn="ctr" defTabSz="449263" rtl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99284C"/>
          </a:solidFill>
          <a:latin typeface="Arial" panose="020B0604020202020204" pitchFamily="34" charset="0"/>
          <a:ea typeface="msmincho" charset="0"/>
          <a:cs typeface="msmincho" charset="0"/>
        </a:defRPr>
      </a:lvl8pPr>
      <a:lvl9pPr marL="3886200" indent="-228600" algn="ctr" defTabSz="449263" rtl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99284C"/>
          </a:solidFill>
          <a:latin typeface="Arial" panose="020B0604020202020204" pitchFamily="34" charset="0"/>
          <a:ea typeface="msmincho" charset="0"/>
          <a:cs typeface="msmincho" charset="0"/>
        </a:defRPr>
      </a:lvl9pPr>
    </p:titleStyle>
    <p:bodyStyle>
      <a:lvl1pPr marL="342900" indent="-342900" algn="l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333333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333333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333333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4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D600BE52-A664-9E3C-2F87-D95AF3FC4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1pPr>
            <a:lvl2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2pPr>
            <a:lvl3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3pPr>
            <a:lvl4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4pPr>
            <a:lvl5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5pPr>
            <a:lvl6pPr marL="25146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6pPr>
            <a:lvl7pPr marL="29718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7pPr>
            <a:lvl8pPr marL="34290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8pPr>
            <a:lvl9pPr marL="38862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9pPr>
          </a:lstStyle>
          <a:p>
            <a:pPr>
              <a:buClrTx/>
              <a:buFontTx/>
              <a:buNone/>
            </a:pPr>
            <a:fld id="{2BCCDF24-7AE2-4B30-8C72-20BA8C5272AE}" type="slidenum">
              <a:rPr lang="en-GB" altLang="fi-FI" sz="2400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1</a:t>
            </a:fld>
            <a:endParaRPr lang="en-GB" altLang="fi-FI" sz="2400">
              <a:solidFill>
                <a:srgbClr val="000000"/>
              </a:solidFill>
            </a:endParaRPr>
          </a:p>
        </p:txBody>
      </p:sp>
      <p:sp>
        <p:nvSpPr>
          <p:cNvPr id="3075" name="Rectangle 1">
            <a:extLst>
              <a:ext uri="{FF2B5EF4-FFF2-40B4-BE49-F238E27FC236}">
                <a16:creationId xmlns:a16="http://schemas.microsoft.com/office/drawing/2014/main" id="{3F5A343E-6DA3-EC2E-3414-B492C76B41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3075" y="3175"/>
            <a:ext cx="9066213" cy="1255713"/>
          </a:xfrm>
        </p:spPr>
        <p:txBody>
          <a:bodyPr/>
          <a:lstStyle/>
          <a:p>
            <a:pPr marL="196850" indent="-193675" eaLnBrk="1">
              <a:lnSpc>
                <a:spcPct val="93000"/>
              </a:lnSpc>
              <a:buClrTx/>
              <a:buSzPct val="45000"/>
              <a:buFontTx/>
              <a:buNone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</a:pPr>
            <a:r>
              <a:rPr lang="en-GB" altLang="fi-FI" sz="3200" i="0">
                <a:latin typeface="Comic Sans MS" panose="030F0702030302020204" pitchFamily="66" charset="0"/>
              </a:rPr>
              <a:t>AIKAMUODOT</a:t>
            </a:r>
            <a:br>
              <a:rPr lang="en-GB" altLang="fi-FI" sz="3600" i="0">
                <a:latin typeface="Comic Sans MS" panose="030F0702030302020204" pitchFamily="66" charset="0"/>
              </a:rPr>
            </a:br>
            <a:endParaRPr lang="en-GB" altLang="fi-FI" sz="3600" i="0">
              <a:latin typeface="Comic Sans MS" panose="030F0702030302020204" pitchFamily="66" charset="0"/>
            </a:endParaRPr>
          </a:p>
        </p:txBody>
      </p:sp>
      <p:sp>
        <p:nvSpPr>
          <p:cNvPr id="3076" name="Rectangle 2">
            <a:extLst>
              <a:ext uri="{FF2B5EF4-FFF2-40B4-BE49-F238E27FC236}">
                <a16:creationId xmlns:a16="http://schemas.microsoft.com/office/drawing/2014/main" id="{C2EB417A-5CDC-8698-980F-64FE1EB785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409" y="631031"/>
            <a:ext cx="9966325" cy="7466012"/>
          </a:xfrm>
        </p:spPr>
        <p:txBody>
          <a:bodyPr/>
          <a:lstStyle/>
          <a:p>
            <a:pPr marL="484188" indent="-419100" eaLnBrk="1">
              <a:lnSpc>
                <a:spcPct val="150000"/>
              </a:lnSpc>
              <a:buClrTx/>
              <a:buFontTx/>
              <a:buNone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400" b="1" dirty="0">
                <a:solidFill>
                  <a:srgbClr val="FF0000"/>
                </a:solidFill>
              </a:rPr>
              <a:t>PREESENS</a:t>
            </a:r>
            <a:r>
              <a:rPr lang="en-GB" altLang="fi-FI" sz="2400" b="1" dirty="0"/>
              <a:t> = MITÄ TAPAHTUU YLEENSÄ </a:t>
            </a:r>
          </a:p>
          <a:p>
            <a:pPr marL="484188" indent="-419100" eaLnBrk="1">
              <a:lnSpc>
                <a:spcPct val="150000"/>
              </a:lnSpc>
              <a:buClrTx/>
              <a:buFontTx/>
              <a:buNone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000" dirty="0"/>
              <a:t>	</a:t>
            </a:r>
            <a:r>
              <a:rPr lang="en-GB" altLang="fi-FI" sz="2000" dirty="0" err="1"/>
              <a:t>Tavat</a:t>
            </a:r>
            <a:r>
              <a:rPr lang="en-GB" altLang="fi-FI" sz="2000" dirty="0"/>
              <a:t>, </a:t>
            </a:r>
            <a:r>
              <a:rPr lang="en-GB" altLang="fi-FI" sz="2000" dirty="0" err="1"/>
              <a:t>totuudet</a:t>
            </a:r>
            <a:r>
              <a:rPr lang="en-GB" altLang="fi-FI" sz="2000" dirty="0"/>
              <a:t>, </a:t>
            </a:r>
            <a:r>
              <a:rPr lang="en-GB" altLang="fi-FI" sz="2000" dirty="0" err="1"/>
              <a:t>aikataulut</a:t>
            </a:r>
            <a:endParaRPr lang="en-GB" altLang="fi-FI" sz="2000" dirty="0"/>
          </a:p>
          <a:p>
            <a:pPr marL="768350" lvl="1" indent="-422275" eaLnBrk="1">
              <a:lnSpc>
                <a:spcPct val="15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b="1" dirty="0" err="1"/>
              <a:t>verbin</a:t>
            </a:r>
            <a:r>
              <a:rPr lang="en-GB" altLang="fi-FI" sz="2200" b="1" dirty="0"/>
              <a:t> </a:t>
            </a:r>
            <a:r>
              <a:rPr lang="en-GB" altLang="fi-FI" sz="2200" b="1" dirty="0" err="1"/>
              <a:t>perusmuoto</a:t>
            </a:r>
            <a:r>
              <a:rPr lang="en-GB" altLang="fi-FI" sz="2200" dirty="0"/>
              <a:t>, </a:t>
            </a:r>
            <a:r>
              <a:rPr lang="en-GB" altLang="fi-FI" sz="2200" dirty="0" err="1"/>
              <a:t>paitsi</a:t>
            </a:r>
            <a:r>
              <a:rPr lang="en-GB" altLang="fi-FI" sz="2200" dirty="0"/>
              <a:t> </a:t>
            </a:r>
            <a:r>
              <a:rPr lang="en-GB" altLang="fi-FI" sz="2200" dirty="0" err="1"/>
              <a:t>yks</a:t>
            </a:r>
            <a:r>
              <a:rPr lang="en-GB" altLang="fi-FI" sz="2200" dirty="0"/>
              <a:t>. 3. pers. </a:t>
            </a:r>
            <a:r>
              <a:rPr lang="en-GB" altLang="fi-FI" sz="2200" b="1" dirty="0"/>
              <a:t>s</a:t>
            </a:r>
            <a:r>
              <a:rPr lang="en-GB" altLang="fi-FI" sz="2200" dirty="0"/>
              <a:t>-/</a:t>
            </a:r>
            <a:r>
              <a:rPr lang="en-GB" altLang="fi-FI" sz="2200" b="1" dirty="0"/>
              <a:t> es</a:t>
            </a:r>
            <a:r>
              <a:rPr lang="en-GB" altLang="fi-FI" sz="2200" dirty="0"/>
              <a:t> –</a:t>
            </a:r>
            <a:r>
              <a:rPr lang="en-GB" altLang="fi-FI" sz="2200" dirty="0" err="1"/>
              <a:t>pääte</a:t>
            </a:r>
            <a:r>
              <a:rPr lang="en-GB" altLang="fi-FI" sz="2200" dirty="0"/>
              <a:t>!!!</a:t>
            </a:r>
            <a:br>
              <a:rPr lang="en-GB" altLang="fi-FI" sz="2200" dirty="0"/>
            </a:br>
            <a:r>
              <a:rPr lang="en-GB" altLang="fi-FI" sz="2200" i="1" dirty="0">
                <a:solidFill>
                  <a:srgbClr val="FF0000"/>
                </a:solidFill>
              </a:rPr>
              <a:t>I sing. You sing. She sing</a:t>
            </a:r>
            <a:r>
              <a:rPr lang="en-GB" altLang="fi-FI" sz="2200" b="1" i="1" dirty="0">
                <a:solidFill>
                  <a:srgbClr val="FF0000"/>
                </a:solidFill>
              </a:rPr>
              <a:t>s</a:t>
            </a:r>
            <a:r>
              <a:rPr lang="en-GB" altLang="fi-FI" sz="2200" i="1" dirty="0">
                <a:solidFill>
                  <a:srgbClr val="FF0000"/>
                </a:solidFill>
              </a:rPr>
              <a:t>. We sing.</a:t>
            </a:r>
            <a:endParaRPr lang="en-GB" altLang="fi-FI" sz="2200" i="1" dirty="0"/>
          </a:p>
          <a:p>
            <a:pPr marL="768350" lvl="1" indent="-422275" eaLnBrk="1">
              <a:lnSpc>
                <a:spcPct val="15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b="1" dirty="0"/>
              <a:t>DO / DOES </a:t>
            </a:r>
            <a:r>
              <a:rPr lang="en-GB" altLang="fi-FI" sz="2200" dirty="0" err="1"/>
              <a:t>kysymys</a:t>
            </a:r>
            <a:r>
              <a:rPr lang="en-GB" altLang="fi-FI" sz="2200" dirty="0"/>
              <a:t>- </a:t>
            </a:r>
            <a:r>
              <a:rPr lang="en-GB" altLang="fi-FI" sz="2200" dirty="0" err="1"/>
              <a:t>ja</a:t>
            </a:r>
            <a:r>
              <a:rPr lang="en-GB" altLang="fi-FI" sz="2200" dirty="0"/>
              <a:t> </a:t>
            </a:r>
            <a:r>
              <a:rPr lang="en-GB" altLang="fi-FI" sz="2200" dirty="0" err="1"/>
              <a:t>kieltolauseissa</a:t>
            </a:r>
            <a:r>
              <a:rPr lang="en-GB" altLang="fi-FI" sz="2200" dirty="0"/>
              <a:t> </a:t>
            </a:r>
            <a:r>
              <a:rPr lang="en-GB" altLang="fi-FI" sz="1800" dirty="0"/>
              <a:t>(</a:t>
            </a:r>
            <a:r>
              <a:rPr lang="en-GB" altLang="fi-FI" sz="1800" dirty="0" err="1"/>
              <a:t>ei</a:t>
            </a:r>
            <a:r>
              <a:rPr lang="en-GB" altLang="fi-FI" sz="1800" dirty="0"/>
              <a:t>: BE (am, are, is) -</a:t>
            </a:r>
            <a:r>
              <a:rPr lang="en-GB" altLang="fi-FI" sz="1800" dirty="0" err="1"/>
              <a:t>verbin</a:t>
            </a:r>
            <a:r>
              <a:rPr lang="en-GB" altLang="fi-FI" sz="1800" dirty="0"/>
              <a:t> </a:t>
            </a:r>
            <a:r>
              <a:rPr lang="en-GB" altLang="fi-FI" sz="1800" dirty="0" err="1"/>
              <a:t>kanssa</a:t>
            </a:r>
            <a:r>
              <a:rPr lang="en-GB" altLang="fi-FI" sz="1800" dirty="0"/>
              <a:t>)</a:t>
            </a:r>
            <a:br>
              <a:rPr lang="en-GB" altLang="fi-FI" sz="1800" dirty="0"/>
            </a:br>
            <a:r>
              <a:rPr lang="en-GB" altLang="fi-FI" sz="2200" i="1" dirty="0">
                <a:solidFill>
                  <a:srgbClr val="FF0000"/>
                </a:solidFill>
              </a:rPr>
              <a:t>Do you sing? Does she sing? I don’t sing. She doesn’t sing.</a:t>
            </a:r>
            <a:br>
              <a:rPr lang="en-GB" altLang="fi-FI" sz="2200" i="1" dirty="0">
                <a:solidFill>
                  <a:srgbClr val="FF0000"/>
                </a:solidFill>
              </a:rPr>
            </a:br>
            <a:endParaRPr lang="en-GB" altLang="fi-FI" sz="2200" i="1" dirty="0">
              <a:solidFill>
                <a:srgbClr val="FF0000"/>
              </a:solidFill>
            </a:endParaRPr>
          </a:p>
          <a:p>
            <a:pPr marL="346075" lvl="1" indent="0" eaLnBrk="1">
              <a:lnSpc>
                <a:spcPct val="150000"/>
              </a:lnSpc>
              <a:buClr>
                <a:srgbClr val="99284C"/>
              </a:buClr>
              <a:buSzPct val="75000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endParaRPr lang="en-GB" altLang="fi-FI" sz="2200" i="1" dirty="0"/>
          </a:p>
          <a:p>
            <a:pPr marL="484188" indent="-419100" eaLnBrk="1">
              <a:lnSpc>
                <a:spcPct val="47000"/>
              </a:lnSpc>
              <a:buClrTx/>
              <a:buFontTx/>
              <a:buNone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400" b="1" dirty="0">
                <a:solidFill>
                  <a:srgbClr val="FF0000"/>
                </a:solidFill>
              </a:rPr>
              <a:t>IMPERFEKTI</a:t>
            </a:r>
            <a:r>
              <a:rPr lang="en-GB" altLang="fi-FI" sz="2400" b="1" dirty="0"/>
              <a:t> = MITÄ TAPAHTUI</a:t>
            </a:r>
            <a:br>
              <a:rPr lang="en-GB" altLang="fi-FI" sz="2400" b="1" u="sng" dirty="0"/>
            </a:br>
            <a:br>
              <a:rPr lang="en-GB" altLang="fi-FI" sz="2400" b="1" u="sng" dirty="0"/>
            </a:br>
            <a:endParaRPr lang="en-GB" altLang="fi-FI" sz="2400" u="sng" dirty="0"/>
          </a:p>
          <a:p>
            <a:pPr marL="484188" indent="-419100" eaLnBrk="1">
              <a:lnSpc>
                <a:spcPct val="47000"/>
              </a:lnSpc>
              <a:buClrTx/>
              <a:buFontTx/>
              <a:buNone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000" dirty="0"/>
              <a:t>	</a:t>
            </a:r>
            <a:r>
              <a:rPr lang="en-GB" altLang="fi-FI" sz="2000" dirty="0" err="1"/>
              <a:t>Tapahtui</a:t>
            </a:r>
            <a:r>
              <a:rPr lang="en-GB" altLang="fi-FI" sz="2000" dirty="0"/>
              <a:t> </a:t>
            </a:r>
            <a:r>
              <a:rPr lang="en-GB" altLang="fi-FI" sz="2000" dirty="0" err="1"/>
              <a:t>menneessä</a:t>
            </a:r>
            <a:r>
              <a:rPr lang="en-GB" altLang="fi-FI" sz="2000" dirty="0"/>
              <a:t>, </a:t>
            </a:r>
            <a:r>
              <a:rPr lang="en-GB" altLang="fi-FI" sz="2000" dirty="0" err="1"/>
              <a:t>tarkka</a:t>
            </a:r>
            <a:r>
              <a:rPr lang="en-GB" altLang="fi-FI" sz="2000" dirty="0"/>
              <a:t> </a:t>
            </a:r>
            <a:r>
              <a:rPr lang="en-GB" altLang="fi-FI" sz="2000" dirty="0" err="1"/>
              <a:t>ajankohta</a:t>
            </a:r>
            <a:r>
              <a:rPr lang="en-GB" altLang="fi-FI" sz="2000" dirty="0"/>
              <a:t> </a:t>
            </a:r>
            <a:r>
              <a:rPr lang="en-GB" altLang="fi-FI" sz="2000" dirty="0" err="1"/>
              <a:t>milloin</a:t>
            </a:r>
            <a:br>
              <a:rPr lang="en-GB" altLang="fi-FI" sz="2000" dirty="0"/>
            </a:br>
            <a:endParaRPr lang="en-GB" altLang="fi-FI" sz="2000" dirty="0"/>
          </a:p>
          <a:p>
            <a:pPr marL="768350" lvl="1" indent="-422275" eaLnBrk="1">
              <a:lnSpc>
                <a:spcPct val="15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b="1" dirty="0"/>
              <a:t>ed</a:t>
            </a:r>
            <a:r>
              <a:rPr lang="en-GB" altLang="fi-FI" sz="2200" dirty="0"/>
              <a:t>-</a:t>
            </a:r>
            <a:r>
              <a:rPr lang="en-GB" altLang="fi-FI" sz="2200" dirty="0" err="1"/>
              <a:t>pääte</a:t>
            </a:r>
            <a:r>
              <a:rPr lang="en-GB" altLang="fi-FI" sz="2200" dirty="0"/>
              <a:t> / </a:t>
            </a:r>
            <a:r>
              <a:rPr lang="en-GB" altLang="fi-FI" sz="2200" b="1" dirty="0" err="1"/>
              <a:t>epäsäännöllisen</a:t>
            </a:r>
            <a:r>
              <a:rPr lang="en-GB" altLang="fi-FI" sz="2200" b="1" dirty="0"/>
              <a:t> </a:t>
            </a:r>
            <a:r>
              <a:rPr lang="en-GB" altLang="fi-FI" sz="2200" b="1" dirty="0" err="1"/>
              <a:t>verbin</a:t>
            </a:r>
            <a:r>
              <a:rPr lang="en-GB" altLang="fi-FI" sz="2200" b="1" dirty="0"/>
              <a:t> 2. </a:t>
            </a:r>
            <a:r>
              <a:rPr lang="en-GB" altLang="fi-FI" sz="2200" b="1" dirty="0" err="1"/>
              <a:t>muoto</a:t>
            </a:r>
            <a:r>
              <a:rPr lang="en-GB" altLang="fi-FI" sz="2200" b="1" dirty="0"/>
              <a:t> </a:t>
            </a:r>
            <a:r>
              <a:rPr lang="en-GB" altLang="fi-FI" sz="2000" dirty="0"/>
              <a:t>(</a:t>
            </a:r>
            <a:r>
              <a:rPr lang="en-GB" altLang="fi-FI" sz="2000" dirty="0" err="1"/>
              <a:t>kaikki</a:t>
            </a:r>
            <a:r>
              <a:rPr lang="en-GB" altLang="fi-FI" sz="2000" dirty="0"/>
              <a:t> </a:t>
            </a:r>
            <a:r>
              <a:rPr lang="en-GB" altLang="fi-FI" sz="2000" dirty="0" err="1"/>
              <a:t>persoonat</a:t>
            </a:r>
            <a:r>
              <a:rPr lang="en-GB" altLang="fi-FI" sz="2000" dirty="0"/>
              <a:t>)</a:t>
            </a:r>
            <a:br>
              <a:rPr lang="en-GB" altLang="fi-FI" sz="2000" dirty="0"/>
            </a:br>
            <a:r>
              <a:rPr lang="en-GB" altLang="fi-FI" sz="2200" i="1" dirty="0">
                <a:solidFill>
                  <a:srgbClr val="FF0000"/>
                </a:solidFill>
              </a:rPr>
              <a:t>I worked. You sang. She ran.</a:t>
            </a:r>
          </a:p>
          <a:p>
            <a:pPr marL="768350" lvl="1" indent="-422275" eaLnBrk="1">
              <a:lnSpc>
                <a:spcPct val="15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b="1" dirty="0"/>
              <a:t>DID</a:t>
            </a:r>
            <a:r>
              <a:rPr lang="en-GB" altLang="fi-FI" sz="2200" dirty="0"/>
              <a:t> </a:t>
            </a:r>
            <a:r>
              <a:rPr lang="en-GB" altLang="fi-FI" sz="2200" dirty="0" err="1"/>
              <a:t>kysymys</a:t>
            </a:r>
            <a:r>
              <a:rPr lang="en-GB" altLang="fi-FI" sz="2200" dirty="0"/>
              <a:t>- </a:t>
            </a:r>
            <a:r>
              <a:rPr lang="en-GB" altLang="fi-FI" sz="2200" dirty="0" err="1"/>
              <a:t>ja</a:t>
            </a:r>
            <a:r>
              <a:rPr lang="en-GB" altLang="fi-FI" sz="2200" dirty="0"/>
              <a:t> </a:t>
            </a:r>
            <a:r>
              <a:rPr lang="en-GB" altLang="fi-FI" sz="2200" dirty="0" err="1"/>
              <a:t>kieltolauseissa</a:t>
            </a:r>
            <a:r>
              <a:rPr lang="en-GB" altLang="fi-FI" sz="2200" dirty="0"/>
              <a:t> </a:t>
            </a:r>
            <a:r>
              <a:rPr lang="en-GB" altLang="fi-FI" sz="1800" dirty="0"/>
              <a:t>(</a:t>
            </a:r>
            <a:r>
              <a:rPr lang="en-GB" altLang="fi-FI" sz="1800" dirty="0" err="1"/>
              <a:t>ei</a:t>
            </a:r>
            <a:r>
              <a:rPr lang="en-GB" altLang="fi-FI" sz="1800" dirty="0"/>
              <a:t>: was/ were -</a:t>
            </a:r>
            <a:r>
              <a:rPr lang="en-GB" altLang="fi-FI" sz="1800" dirty="0" err="1"/>
              <a:t>verbien</a:t>
            </a:r>
            <a:r>
              <a:rPr lang="en-GB" altLang="fi-FI" sz="1800" dirty="0"/>
              <a:t> </a:t>
            </a:r>
            <a:r>
              <a:rPr lang="en-GB" altLang="fi-FI" sz="1800" dirty="0" err="1"/>
              <a:t>kanssa</a:t>
            </a:r>
            <a:r>
              <a:rPr lang="en-GB" altLang="fi-FI" sz="1800" dirty="0"/>
              <a:t>)</a:t>
            </a:r>
            <a:br>
              <a:rPr lang="en-GB" altLang="fi-FI" sz="1800" dirty="0"/>
            </a:br>
            <a:r>
              <a:rPr lang="en-GB" altLang="fi-FI" sz="2200" i="1" dirty="0">
                <a:solidFill>
                  <a:srgbClr val="FF0000"/>
                </a:solidFill>
              </a:rPr>
              <a:t>Did you sing? She didn’t sing.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FF40E2F-DBE8-80B9-E365-F8304FC1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588" y="466725"/>
            <a:ext cx="9059862" cy="7092950"/>
          </a:xfrm>
        </p:spPr>
        <p:txBody>
          <a:bodyPr/>
          <a:lstStyle/>
          <a:p>
            <a:pPr marL="484188" indent="-419100" eaLnBrk="1">
              <a:lnSpc>
                <a:spcPct val="150000"/>
              </a:lnSpc>
              <a:buClrTx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400" b="1" dirty="0">
                <a:solidFill>
                  <a:srgbClr val="FF0000"/>
                </a:solidFill>
              </a:rPr>
              <a:t>PERFEKTI</a:t>
            </a:r>
            <a:r>
              <a:rPr lang="en-GB" altLang="fi-FI" sz="2400" b="1" dirty="0"/>
              <a:t> = MITÄ ON TAPAHTUNUT </a:t>
            </a:r>
            <a:br>
              <a:rPr lang="en-GB" altLang="fi-FI" sz="2400" b="1" dirty="0"/>
            </a:br>
            <a:r>
              <a:rPr lang="en-GB" altLang="fi-FI" sz="2000" dirty="0" err="1"/>
              <a:t>Alkanut</a:t>
            </a:r>
            <a:r>
              <a:rPr lang="en-GB" altLang="fi-FI" sz="2000" dirty="0"/>
              <a:t> </a:t>
            </a:r>
            <a:r>
              <a:rPr lang="en-GB" altLang="fi-FI" sz="2000" dirty="0" err="1"/>
              <a:t>menneessä</a:t>
            </a:r>
            <a:r>
              <a:rPr lang="en-GB" altLang="fi-FI" sz="2000" dirty="0"/>
              <a:t>, </a:t>
            </a:r>
            <a:r>
              <a:rPr lang="en-GB" altLang="fi-FI" sz="2000" dirty="0" err="1"/>
              <a:t>yhteys</a:t>
            </a:r>
            <a:r>
              <a:rPr lang="en-GB" altLang="fi-FI" sz="2000" dirty="0"/>
              <a:t> </a:t>
            </a:r>
            <a:r>
              <a:rPr lang="en-GB" altLang="fi-FI" sz="2000" dirty="0" err="1"/>
              <a:t>nykyhetkeen</a:t>
            </a:r>
            <a:br>
              <a:rPr lang="en-GB" altLang="fi-FI" sz="2000" dirty="0"/>
            </a:br>
            <a:endParaRPr lang="en-GB" altLang="fi-FI" sz="2000" dirty="0"/>
          </a:p>
          <a:p>
            <a:pPr marL="768350" lvl="1" indent="-422275" eaLnBrk="1">
              <a:lnSpc>
                <a:spcPct val="15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b="1" dirty="0"/>
              <a:t>HAS / HAVE </a:t>
            </a:r>
            <a:r>
              <a:rPr lang="en-GB" altLang="fi-FI" sz="2200" dirty="0"/>
              <a:t>+ ed-</a:t>
            </a:r>
            <a:r>
              <a:rPr lang="en-GB" altLang="fi-FI" sz="2200" dirty="0" err="1"/>
              <a:t>pääte</a:t>
            </a:r>
            <a:r>
              <a:rPr lang="en-GB" altLang="fi-FI" sz="2200" dirty="0"/>
              <a:t> / </a:t>
            </a:r>
            <a:r>
              <a:rPr lang="en-GB" altLang="fi-FI" sz="2200" dirty="0" err="1"/>
              <a:t>epäsäännöllisen</a:t>
            </a:r>
            <a:r>
              <a:rPr lang="en-GB" altLang="fi-FI" sz="2200" dirty="0"/>
              <a:t> </a:t>
            </a:r>
            <a:r>
              <a:rPr lang="en-GB" altLang="fi-FI" sz="2200" dirty="0" err="1"/>
              <a:t>verbin</a:t>
            </a:r>
            <a:r>
              <a:rPr lang="en-GB" altLang="fi-FI" sz="2200" dirty="0"/>
              <a:t> 3. </a:t>
            </a:r>
            <a:r>
              <a:rPr lang="en-GB" altLang="fi-FI" sz="2200" dirty="0" err="1"/>
              <a:t>muoto</a:t>
            </a:r>
            <a:endParaRPr lang="en-GB" altLang="fi-FI" sz="2200" dirty="0"/>
          </a:p>
          <a:p>
            <a:pPr marL="346075" lvl="1" indent="0" eaLnBrk="1">
              <a:lnSpc>
                <a:spcPct val="150000"/>
              </a:lnSpc>
              <a:buClr>
                <a:srgbClr val="99284C"/>
              </a:buClr>
              <a:buSzPct val="75000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b="1" dirty="0"/>
              <a:t>		</a:t>
            </a:r>
            <a:r>
              <a:rPr lang="en-GB" altLang="fi-FI" sz="2200" i="1" dirty="0">
                <a:solidFill>
                  <a:srgbClr val="FF0000"/>
                </a:solidFill>
              </a:rPr>
              <a:t>I </a:t>
            </a:r>
            <a:r>
              <a:rPr lang="en-GB" altLang="fi-FI" sz="2200" b="1" i="1" dirty="0">
                <a:solidFill>
                  <a:srgbClr val="FF0000"/>
                </a:solidFill>
              </a:rPr>
              <a:t>have read </a:t>
            </a:r>
            <a:r>
              <a:rPr lang="en-GB" altLang="fi-FI" sz="2200" i="1" dirty="0">
                <a:solidFill>
                  <a:srgbClr val="FF0000"/>
                </a:solidFill>
              </a:rPr>
              <a:t>many books.</a:t>
            </a:r>
          </a:p>
          <a:p>
            <a:pPr marL="346075" lvl="1" indent="0" eaLnBrk="1">
              <a:lnSpc>
                <a:spcPct val="150000"/>
              </a:lnSpc>
              <a:buClr>
                <a:srgbClr val="99284C"/>
              </a:buClr>
              <a:buSzPct val="75000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i="1" dirty="0">
                <a:solidFill>
                  <a:srgbClr val="FF0000"/>
                </a:solidFill>
              </a:rPr>
              <a:t>   She </a:t>
            </a:r>
            <a:r>
              <a:rPr lang="en-GB" altLang="fi-FI" sz="2200" b="1" i="1" dirty="0">
                <a:solidFill>
                  <a:srgbClr val="FF0000"/>
                </a:solidFill>
              </a:rPr>
              <a:t>has helped </a:t>
            </a:r>
            <a:r>
              <a:rPr lang="en-GB" altLang="fi-FI" sz="2200" i="1" dirty="0">
                <a:solidFill>
                  <a:srgbClr val="FF0000"/>
                </a:solidFill>
              </a:rPr>
              <a:t>me a lot.</a:t>
            </a:r>
            <a:br>
              <a:rPr lang="en-GB" altLang="fi-FI" sz="2200" i="1" dirty="0">
                <a:solidFill>
                  <a:srgbClr val="FF0000"/>
                </a:solidFill>
              </a:rPr>
            </a:br>
            <a:br>
              <a:rPr lang="en-GB" altLang="fi-FI" sz="2200" dirty="0"/>
            </a:br>
            <a:endParaRPr lang="en-GB" altLang="fi-FI" sz="2200" u="sng" dirty="0"/>
          </a:p>
          <a:p>
            <a:pPr marL="484188" indent="-419100" eaLnBrk="1">
              <a:lnSpc>
                <a:spcPct val="81000"/>
              </a:lnSpc>
              <a:buClrTx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400" b="1" dirty="0">
                <a:solidFill>
                  <a:srgbClr val="FF0000"/>
                </a:solidFill>
              </a:rPr>
              <a:t>PLUSKVAMPERFEKTI </a:t>
            </a:r>
            <a:r>
              <a:rPr lang="en-GB" altLang="fi-FI" sz="2400" b="1" dirty="0"/>
              <a:t>= MITÄ OLI TAPAHTUNUT </a:t>
            </a:r>
            <a:br>
              <a:rPr lang="en-GB" altLang="fi-FI" sz="2400" b="1" u="sng" dirty="0"/>
            </a:br>
            <a:br>
              <a:rPr lang="en-GB" altLang="fi-FI" sz="2400" b="1" u="sng" dirty="0"/>
            </a:br>
            <a:r>
              <a:rPr lang="en-GB" altLang="fi-FI" sz="2000" dirty="0" err="1"/>
              <a:t>Mitä</a:t>
            </a:r>
            <a:r>
              <a:rPr lang="en-GB" altLang="fi-FI" sz="2000" dirty="0"/>
              <a:t> </a:t>
            </a:r>
            <a:r>
              <a:rPr lang="en-GB" altLang="fi-FI" sz="2000" dirty="0" err="1"/>
              <a:t>oli</a:t>
            </a:r>
            <a:r>
              <a:rPr lang="en-GB" altLang="fi-FI" sz="2000" dirty="0"/>
              <a:t> </a:t>
            </a:r>
            <a:r>
              <a:rPr lang="en-GB" altLang="fi-FI" sz="2000" dirty="0" err="1"/>
              <a:t>tapahtunut</a:t>
            </a:r>
            <a:r>
              <a:rPr lang="en-GB" altLang="fi-FI" sz="2000" dirty="0"/>
              <a:t> </a:t>
            </a:r>
            <a:r>
              <a:rPr lang="en-GB" altLang="fi-FI" sz="2000" dirty="0" err="1"/>
              <a:t>ennenkuin</a:t>
            </a:r>
            <a:r>
              <a:rPr lang="en-GB" altLang="fi-FI" sz="2000" dirty="0"/>
              <a:t> </a:t>
            </a:r>
            <a:r>
              <a:rPr lang="en-GB" altLang="fi-FI" sz="2000" dirty="0" err="1"/>
              <a:t>jotain</a:t>
            </a:r>
            <a:r>
              <a:rPr lang="en-GB" altLang="fi-FI" sz="2000" dirty="0"/>
              <a:t> </a:t>
            </a:r>
            <a:r>
              <a:rPr lang="en-GB" altLang="fi-FI" sz="2000" dirty="0" err="1"/>
              <a:t>muuta</a:t>
            </a:r>
            <a:r>
              <a:rPr lang="en-GB" altLang="fi-FI" sz="2000" dirty="0"/>
              <a:t> </a:t>
            </a:r>
            <a:r>
              <a:rPr lang="en-GB" altLang="fi-FI" sz="2000" dirty="0" err="1"/>
              <a:t>tapahtui</a:t>
            </a:r>
            <a:r>
              <a:rPr lang="en-GB" altLang="fi-FI" sz="2000" dirty="0"/>
              <a:t> </a:t>
            </a:r>
            <a:br>
              <a:rPr lang="en-GB" altLang="fi-FI" sz="2000" dirty="0"/>
            </a:br>
            <a:r>
              <a:rPr lang="en-GB" altLang="fi-FI" sz="2000" dirty="0"/>
              <a:t>(</a:t>
            </a:r>
            <a:r>
              <a:rPr lang="en-GB" altLang="fi-FI" sz="2000" dirty="0" err="1"/>
              <a:t>pluskvamperfekti</a:t>
            </a:r>
            <a:r>
              <a:rPr lang="en-GB" altLang="fi-FI" sz="2000" dirty="0"/>
              <a:t> &amp; </a:t>
            </a:r>
            <a:r>
              <a:rPr lang="en-GB" altLang="fi-FI" sz="2000" dirty="0" err="1"/>
              <a:t>imperfekti</a:t>
            </a:r>
            <a:r>
              <a:rPr lang="en-GB" altLang="fi-FI" sz="2000" dirty="0"/>
              <a:t>)</a:t>
            </a:r>
            <a:br>
              <a:rPr lang="en-GB" altLang="fi-FI" sz="2000" dirty="0"/>
            </a:br>
            <a:br>
              <a:rPr lang="en-GB" altLang="fi-FI" sz="2400" b="1" u="sng" dirty="0"/>
            </a:br>
            <a:endParaRPr lang="en-GB" altLang="fi-FI" sz="2400" b="1" u="sng" dirty="0"/>
          </a:p>
          <a:p>
            <a:pPr marL="484188" indent="-419100" eaLnBrk="1">
              <a:lnSpc>
                <a:spcPct val="47000"/>
              </a:lnSpc>
              <a:buClrTx/>
              <a:buSzPct val="75000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endParaRPr lang="en-GB" altLang="fi-FI" sz="2200" b="1" u="sng" dirty="0"/>
          </a:p>
          <a:p>
            <a:pPr marL="768350" lvl="1" indent="-422275" eaLnBrk="1">
              <a:lnSpc>
                <a:spcPct val="47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b="1" dirty="0"/>
              <a:t>HAD</a:t>
            </a:r>
            <a:r>
              <a:rPr lang="en-GB" altLang="fi-FI" sz="2200" dirty="0"/>
              <a:t> + ed-</a:t>
            </a:r>
            <a:r>
              <a:rPr lang="en-GB" altLang="fi-FI" sz="2200" dirty="0" err="1"/>
              <a:t>pääte</a:t>
            </a:r>
            <a:r>
              <a:rPr lang="en-GB" altLang="fi-FI" sz="2200" dirty="0"/>
              <a:t> / </a:t>
            </a:r>
            <a:r>
              <a:rPr lang="en-GB" altLang="fi-FI" sz="2200" dirty="0" err="1"/>
              <a:t>epäsäännöllisen</a:t>
            </a:r>
            <a:r>
              <a:rPr lang="en-GB" altLang="fi-FI" sz="2200" dirty="0"/>
              <a:t> </a:t>
            </a:r>
            <a:r>
              <a:rPr lang="en-GB" altLang="fi-FI" sz="2200" dirty="0" err="1"/>
              <a:t>verbin</a:t>
            </a:r>
            <a:r>
              <a:rPr lang="en-GB" altLang="fi-FI" sz="2200" dirty="0"/>
              <a:t> 3. </a:t>
            </a:r>
            <a:r>
              <a:rPr lang="en-GB" altLang="fi-FI" sz="2200" dirty="0" err="1"/>
              <a:t>muoto</a:t>
            </a:r>
            <a:endParaRPr lang="en-GB" altLang="fi-FI" sz="2200" dirty="0"/>
          </a:p>
          <a:p>
            <a:pPr marL="768350" lvl="1" indent="-422275" eaLnBrk="1">
              <a:lnSpc>
                <a:spcPct val="47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endParaRPr lang="en-GB" altLang="fi-FI" sz="2200" dirty="0"/>
          </a:p>
          <a:p>
            <a:pPr marL="346075" lvl="1" indent="0" eaLnBrk="1">
              <a:lnSpc>
                <a:spcPct val="47000"/>
              </a:lnSpc>
              <a:buClr>
                <a:srgbClr val="99284C"/>
              </a:buClr>
              <a:buSzPct val="75000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dirty="0"/>
              <a:t>	</a:t>
            </a:r>
          </a:p>
          <a:p>
            <a:pPr marL="346075" lvl="1" indent="0" eaLnBrk="1">
              <a:lnSpc>
                <a:spcPct val="47000"/>
              </a:lnSpc>
              <a:buClr>
                <a:srgbClr val="99284C"/>
              </a:buClr>
              <a:buSzPct val="75000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dirty="0"/>
              <a:t>		</a:t>
            </a:r>
            <a:r>
              <a:rPr lang="en-GB" altLang="fi-FI" sz="2200" i="1" dirty="0">
                <a:solidFill>
                  <a:srgbClr val="FF0000"/>
                </a:solidFill>
              </a:rPr>
              <a:t>I </a:t>
            </a:r>
            <a:r>
              <a:rPr lang="en-GB" altLang="fi-FI" sz="2200" b="1" i="1" dirty="0">
                <a:solidFill>
                  <a:srgbClr val="FF0000"/>
                </a:solidFill>
              </a:rPr>
              <a:t>had cleaned </a:t>
            </a:r>
            <a:r>
              <a:rPr lang="en-GB" altLang="fi-FI" sz="2200" i="1" dirty="0">
                <a:solidFill>
                  <a:srgbClr val="FF0000"/>
                </a:solidFill>
              </a:rPr>
              <a:t>the house before the guests came.</a:t>
            </a:r>
          </a:p>
          <a:p>
            <a:pPr marL="346075" lvl="1" indent="0" eaLnBrk="1">
              <a:lnSpc>
                <a:spcPct val="47000"/>
              </a:lnSpc>
              <a:buClr>
                <a:srgbClr val="99284C"/>
              </a:buClr>
              <a:buSzPct val="75000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i="1" dirty="0">
                <a:solidFill>
                  <a:srgbClr val="FF0000"/>
                </a:solidFill>
              </a:rPr>
              <a:t> </a:t>
            </a:r>
          </a:p>
          <a:p>
            <a:pPr marL="346075" lvl="1" indent="0" eaLnBrk="1">
              <a:lnSpc>
                <a:spcPct val="47000"/>
              </a:lnSpc>
              <a:buClr>
                <a:srgbClr val="99284C"/>
              </a:buClr>
              <a:buSzPct val="75000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i="1" dirty="0">
                <a:solidFill>
                  <a:srgbClr val="FF0000"/>
                </a:solidFill>
              </a:rPr>
              <a:t>	</a:t>
            </a:r>
          </a:p>
          <a:p>
            <a:pPr marL="346075" lvl="1" indent="0" eaLnBrk="1">
              <a:lnSpc>
                <a:spcPct val="47000"/>
              </a:lnSpc>
              <a:buClr>
                <a:srgbClr val="99284C"/>
              </a:buClr>
              <a:buSzPct val="75000"/>
              <a:tabLst>
                <a:tab pos="484188" algn="l"/>
                <a:tab pos="588963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410700" algn="l"/>
              </a:tabLst>
              <a:defRPr/>
            </a:pPr>
            <a:r>
              <a:rPr lang="en-GB" altLang="fi-FI" sz="2200" i="1" dirty="0">
                <a:solidFill>
                  <a:srgbClr val="FF0000"/>
                </a:solidFill>
              </a:rPr>
              <a:t>	  Before he met her, he </a:t>
            </a:r>
            <a:r>
              <a:rPr lang="en-GB" altLang="fi-FI" sz="2200" b="1" i="1" dirty="0">
                <a:solidFill>
                  <a:srgbClr val="FF0000"/>
                </a:solidFill>
              </a:rPr>
              <a:t>had written </a:t>
            </a:r>
            <a:r>
              <a:rPr lang="en-GB" altLang="fi-FI" sz="2200" i="1" dirty="0">
                <a:solidFill>
                  <a:srgbClr val="FF0000"/>
                </a:solidFill>
              </a:rPr>
              <a:t>many messages with her.</a:t>
            </a:r>
            <a:br>
              <a:rPr lang="en-GB" altLang="fi-FI" sz="2200" i="1" dirty="0">
                <a:solidFill>
                  <a:srgbClr val="FF0000"/>
                </a:solidFill>
              </a:rPr>
            </a:br>
            <a:br>
              <a:rPr lang="en-GB" altLang="fi-FI" sz="2200" i="1" dirty="0">
                <a:solidFill>
                  <a:srgbClr val="FF0000"/>
                </a:solidFill>
              </a:rPr>
            </a:br>
            <a:br>
              <a:rPr lang="en-GB" altLang="fi-FI" sz="2200" dirty="0"/>
            </a:br>
            <a:endParaRPr lang="en-GB" altLang="fi-FI" sz="2200" dirty="0"/>
          </a:p>
          <a:p>
            <a:pPr>
              <a:defRPr/>
            </a:pP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26410BC8-2FEA-9ED1-1D30-33049086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1pPr>
            <a:lvl2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2pPr>
            <a:lvl3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3pPr>
            <a:lvl4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4pPr>
            <a:lvl5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5pPr>
            <a:lvl6pPr marL="25146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6pPr>
            <a:lvl7pPr marL="29718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7pPr>
            <a:lvl8pPr marL="34290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8pPr>
            <a:lvl9pPr marL="38862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9pPr>
          </a:lstStyle>
          <a:p>
            <a:pPr>
              <a:buClrTx/>
              <a:buFontTx/>
              <a:buNone/>
            </a:pPr>
            <a:fld id="{205825CB-734E-4521-9E8D-92380F9B119A}" type="slidenum">
              <a:rPr lang="en-GB" altLang="fi-FI" sz="2400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3</a:t>
            </a:fld>
            <a:endParaRPr lang="en-GB" altLang="fi-FI" sz="2400">
              <a:solidFill>
                <a:srgbClr val="000000"/>
              </a:solidFill>
            </a:endParaRPr>
          </a:p>
        </p:txBody>
      </p:sp>
      <p:sp>
        <p:nvSpPr>
          <p:cNvPr id="5121" name="Rectangle 1">
            <a:extLst>
              <a:ext uri="{FF2B5EF4-FFF2-40B4-BE49-F238E27FC236}">
                <a16:creationId xmlns:a16="http://schemas.microsoft.com/office/drawing/2014/main" id="{86071426-96DB-7C92-F427-4F4731615F3D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517525" y="1187450"/>
            <a:ext cx="9779000" cy="6761163"/>
          </a:xfrm>
        </p:spPr>
        <p:txBody>
          <a:bodyPr anchor="t"/>
          <a:lstStyle/>
          <a:p>
            <a:pPr marL="58738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b="0" i="0" dirty="0">
                <a:solidFill>
                  <a:srgbClr val="333333"/>
                </a:solidFill>
              </a:rPr>
              <a:t>Kun halutaan osoittaa, että tekeminen on </a:t>
            </a:r>
            <a:r>
              <a:rPr lang="fi-FI" altLang="fi-FI" sz="2200" i="0" dirty="0">
                <a:solidFill>
                  <a:srgbClr val="333333"/>
                </a:solidFill>
              </a:rPr>
              <a:t>pitkäkestoista </a:t>
            </a:r>
            <a:r>
              <a:rPr lang="fi-FI" altLang="fi-FI" sz="2200" b="0" i="0" dirty="0">
                <a:solidFill>
                  <a:srgbClr val="333333"/>
                </a:solidFill>
              </a:rPr>
              <a:t>ja </a:t>
            </a:r>
            <a:r>
              <a:rPr lang="fi-FI" altLang="fi-FI" sz="2200" i="0" dirty="0">
                <a:solidFill>
                  <a:srgbClr val="333333"/>
                </a:solidFill>
              </a:rPr>
              <a:t>tapahtuu </a:t>
            </a:r>
            <a:r>
              <a:rPr lang="fi-FI" altLang="fi-FI" sz="2200" b="0" i="0" dirty="0">
                <a:solidFill>
                  <a:srgbClr val="333333"/>
                </a:solidFill>
              </a:rPr>
              <a:t>tai </a:t>
            </a:r>
            <a:r>
              <a:rPr lang="fi-FI" altLang="fi-FI" sz="2200" i="0" dirty="0">
                <a:solidFill>
                  <a:srgbClr val="333333"/>
                </a:solidFill>
              </a:rPr>
              <a:t>tapahtui parhaillaan</a:t>
            </a:r>
            <a:r>
              <a:rPr lang="fi-FI" altLang="fi-FI" sz="2200" b="0" i="0" dirty="0">
                <a:solidFill>
                  <a:srgbClr val="333333"/>
                </a:solidFill>
              </a:rPr>
              <a:t>, käytetään kestomuotoja.</a:t>
            </a:r>
            <a:br>
              <a:rPr lang="fi-FI" altLang="fi-FI" sz="2200" b="0" i="0" dirty="0">
                <a:solidFill>
                  <a:srgbClr val="333333"/>
                </a:solidFill>
              </a:rPr>
            </a:br>
            <a:br>
              <a:rPr lang="fi-FI" altLang="fi-FI" sz="2200" b="0" i="0" dirty="0">
                <a:solidFill>
                  <a:srgbClr val="333333"/>
                </a:solidFill>
              </a:rPr>
            </a:br>
            <a:r>
              <a:rPr lang="fi-FI" altLang="fi-FI" sz="2200" i="0" dirty="0">
                <a:solidFill>
                  <a:srgbClr val="FF0000"/>
                </a:solidFill>
              </a:rPr>
              <a:t>KESTOPREESENS</a:t>
            </a:r>
            <a:br>
              <a:rPr lang="fi-FI" altLang="fi-FI" sz="2200" i="0" dirty="0">
                <a:solidFill>
                  <a:srgbClr val="333333"/>
                </a:solidFill>
              </a:rPr>
            </a:br>
            <a:endParaRPr lang="fi-FI" altLang="fi-FI" sz="2200" i="0" dirty="0">
              <a:solidFill>
                <a:srgbClr val="333333"/>
              </a:solidFill>
            </a:endParaRPr>
          </a:p>
          <a:p>
            <a:pPr marL="344488" indent="-285750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q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i="0" dirty="0">
                <a:solidFill>
                  <a:srgbClr val="333333"/>
                </a:solidFill>
              </a:rPr>
              <a:t>Am, </a:t>
            </a:r>
            <a:r>
              <a:rPr lang="fi-FI" altLang="fi-FI" sz="2200" i="0" dirty="0" err="1">
                <a:solidFill>
                  <a:srgbClr val="333333"/>
                </a:solidFill>
              </a:rPr>
              <a:t>are</a:t>
            </a:r>
            <a:r>
              <a:rPr lang="fi-FI" altLang="fi-FI" sz="2200" i="0" dirty="0">
                <a:solidFill>
                  <a:srgbClr val="333333"/>
                </a:solidFill>
              </a:rPr>
              <a:t>, is + </a:t>
            </a:r>
            <a:r>
              <a:rPr lang="fi-FI" altLang="fi-FI" sz="2200" i="0" dirty="0" err="1">
                <a:solidFill>
                  <a:srgbClr val="333333"/>
                </a:solidFill>
              </a:rPr>
              <a:t>ing</a:t>
            </a:r>
            <a:r>
              <a:rPr lang="fi-FI" altLang="fi-FI" sz="2200" i="0" dirty="0">
                <a:solidFill>
                  <a:srgbClr val="333333"/>
                </a:solidFill>
              </a:rPr>
              <a:t>-muoto pääverbistä</a:t>
            </a:r>
            <a:br>
              <a:rPr lang="fi-FI" altLang="fi-FI" sz="2200" i="0" dirty="0">
                <a:solidFill>
                  <a:srgbClr val="333333"/>
                </a:solidFill>
              </a:rPr>
            </a:br>
            <a:endParaRPr lang="fi-FI" altLang="fi-FI" sz="2200" i="0" dirty="0">
              <a:solidFill>
                <a:srgbClr val="333333"/>
              </a:solidFill>
            </a:endParaRPr>
          </a:p>
          <a:p>
            <a:pPr marL="58738" lvl="1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b="0" dirty="0">
                <a:solidFill>
                  <a:srgbClr val="333333"/>
                </a:solidFill>
              </a:rPr>
              <a:t>	</a:t>
            </a:r>
            <a:r>
              <a:rPr lang="fi-FI" altLang="fi-FI" sz="2200" b="0" dirty="0">
                <a:solidFill>
                  <a:srgbClr val="FF0000"/>
                </a:solidFill>
              </a:rPr>
              <a:t>I </a:t>
            </a:r>
            <a:r>
              <a:rPr lang="fi-FI" altLang="fi-FI" sz="2200" dirty="0">
                <a:solidFill>
                  <a:srgbClr val="FF0000"/>
                </a:solidFill>
              </a:rPr>
              <a:t>am </a:t>
            </a:r>
            <a:r>
              <a:rPr lang="fi-FI" altLang="fi-FI" sz="2200" dirty="0" err="1">
                <a:solidFill>
                  <a:srgbClr val="FF0000"/>
                </a:solidFill>
              </a:rPr>
              <a:t>singing</a:t>
            </a:r>
            <a:r>
              <a:rPr lang="fi-FI" altLang="fi-FI" sz="2200" b="0" dirty="0">
                <a:solidFill>
                  <a:srgbClr val="FF0000"/>
                </a:solidFill>
              </a:rPr>
              <a:t>. </a:t>
            </a:r>
            <a:r>
              <a:rPr lang="fi-FI" altLang="fi-FI" sz="2200" b="0" dirty="0" err="1">
                <a:solidFill>
                  <a:srgbClr val="FF0000"/>
                </a:solidFill>
              </a:rPr>
              <a:t>You</a:t>
            </a:r>
            <a:r>
              <a:rPr lang="fi-FI" altLang="fi-FI" sz="2200" b="0" dirty="0">
                <a:solidFill>
                  <a:srgbClr val="FF0000"/>
                </a:solidFill>
              </a:rPr>
              <a:t> </a:t>
            </a:r>
            <a:r>
              <a:rPr lang="fi-FI" altLang="fi-FI" sz="2200" dirty="0" err="1">
                <a:solidFill>
                  <a:srgbClr val="FF0000"/>
                </a:solidFill>
              </a:rPr>
              <a:t>are</a:t>
            </a:r>
            <a:r>
              <a:rPr lang="fi-FI" altLang="fi-FI" sz="2200" dirty="0">
                <a:solidFill>
                  <a:srgbClr val="FF0000"/>
                </a:solidFill>
              </a:rPr>
              <a:t> </a:t>
            </a:r>
            <a:r>
              <a:rPr lang="fi-FI" altLang="fi-FI" sz="2200" dirty="0" err="1">
                <a:solidFill>
                  <a:srgbClr val="FF0000"/>
                </a:solidFill>
              </a:rPr>
              <a:t>singing</a:t>
            </a:r>
            <a:r>
              <a:rPr lang="fi-FI" altLang="fi-FI" sz="2200" b="0" dirty="0">
                <a:solidFill>
                  <a:srgbClr val="FF0000"/>
                </a:solidFill>
              </a:rPr>
              <a:t>. </a:t>
            </a:r>
            <a:r>
              <a:rPr lang="fi-FI" altLang="fi-FI" sz="2200" b="0" dirty="0" err="1">
                <a:solidFill>
                  <a:srgbClr val="FF0000"/>
                </a:solidFill>
              </a:rPr>
              <a:t>She</a:t>
            </a:r>
            <a:r>
              <a:rPr lang="fi-FI" altLang="fi-FI" sz="2200" b="0" dirty="0">
                <a:solidFill>
                  <a:srgbClr val="FF0000"/>
                </a:solidFill>
              </a:rPr>
              <a:t> </a:t>
            </a:r>
            <a:r>
              <a:rPr lang="fi-FI" altLang="fi-FI" sz="2200" dirty="0">
                <a:solidFill>
                  <a:srgbClr val="FF0000"/>
                </a:solidFill>
              </a:rPr>
              <a:t>is </a:t>
            </a:r>
            <a:r>
              <a:rPr lang="fi-FI" altLang="fi-FI" sz="2200" dirty="0" err="1">
                <a:solidFill>
                  <a:srgbClr val="FF0000"/>
                </a:solidFill>
              </a:rPr>
              <a:t>singing</a:t>
            </a:r>
            <a:r>
              <a:rPr lang="fi-FI" altLang="fi-FI" sz="2200" b="0" dirty="0">
                <a:solidFill>
                  <a:srgbClr val="FF0000"/>
                </a:solidFill>
              </a:rPr>
              <a:t>. </a:t>
            </a:r>
            <a:r>
              <a:rPr lang="fi-FI" altLang="fi-FI" sz="2200" b="0" dirty="0" err="1">
                <a:solidFill>
                  <a:srgbClr val="FF0000"/>
                </a:solidFill>
              </a:rPr>
              <a:t>We</a:t>
            </a:r>
            <a:r>
              <a:rPr lang="fi-FI" altLang="fi-FI" sz="2200" b="0" dirty="0">
                <a:solidFill>
                  <a:srgbClr val="FF0000"/>
                </a:solidFill>
              </a:rPr>
              <a:t> </a:t>
            </a:r>
            <a:r>
              <a:rPr lang="fi-FI" altLang="fi-FI" sz="2200" dirty="0" err="1">
                <a:solidFill>
                  <a:srgbClr val="FF0000"/>
                </a:solidFill>
              </a:rPr>
              <a:t>are</a:t>
            </a:r>
            <a:r>
              <a:rPr lang="fi-FI" altLang="fi-FI" sz="2200" dirty="0">
                <a:solidFill>
                  <a:srgbClr val="FF0000"/>
                </a:solidFill>
              </a:rPr>
              <a:t> </a:t>
            </a:r>
            <a:r>
              <a:rPr lang="fi-FI" altLang="fi-FI" sz="2200" dirty="0" err="1">
                <a:solidFill>
                  <a:srgbClr val="FF0000"/>
                </a:solidFill>
              </a:rPr>
              <a:t>singing</a:t>
            </a:r>
            <a:r>
              <a:rPr lang="fi-FI" altLang="fi-FI" sz="2200" b="0" dirty="0">
                <a:solidFill>
                  <a:srgbClr val="FF0000"/>
                </a:solidFill>
              </a:rPr>
              <a:t>.</a:t>
            </a:r>
            <a:br>
              <a:rPr lang="fi-FI" altLang="fi-FI" sz="2200" b="0" dirty="0">
                <a:solidFill>
                  <a:srgbClr val="FF0000"/>
                </a:solidFill>
              </a:rPr>
            </a:br>
            <a:endParaRPr lang="fi-FI" altLang="fi-FI" sz="2200" b="0" dirty="0">
              <a:solidFill>
                <a:srgbClr val="FF0000"/>
              </a:solidFill>
            </a:endParaRPr>
          </a:p>
          <a:p>
            <a:pPr marL="58738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endParaRPr lang="fi-FI" altLang="fi-FI" sz="2200" b="0" i="0" dirty="0">
              <a:solidFill>
                <a:srgbClr val="333333"/>
              </a:solidFill>
            </a:endParaRPr>
          </a:p>
          <a:p>
            <a:pPr marL="58738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i="0" dirty="0">
                <a:solidFill>
                  <a:srgbClr val="FF0000"/>
                </a:solidFill>
              </a:rPr>
              <a:t>KESTOIMPERFEKTI</a:t>
            </a:r>
            <a:br>
              <a:rPr lang="fi-FI" altLang="fi-FI" sz="2200" i="0" dirty="0">
                <a:solidFill>
                  <a:srgbClr val="333333"/>
                </a:solidFill>
              </a:rPr>
            </a:br>
            <a:endParaRPr lang="fi-FI" altLang="fi-FI" sz="2200" i="0" dirty="0">
              <a:solidFill>
                <a:srgbClr val="333333"/>
              </a:solidFill>
            </a:endParaRPr>
          </a:p>
          <a:p>
            <a:pPr marL="481013" indent="-422275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i="0" dirty="0" err="1">
                <a:solidFill>
                  <a:srgbClr val="333333"/>
                </a:solidFill>
              </a:rPr>
              <a:t>Was</a:t>
            </a:r>
            <a:r>
              <a:rPr lang="fi-FI" altLang="fi-FI" sz="2200" i="0" dirty="0">
                <a:solidFill>
                  <a:srgbClr val="333333"/>
                </a:solidFill>
              </a:rPr>
              <a:t> / </a:t>
            </a:r>
            <a:r>
              <a:rPr lang="fi-FI" altLang="fi-FI" sz="2200" i="0" dirty="0" err="1">
                <a:solidFill>
                  <a:srgbClr val="333333"/>
                </a:solidFill>
              </a:rPr>
              <a:t>were</a:t>
            </a:r>
            <a:r>
              <a:rPr lang="fi-FI" altLang="fi-FI" sz="2200" i="0" dirty="0">
                <a:solidFill>
                  <a:srgbClr val="333333"/>
                </a:solidFill>
              </a:rPr>
              <a:t> + </a:t>
            </a:r>
            <a:r>
              <a:rPr lang="fi-FI" altLang="fi-FI" sz="2200" i="0" dirty="0" err="1">
                <a:solidFill>
                  <a:srgbClr val="333333"/>
                </a:solidFill>
              </a:rPr>
              <a:t>ing</a:t>
            </a:r>
            <a:r>
              <a:rPr lang="fi-FI" altLang="fi-FI" sz="2200" i="0" dirty="0">
                <a:solidFill>
                  <a:srgbClr val="333333"/>
                </a:solidFill>
              </a:rPr>
              <a:t>-muoto pääverbistä</a:t>
            </a:r>
          </a:p>
          <a:p>
            <a:pPr marL="481013" indent="-422275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endParaRPr lang="fi-FI" altLang="fi-FI" sz="2200" i="0" dirty="0">
              <a:solidFill>
                <a:srgbClr val="333333"/>
              </a:solidFill>
            </a:endParaRPr>
          </a:p>
          <a:p>
            <a:pPr marL="58738" lvl="4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b="0" dirty="0">
                <a:solidFill>
                  <a:srgbClr val="333333"/>
                </a:solidFill>
              </a:rPr>
              <a:t>	</a:t>
            </a:r>
            <a:r>
              <a:rPr lang="fi-FI" altLang="fi-FI" sz="2200" b="0" dirty="0">
                <a:solidFill>
                  <a:srgbClr val="FF0000"/>
                </a:solidFill>
              </a:rPr>
              <a:t>I </a:t>
            </a:r>
            <a:r>
              <a:rPr lang="fi-FI" altLang="fi-FI" sz="2200" dirty="0" err="1">
                <a:solidFill>
                  <a:srgbClr val="FF0000"/>
                </a:solidFill>
              </a:rPr>
              <a:t>was</a:t>
            </a:r>
            <a:r>
              <a:rPr lang="fi-FI" altLang="fi-FI" sz="2200" dirty="0">
                <a:solidFill>
                  <a:srgbClr val="FF0000"/>
                </a:solidFill>
              </a:rPr>
              <a:t> </a:t>
            </a:r>
            <a:r>
              <a:rPr lang="fi-FI" altLang="fi-FI" sz="2200" dirty="0" err="1">
                <a:solidFill>
                  <a:srgbClr val="FF0000"/>
                </a:solidFill>
              </a:rPr>
              <a:t>cooking</a:t>
            </a:r>
            <a:r>
              <a:rPr lang="fi-FI" altLang="fi-FI" sz="2200" dirty="0">
                <a:solidFill>
                  <a:srgbClr val="FF0000"/>
                </a:solidFill>
              </a:rPr>
              <a:t>, </a:t>
            </a:r>
            <a:r>
              <a:rPr lang="fi-FI" altLang="fi-FI" sz="2200" b="0" dirty="0" err="1">
                <a:solidFill>
                  <a:srgbClr val="FF0000"/>
                </a:solidFill>
              </a:rPr>
              <a:t>you</a:t>
            </a:r>
            <a:r>
              <a:rPr lang="fi-FI" altLang="fi-FI" sz="2200" b="0" dirty="0">
                <a:solidFill>
                  <a:srgbClr val="FF0000"/>
                </a:solidFill>
              </a:rPr>
              <a:t> </a:t>
            </a:r>
            <a:r>
              <a:rPr lang="fi-FI" altLang="fi-FI" sz="2200" dirty="0" err="1">
                <a:solidFill>
                  <a:srgbClr val="FF0000"/>
                </a:solidFill>
              </a:rPr>
              <a:t>were</a:t>
            </a:r>
            <a:r>
              <a:rPr lang="fi-FI" altLang="fi-FI" sz="2200" dirty="0">
                <a:solidFill>
                  <a:srgbClr val="FF0000"/>
                </a:solidFill>
              </a:rPr>
              <a:t> </a:t>
            </a:r>
            <a:r>
              <a:rPr lang="fi-FI" altLang="fi-FI" sz="2200" dirty="0" err="1">
                <a:solidFill>
                  <a:srgbClr val="FF0000"/>
                </a:solidFill>
              </a:rPr>
              <a:t>helping</a:t>
            </a:r>
            <a:r>
              <a:rPr lang="fi-FI" altLang="fi-FI" sz="2200" dirty="0">
                <a:solidFill>
                  <a:srgbClr val="FF0000"/>
                </a:solidFill>
              </a:rPr>
              <a:t> </a:t>
            </a:r>
            <a:r>
              <a:rPr lang="fi-FI" altLang="fi-FI" sz="2200" b="0" dirty="0">
                <a:solidFill>
                  <a:srgbClr val="FF0000"/>
                </a:solidFill>
              </a:rPr>
              <a:t>and </a:t>
            </a:r>
            <a:r>
              <a:rPr lang="fi-FI" altLang="fi-FI" sz="2200" b="0" dirty="0" err="1">
                <a:solidFill>
                  <a:srgbClr val="FF0000"/>
                </a:solidFill>
              </a:rPr>
              <a:t>she</a:t>
            </a:r>
            <a:r>
              <a:rPr lang="fi-FI" altLang="fi-FI" sz="2200" b="0" dirty="0">
                <a:solidFill>
                  <a:srgbClr val="FF0000"/>
                </a:solidFill>
              </a:rPr>
              <a:t> </a:t>
            </a:r>
            <a:r>
              <a:rPr lang="fi-FI" altLang="fi-FI" sz="2200" dirty="0" err="1">
                <a:solidFill>
                  <a:srgbClr val="FF0000"/>
                </a:solidFill>
              </a:rPr>
              <a:t>was</a:t>
            </a:r>
            <a:r>
              <a:rPr lang="fi-FI" altLang="fi-FI" sz="2200" dirty="0">
                <a:solidFill>
                  <a:srgbClr val="FF0000"/>
                </a:solidFill>
              </a:rPr>
              <a:t> </a:t>
            </a:r>
            <a:r>
              <a:rPr lang="fi-FI" altLang="fi-FI" sz="2200" dirty="0" err="1">
                <a:solidFill>
                  <a:srgbClr val="FF0000"/>
                </a:solidFill>
              </a:rPr>
              <a:t>reading</a:t>
            </a:r>
            <a:r>
              <a:rPr lang="fi-FI" altLang="fi-FI" sz="2200" dirty="0">
                <a:solidFill>
                  <a:srgbClr val="FF0000"/>
                </a:solidFill>
              </a:rPr>
              <a:t> </a:t>
            </a:r>
            <a:r>
              <a:rPr lang="fi-FI" altLang="fi-FI" sz="2200" b="0" dirty="0" err="1">
                <a:solidFill>
                  <a:srgbClr val="FF0000"/>
                </a:solidFill>
              </a:rPr>
              <a:t>when</a:t>
            </a:r>
            <a:r>
              <a:rPr lang="fi-FI" altLang="fi-FI" sz="2200" b="0" dirty="0">
                <a:solidFill>
                  <a:srgbClr val="FF0000"/>
                </a:solidFill>
              </a:rPr>
              <a:t> he </a:t>
            </a:r>
            <a:r>
              <a:rPr lang="fi-FI" altLang="fi-FI" sz="2200" b="0" dirty="0" err="1">
                <a:solidFill>
                  <a:srgbClr val="FF0000"/>
                </a:solidFill>
              </a:rPr>
              <a:t>came</a:t>
            </a:r>
            <a:r>
              <a:rPr lang="fi-FI" altLang="fi-FI" sz="2200" b="0" dirty="0">
                <a:solidFill>
                  <a:srgbClr val="FF0000"/>
                </a:solidFill>
              </a:rPr>
              <a:t>.                      	</a:t>
            </a:r>
            <a:endParaRPr lang="fi-FI" altLang="fi-FI" sz="2200" i="0" dirty="0">
              <a:solidFill>
                <a:srgbClr val="FF0000"/>
              </a:solidFill>
            </a:endParaRPr>
          </a:p>
          <a:p>
            <a:pPr marL="58738" lvl="4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i="0" dirty="0">
                <a:solidFill>
                  <a:srgbClr val="333333"/>
                </a:solidFill>
              </a:rPr>
              <a:t>			</a:t>
            </a:r>
            <a:r>
              <a:rPr lang="fi-FI" altLang="fi-FI" sz="2200" b="0" i="0" dirty="0">
                <a:solidFill>
                  <a:srgbClr val="333333"/>
                </a:solidFill>
              </a:rPr>
              <a:t>joku oli tekemässä jotain, kun jotakin muuta tapahtui.</a:t>
            </a:r>
            <a:br>
              <a:rPr lang="fi-FI" altLang="fi-FI" sz="2200" i="0" dirty="0">
                <a:solidFill>
                  <a:srgbClr val="333333"/>
                </a:solidFill>
              </a:rPr>
            </a:br>
            <a:br>
              <a:rPr lang="fi-FI" altLang="fi-FI" sz="1600" i="0" dirty="0">
                <a:solidFill>
                  <a:srgbClr val="333333"/>
                </a:solidFill>
              </a:rPr>
            </a:br>
            <a:endParaRPr lang="fi-FI" altLang="fi-FI" sz="2400" i="0" dirty="0">
              <a:solidFill>
                <a:srgbClr val="333333"/>
              </a:solidFill>
            </a:endParaRPr>
          </a:p>
        </p:txBody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09808CF1-AD30-DBA0-E4AC-F3D9D1C64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368300"/>
            <a:ext cx="956310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  <a:defRPr sz="32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1pPr>
            <a:lvl2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  <a:defRPr sz="28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2pPr>
            <a:lvl3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  <a:defRPr sz="24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3pPr>
            <a:lvl4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4pPr>
            <a:lvl5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5pPr>
            <a:lvl6pPr marL="25146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6pPr>
            <a:lvl7pPr marL="29718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7pPr>
            <a:lvl8pPr marL="34290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8pPr>
            <a:lvl9pPr marL="38862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96850" algn="l"/>
                <a:tab pos="644525" algn="l"/>
                <a:tab pos="1093788" algn="l"/>
                <a:tab pos="1543050" algn="l"/>
                <a:tab pos="1992313" algn="l"/>
                <a:tab pos="2441575" algn="l"/>
                <a:tab pos="2890838" algn="l"/>
                <a:tab pos="3340100" algn="l"/>
                <a:tab pos="3789363" algn="l"/>
                <a:tab pos="4238625" algn="l"/>
                <a:tab pos="4687888" algn="l"/>
                <a:tab pos="5137150" algn="l"/>
                <a:tab pos="5586413" algn="l"/>
                <a:tab pos="6035675" algn="l"/>
                <a:tab pos="6484938" algn="l"/>
                <a:tab pos="6934200" algn="l"/>
                <a:tab pos="7383463" algn="l"/>
                <a:tab pos="7832725" algn="l"/>
                <a:tab pos="8281988" algn="l"/>
                <a:tab pos="8731250" algn="l"/>
                <a:tab pos="918051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9pPr>
          </a:lstStyle>
          <a:p>
            <a:pPr algn="ctr" eaLnBrk="1">
              <a:lnSpc>
                <a:spcPct val="93000"/>
              </a:lnSpc>
            </a:pPr>
            <a:r>
              <a:rPr lang="en-GB" altLang="fi-FI" b="1">
                <a:solidFill>
                  <a:srgbClr val="99284C"/>
                </a:solidFill>
                <a:latin typeface="Comic Sans MS" panose="030F0702030302020204" pitchFamily="66" charset="0"/>
              </a:rPr>
              <a:t>KESTOMUODOT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4732CD-289B-26EC-FC83-3AB09B033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755650"/>
            <a:ext cx="9577388" cy="6624638"/>
          </a:xfrm>
        </p:spPr>
        <p:txBody>
          <a:bodyPr/>
          <a:lstStyle/>
          <a:p>
            <a:pPr marL="58738" lvl="4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b="1" kern="0" dirty="0">
                <a:solidFill>
                  <a:srgbClr val="FF0000"/>
                </a:solidFill>
              </a:rPr>
              <a:t>KESTOPERFEKTI </a:t>
            </a:r>
            <a:br>
              <a:rPr lang="fi-FI" altLang="fi-FI" sz="2200" b="1" kern="0" dirty="0"/>
            </a:br>
            <a:endParaRPr lang="fi-FI" altLang="fi-FI" sz="2200" b="1" u="sng" kern="0" dirty="0"/>
          </a:p>
          <a:p>
            <a:pPr marL="481013" indent="-422275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b="1" dirty="0" err="1"/>
              <a:t>Have</a:t>
            </a:r>
            <a:r>
              <a:rPr lang="fi-FI" altLang="fi-FI" sz="2200" b="1" dirty="0"/>
              <a:t> /  </a:t>
            </a:r>
            <a:r>
              <a:rPr lang="fi-FI" altLang="fi-FI" sz="2200" b="1" dirty="0" err="1"/>
              <a:t>has</a:t>
            </a:r>
            <a:r>
              <a:rPr lang="fi-FI" altLang="fi-FI" sz="2200" b="1" dirty="0"/>
              <a:t> + </a:t>
            </a:r>
            <a:r>
              <a:rPr lang="fi-FI" altLang="fi-FI" sz="2200" b="1" dirty="0" err="1"/>
              <a:t>been</a:t>
            </a:r>
            <a:r>
              <a:rPr lang="fi-FI" altLang="fi-FI" sz="2200" b="1" dirty="0"/>
              <a:t> + </a:t>
            </a:r>
            <a:r>
              <a:rPr lang="fi-FI" altLang="fi-FI" sz="2200" b="1" dirty="0" err="1"/>
              <a:t>ing</a:t>
            </a:r>
            <a:r>
              <a:rPr lang="fi-FI" altLang="fi-FI" sz="2200" b="1" dirty="0"/>
              <a:t>-muoto pääverbistä</a:t>
            </a:r>
          </a:p>
          <a:p>
            <a:pPr marL="58738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endParaRPr lang="fi-FI" altLang="fi-FI" sz="2200" b="1" dirty="0"/>
          </a:p>
          <a:p>
            <a:pPr marL="58738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b="1" dirty="0"/>
              <a:t>			</a:t>
            </a:r>
            <a:r>
              <a:rPr lang="fi-FI" altLang="fi-FI" sz="2200" i="1" dirty="0">
                <a:solidFill>
                  <a:srgbClr val="FF0000"/>
                </a:solidFill>
              </a:rPr>
              <a:t>I am </a:t>
            </a:r>
            <a:r>
              <a:rPr lang="fi-FI" altLang="fi-FI" sz="2200" i="1" dirty="0" err="1">
                <a:solidFill>
                  <a:srgbClr val="FF0000"/>
                </a:solidFill>
              </a:rPr>
              <a:t>angry</a:t>
            </a:r>
            <a:r>
              <a:rPr lang="fi-FI" altLang="fi-FI" sz="2200" i="1" dirty="0">
                <a:solidFill>
                  <a:srgbClr val="FF0000"/>
                </a:solidFill>
              </a:rPr>
              <a:t>, I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have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been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waiting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i="1" dirty="0">
                <a:solidFill>
                  <a:srgbClr val="FF0000"/>
                </a:solidFill>
              </a:rPr>
              <a:t>for 2 </a:t>
            </a:r>
            <a:r>
              <a:rPr lang="fi-FI" altLang="fi-FI" sz="2200" i="1" dirty="0" err="1">
                <a:solidFill>
                  <a:srgbClr val="FF0000"/>
                </a:solidFill>
              </a:rPr>
              <a:t>hours</a:t>
            </a:r>
            <a:r>
              <a:rPr lang="fi-FI" altLang="fi-FI" sz="2200" i="1" dirty="0">
                <a:solidFill>
                  <a:srgbClr val="FF0000"/>
                </a:solidFill>
              </a:rPr>
              <a:t>.</a:t>
            </a:r>
            <a:br>
              <a:rPr lang="fi-FI" altLang="fi-FI" sz="2200" i="1" dirty="0">
                <a:solidFill>
                  <a:srgbClr val="FF0000"/>
                </a:solidFill>
              </a:rPr>
            </a:br>
            <a:endParaRPr lang="fi-FI" altLang="fi-FI" sz="2200" i="1" dirty="0">
              <a:solidFill>
                <a:srgbClr val="FF0000"/>
              </a:solidFill>
            </a:endParaRPr>
          </a:p>
          <a:p>
            <a:pPr marL="58738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i="1" dirty="0">
                <a:solidFill>
                  <a:srgbClr val="FF0000"/>
                </a:solidFill>
              </a:rPr>
              <a:t>			</a:t>
            </a:r>
            <a:r>
              <a:rPr lang="fi-FI" altLang="fi-FI" sz="2200" i="1" dirty="0" err="1">
                <a:solidFill>
                  <a:srgbClr val="FF0000"/>
                </a:solidFill>
              </a:rPr>
              <a:t>She</a:t>
            </a:r>
            <a:r>
              <a:rPr lang="fi-FI" altLang="fi-FI" sz="2200" i="1" dirty="0">
                <a:solidFill>
                  <a:srgbClr val="FF0000"/>
                </a:solidFill>
              </a:rPr>
              <a:t>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has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been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studying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i="1" dirty="0">
                <a:solidFill>
                  <a:srgbClr val="FF0000"/>
                </a:solidFill>
              </a:rPr>
              <a:t>English for </a:t>
            </a:r>
            <a:r>
              <a:rPr lang="fi-FI" altLang="fi-FI" sz="2200" i="1" dirty="0" err="1">
                <a:solidFill>
                  <a:srgbClr val="FF0000"/>
                </a:solidFill>
              </a:rPr>
              <a:t>years</a:t>
            </a:r>
            <a:r>
              <a:rPr lang="fi-FI" altLang="fi-FI" sz="2200" i="1" dirty="0">
                <a:solidFill>
                  <a:srgbClr val="FF0000"/>
                </a:solidFill>
              </a:rPr>
              <a:t>.</a:t>
            </a:r>
          </a:p>
          <a:p>
            <a:pPr marL="58738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endParaRPr lang="fi-FI" altLang="fi-FI" sz="2200" i="1" dirty="0">
              <a:solidFill>
                <a:srgbClr val="FF0000"/>
              </a:solidFill>
            </a:endParaRPr>
          </a:p>
          <a:p>
            <a:pPr marL="58738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i="1" dirty="0"/>
              <a:t>			</a:t>
            </a:r>
            <a:r>
              <a:rPr lang="fi-FI" altLang="fi-FI" sz="2000" dirty="0"/>
              <a:t>on alkanut menneisyydessä ja jatkuu yhä / </a:t>
            </a:r>
            <a:br>
              <a:rPr lang="fi-FI" altLang="fi-FI" sz="2000" dirty="0"/>
            </a:br>
            <a:r>
              <a:rPr lang="fi-FI" altLang="fi-FI" sz="2000" dirty="0"/>
              <a:t>			toiminta, joka on toistunut useasti viime aikoina.</a:t>
            </a:r>
            <a:br>
              <a:rPr lang="fi-FI" altLang="fi-FI" sz="2000" dirty="0"/>
            </a:br>
            <a:br>
              <a:rPr lang="fi-FI" altLang="fi-FI" sz="2000" b="1" dirty="0"/>
            </a:br>
            <a:endParaRPr lang="fi-FI" altLang="fi-FI" sz="2000" b="1" dirty="0"/>
          </a:p>
          <a:p>
            <a:pPr marL="481013" indent="-422275" eaLnBrk="1">
              <a:lnSpc>
                <a:spcPct val="100000"/>
              </a:lnSpc>
              <a:buClrTx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b="1" dirty="0">
                <a:solidFill>
                  <a:srgbClr val="FF0000"/>
                </a:solidFill>
              </a:rPr>
              <a:t>KESTOPLUSKVAMPERFEKTI </a:t>
            </a:r>
            <a:r>
              <a:rPr lang="fi-FI" altLang="fi-FI" sz="2200" dirty="0"/>
              <a:t>(menneisyydessä)</a:t>
            </a:r>
            <a:br>
              <a:rPr lang="fi-FI" altLang="fi-FI" sz="2200" b="1" dirty="0"/>
            </a:br>
            <a:endParaRPr lang="fi-FI" altLang="fi-FI" sz="2200" b="1" dirty="0"/>
          </a:p>
          <a:p>
            <a:pPr marL="481013" indent="-422275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b="1" dirty="0" err="1"/>
              <a:t>Had</a:t>
            </a:r>
            <a:r>
              <a:rPr lang="fi-FI" altLang="fi-FI" sz="2200" b="1" dirty="0"/>
              <a:t> + </a:t>
            </a:r>
            <a:r>
              <a:rPr lang="fi-FI" altLang="fi-FI" sz="2200" b="1" dirty="0" err="1"/>
              <a:t>been</a:t>
            </a:r>
            <a:r>
              <a:rPr lang="fi-FI" altLang="fi-FI" sz="2200" b="1" dirty="0"/>
              <a:t> + </a:t>
            </a:r>
            <a:r>
              <a:rPr lang="fi-FI" altLang="fi-FI" sz="2200" b="1" dirty="0" err="1"/>
              <a:t>ing</a:t>
            </a:r>
            <a:r>
              <a:rPr lang="fi-FI" altLang="fi-FI" sz="2200" b="1" dirty="0"/>
              <a:t>-muoto pääverbistä</a:t>
            </a:r>
          </a:p>
          <a:p>
            <a:pPr marL="481013" indent="-422275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endParaRPr lang="fi-FI" altLang="fi-FI" sz="2200" b="1" dirty="0"/>
          </a:p>
          <a:p>
            <a:pPr marL="58738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i="1" dirty="0">
                <a:solidFill>
                  <a:srgbClr val="FF0000"/>
                </a:solidFill>
              </a:rPr>
              <a:t>	       I </a:t>
            </a:r>
            <a:r>
              <a:rPr lang="fi-FI" altLang="fi-FI" sz="2200" i="1" dirty="0" err="1">
                <a:solidFill>
                  <a:srgbClr val="FF0000"/>
                </a:solidFill>
              </a:rPr>
              <a:t>was</a:t>
            </a:r>
            <a:r>
              <a:rPr lang="fi-FI" altLang="fi-FI" sz="2200" i="1" dirty="0">
                <a:solidFill>
                  <a:srgbClr val="FF0000"/>
                </a:solidFill>
              </a:rPr>
              <a:t> </a:t>
            </a:r>
            <a:r>
              <a:rPr lang="fi-FI" altLang="fi-FI" sz="2200" i="1" dirty="0" err="1">
                <a:solidFill>
                  <a:srgbClr val="FF0000"/>
                </a:solidFill>
              </a:rPr>
              <a:t>angry</a:t>
            </a:r>
            <a:r>
              <a:rPr lang="fi-FI" altLang="fi-FI" sz="2200" i="1" dirty="0">
                <a:solidFill>
                  <a:srgbClr val="FF0000"/>
                </a:solidFill>
              </a:rPr>
              <a:t>, </a:t>
            </a:r>
            <a:r>
              <a:rPr lang="fi-FI" altLang="fi-FI" sz="2200" i="1" dirty="0" err="1">
                <a:solidFill>
                  <a:srgbClr val="FF0000"/>
                </a:solidFill>
              </a:rPr>
              <a:t>because</a:t>
            </a:r>
            <a:r>
              <a:rPr lang="fi-FI" altLang="fi-FI" sz="2200" i="1" dirty="0">
                <a:solidFill>
                  <a:srgbClr val="FF0000"/>
                </a:solidFill>
              </a:rPr>
              <a:t> I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had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been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waiting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i="1" dirty="0">
                <a:solidFill>
                  <a:srgbClr val="FF0000"/>
                </a:solidFill>
              </a:rPr>
              <a:t>for 2 </a:t>
            </a:r>
            <a:r>
              <a:rPr lang="fi-FI" altLang="fi-FI" sz="2200" i="1" dirty="0" err="1">
                <a:solidFill>
                  <a:srgbClr val="FF0000"/>
                </a:solidFill>
              </a:rPr>
              <a:t>hours</a:t>
            </a:r>
            <a:r>
              <a:rPr lang="fi-FI" altLang="fi-FI" sz="2200" i="1" dirty="0">
                <a:solidFill>
                  <a:srgbClr val="FF0000"/>
                </a:solidFill>
              </a:rPr>
              <a:t>.</a:t>
            </a:r>
          </a:p>
          <a:p>
            <a:pPr marL="58738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endParaRPr lang="fi-FI" altLang="fi-FI" sz="2200" i="1" dirty="0">
              <a:solidFill>
                <a:srgbClr val="FF0000"/>
              </a:solidFill>
            </a:endParaRPr>
          </a:p>
          <a:p>
            <a:pPr marL="58738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r>
              <a:rPr lang="fi-FI" altLang="fi-FI" sz="2200" i="1" dirty="0">
                <a:solidFill>
                  <a:srgbClr val="FF0000"/>
                </a:solidFill>
              </a:rPr>
              <a:t>			</a:t>
            </a:r>
            <a:r>
              <a:rPr lang="fi-FI" altLang="fi-FI" sz="2200" i="1" dirty="0" err="1">
                <a:solidFill>
                  <a:srgbClr val="FF0000"/>
                </a:solidFill>
              </a:rPr>
              <a:t>Before</a:t>
            </a:r>
            <a:r>
              <a:rPr lang="fi-FI" altLang="fi-FI" sz="2200" i="1" dirty="0">
                <a:solidFill>
                  <a:srgbClr val="FF0000"/>
                </a:solidFill>
              </a:rPr>
              <a:t> he </a:t>
            </a:r>
            <a:r>
              <a:rPr lang="fi-FI" altLang="fi-FI" sz="2200" i="1" dirty="0" err="1">
                <a:solidFill>
                  <a:srgbClr val="FF0000"/>
                </a:solidFill>
              </a:rPr>
              <a:t>met</a:t>
            </a:r>
            <a:r>
              <a:rPr lang="fi-FI" altLang="fi-FI" sz="2200" i="1" dirty="0">
                <a:solidFill>
                  <a:srgbClr val="FF0000"/>
                </a:solidFill>
              </a:rPr>
              <a:t> </a:t>
            </a:r>
            <a:r>
              <a:rPr lang="fi-FI" altLang="fi-FI" sz="2200" i="1" dirty="0" err="1">
                <a:solidFill>
                  <a:srgbClr val="FF0000"/>
                </a:solidFill>
              </a:rPr>
              <a:t>her</a:t>
            </a:r>
            <a:r>
              <a:rPr lang="fi-FI" altLang="fi-FI" sz="2200" i="1" dirty="0">
                <a:solidFill>
                  <a:srgbClr val="FF0000"/>
                </a:solidFill>
              </a:rPr>
              <a:t>, he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had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been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b="1" i="1" dirty="0" err="1">
                <a:solidFill>
                  <a:srgbClr val="FF0000"/>
                </a:solidFill>
              </a:rPr>
              <a:t>messaging</a:t>
            </a:r>
            <a:r>
              <a:rPr lang="fi-FI" altLang="fi-FI" sz="2200" b="1" i="1" dirty="0">
                <a:solidFill>
                  <a:srgbClr val="FF0000"/>
                </a:solidFill>
              </a:rPr>
              <a:t> </a:t>
            </a:r>
            <a:r>
              <a:rPr lang="fi-FI" altLang="fi-FI" sz="2200" i="1" dirty="0" err="1">
                <a:solidFill>
                  <a:srgbClr val="FF0000"/>
                </a:solidFill>
              </a:rPr>
              <a:t>with</a:t>
            </a:r>
            <a:r>
              <a:rPr lang="fi-FI" altLang="fi-FI" sz="2200" i="1" dirty="0">
                <a:solidFill>
                  <a:srgbClr val="FF0000"/>
                </a:solidFill>
              </a:rPr>
              <a:t> </a:t>
            </a:r>
            <a:r>
              <a:rPr lang="fi-FI" altLang="fi-FI" sz="2200" i="1" dirty="0" err="1">
                <a:solidFill>
                  <a:srgbClr val="FF0000"/>
                </a:solidFill>
              </a:rPr>
              <a:t>her</a:t>
            </a:r>
            <a:r>
              <a:rPr lang="fi-FI" altLang="fi-FI" sz="2200" i="1" dirty="0">
                <a:solidFill>
                  <a:srgbClr val="FF0000"/>
                </a:solidFill>
              </a:rPr>
              <a:t> for </a:t>
            </a:r>
            <a:r>
              <a:rPr lang="fi-FI" altLang="fi-FI" sz="2200" i="1" dirty="0" err="1">
                <a:solidFill>
                  <a:srgbClr val="FF0000"/>
                </a:solidFill>
              </a:rPr>
              <a:t>weeks</a:t>
            </a:r>
            <a:r>
              <a:rPr lang="fi-FI" altLang="fi-FI" sz="2200" i="1" dirty="0">
                <a:solidFill>
                  <a:srgbClr val="FF0000"/>
                </a:solidFill>
              </a:rPr>
              <a:t>.</a:t>
            </a:r>
          </a:p>
          <a:p>
            <a:pPr marL="58738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endParaRPr lang="fi-FI" altLang="fi-FI" sz="2200" b="1" i="1" dirty="0">
              <a:solidFill>
                <a:srgbClr val="FF0000"/>
              </a:solidFill>
            </a:endParaRPr>
          </a:p>
          <a:p>
            <a:pPr marL="458788" lvl="1" indent="0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1013" algn="l"/>
                <a:tab pos="585788" algn="l"/>
                <a:tab pos="1035050" algn="l"/>
                <a:tab pos="1484313" algn="l"/>
                <a:tab pos="1933575" algn="l"/>
                <a:tab pos="2382838" algn="l"/>
                <a:tab pos="2832100" algn="l"/>
                <a:tab pos="3281363" algn="l"/>
                <a:tab pos="3730625" algn="l"/>
                <a:tab pos="4179888" algn="l"/>
                <a:tab pos="4629150" algn="l"/>
                <a:tab pos="5078413" algn="l"/>
                <a:tab pos="5527675" algn="l"/>
                <a:tab pos="5976938" algn="l"/>
                <a:tab pos="6426200" algn="l"/>
                <a:tab pos="6875463" algn="l"/>
                <a:tab pos="7324725" algn="l"/>
                <a:tab pos="7773988" algn="l"/>
                <a:tab pos="8223250" algn="l"/>
                <a:tab pos="8672513" algn="l"/>
                <a:tab pos="9121775" algn="l"/>
                <a:tab pos="9410700" algn="l"/>
              </a:tabLst>
              <a:defRPr/>
            </a:pPr>
            <a:endParaRPr lang="fi-FI" altLang="fi-FI" sz="1800" b="1" dirty="0"/>
          </a:p>
          <a:p>
            <a:pPr>
              <a:defRPr/>
            </a:pP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14212684-BB0E-1342-E4C0-EA021870DF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1pPr>
            <a:lvl2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2pPr>
            <a:lvl3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3pPr>
            <a:lvl4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4pPr>
            <a:lvl5pPr>
              <a:lnSpc>
                <a:spcPct val="41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5pPr>
            <a:lvl6pPr marL="25146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6pPr>
            <a:lvl7pPr marL="29718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7pPr>
            <a:lvl8pPr marL="34290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8pPr>
            <a:lvl9pPr marL="3886200" indent="-228600" defTabSz="449263" eaLnBrk="0" fontAlgn="base" hangingPunct="0">
              <a:lnSpc>
                <a:spcPct val="4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33"/>
                </a:solidFill>
                <a:latin typeface="Arial" panose="020B0604020202020204" pitchFamily="34" charset="0"/>
                <a:ea typeface="msmincho"/>
                <a:cs typeface="msmincho"/>
              </a:defRPr>
            </a:lvl9pPr>
          </a:lstStyle>
          <a:p>
            <a:pPr>
              <a:buClrTx/>
              <a:buFontTx/>
              <a:buNone/>
            </a:pPr>
            <a:fld id="{17E56FE9-151F-4C2A-983B-368333E694EF}" type="slidenum">
              <a:rPr lang="en-GB" altLang="fi-FI" sz="2400">
                <a:solidFill>
                  <a:srgbClr val="000000"/>
                </a:solidFill>
              </a:rPr>
              <a:pPr>
                <a:buClrTx/>
                <a:buFontTx/>
                <a:buNone/>
              </a:pPr>
              <a:t>5</a:t>
            </a:fld>
            <a:endParaRPr lang="en-GB" altLang="fi-FI" sz="2400">
              <a:solidFill>
                <a:srgbClr val="000000"/>
              </a:solidFill>
            </a:endParaRPr>
          </a:p>
        </p:txBody>
      </p:sp>
      <p:sp>
        <p:nvSpPr>
          <p:cNvPr id="4097" name="Rectangle 1">
            <a:extLst>
              <a:ext uri="{FF2B5EF4-FFF2-40B4-BE49-F238E27FC236}">
                <a16:creationId xmlns:a16="http://schemas.microsoft.com/office/drawing/2014/main" id="{8AB98D5A-2E21-E535-02CD-E1C505D0863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90488" y="160338"/>
            <a:ext cx="9899650" cy="7589837"/>
          </a:xfrm>
        </p:spPr>
        <p:txBody>
          <a:bodyPr anchor="t"/>
          <a:lstStyle/>
          <a:p>
            <a:pPr marL="482600" indent="-420688" algn="l" eaLnBrk="1">
              <a:lnSpc>
                <a:spcPct val="100000"/>
              </a:lnSpc>
              <a:buClrTx/>
              <a:buFontTx/>
              <a:buNone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i="0" dirty="0">
                <a:solidFill>
                  <a:srgbClr val="FF0000"/>
                </a:solidFill>
              </a:rPr>
              <a:t>FUTUURI</a:t>
            </a:r>
            <a:r>
              <a:rPr lang="fi-FI" altLang="fi-FI" sz="2400" i="0" dirty="0">
                <a:solidFill>
                  <a:srgbClr val="333333"/>
                </a:solidFill>
              </a:rPr>
              <a:t> = tulevaisuus</a:t>
            </a:r>
            <a:br>
              <a:rPr lang="fi-FI" altLang="fi-FI" sz="2400" i="0" dirty="0">
                <a:solidFill>
                  <a:srgbClr val="333333"/>
                </a:solidFill>
              </a:rPr>
            </a:br>
            <a:endParaRPr lang="fi-FI" altLang="fi-FI" sz="2400" i="0" dirty="0">
              <a:solidFill>
                <a:srgbClr val="333333"/>
              </a:solidFill>
            </a:endParaRPr>
          </a:p>
          <a:p>
            <a:pPr marL="482600" indent="-420688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i="0" dirty="0" err="1">
                <a:solidFill>
                  <a:srgbClr val="333333"/>
                </a:solidFill>
              </a:rPr>
              <a:t>Will</a:t>
            </a:r>
            <a:r>
              <a:rPr lang="fi-FI" altLang="fi-FI" sz="2400" i="0" dirty="0">
                <a:solidFill>
                  <a:srgbClr val="333333"/>
                </a:solidFill>
              </a:rPr>
              <a:t> + verbin perusmuoto </a:t>
            </a:r>
            <a:r>
              <a:rPr lang="fi-FI" altLang="fi-FI" sz="2200" b="0" i="0" dirty="0">
                <a:solidFill>
                  <a:srgbClr val="333333"/>
                </a:solidFill>
              </a:rPr>
              <a:t>(</a:t>
            </a:r>
            <a:r>
              <a:rPr lang="fi-FI" altLang="fi-FI" sz="2200" b="0" i="0" dirty="0" err="1">
                <a:solidFill>
                  <a:srgbClr val="333333"/>
                </a:solidFill>
              </a:rPr>
              <a:t>shall</a:t>
            </a:r>
            <a:r>
              <a:rPr lang="fi-FI" altLang="fi-FI" sz="2200" b="0" i="0" dirty="0">
                <a:solidFill>
                  <a:srgbClr val="333333"/>
                </a:solidFill>
              </a:rPr>
              <a:t>: 1.pers. kysymyksissä ja ehdotuksissa)</a:t>
            </a:r>
            <a:br>
              <a:rPr lang="fi-FI" altLang="fi-FI" sz="2400" i="0" dirty="0">
                <a:solidFill>
                  <a:srgbClr val="333333"/>
                </a:solidFill>
              </a:rPr>
            </a:br>
            <a:r>
              <a:rPr lang="fi-FI" altLang="fi-FI" sz="2400" i="0" dirty="0">
                <a:solidFill>
                  <a:srgbClr val="333333"/>
                </a:solidFill>
              </a:rPr>
              <a:t> </a:t>
            </a:r>
            <a:r>
              <a:rPr lang="fi-FI" altLang="fi-FI" sz="2400" b="0" i="0" dirty="0">
                <a:solidFill>
                  <a:srgbClr val="333333"/>
                </a:solidFill>
              </a:rPr>
              <a:t>(puhdas tulevaisuus, ennustus, päätös tehdään puhumisen hetkellä)</a:t>
            </a:r>
            <a:br>
              <a:rPr lang="fi-FI" altLang="fi-FI" sz="2400" b="0" i="0" dirty="0">
                <a:solidFill>
                  <a:srgbClr val="333333"/>
                </a:solidFill>
              </a:rPr>
            </a:br>
            <a:r>
              <a:rPr lang="fi-FI" altLang="fi-FI" sz="2400" b="0" i="0" dirty="0">
                <a:solidFill>
                  <a:srgbClr val="333333"/>
                </a:solidFill>
              </a:rPr>
              <a:t>			</a:t>
            </a:r>
          </a:p>
          <a:p>
            <a:pPr marL="61912" lvl="4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b="0" dirty="0">
                <a:solidFill>
                  <a:srgbClr val="FF0000"/>
                </a:solidFill>
              </a:rPr>
              <a:t>                      I </a:t>
            </a:r>
            <a:r>
              <a:rPr lang="fi-FI" altLang="fi-FI" sz="2400" b="0" dirty="0" err="1">
                <a:solidFill>
                  <a:srgbClr val="FF0000"/>
                </a:solidFill>
              </a:rPr>
              <a:t>will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be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fifty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next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week</a:t>
            </a:r>
            <a:r>
              <a:rPr lang="fi-FI" altLang="fi-FI" sz="2400" b="0" dirty="0">
                <a:solidFill>
                  <a:srgbClr val="FF0000"/>
                </a:solidFill>
              </a:rPr>
              <a:t>.</a:t>
            </a:r>
          </a:p>
          <a:p>
            <a:pPr marL="61912" lvl="4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b="0" dirty="0">
                <a:solidFill>
                  <a:srgbClr val="FF0000"/>
                </a:solidFill>
              </a:rPr>
              <a:t>	                 I </a:t>
            </a:r>
            <a:r>
              <a:rPr lang="fi-FI" altLang="fi-FI" sz="2400" b="0" dirty="0" err="1">
                <a:solidFill>
                  <a:srgbClr val="FF0000"/>
                </a:solidFill>
              </a:rPr>
              <a:t>think</a:t>
            </a:r>
            <a:r>
              <a:rPr lang="fi-FI" altLang="fi-FI" sz="2400" b="0" dirty="0">
                <a:solidFill>
                  <a:srgbClr val="FF0000"/>
                </a:solidFill>
              </a:rPr>
              <a:t> he </a:t>
            </a:r>
            <a:r>
              <a:rPr lang="fi-FI" altLang="fi-FI" sz="2400" b="0" dirty="0" err="1">
                <a:solidFill>
                  <a:srgbClr val="FF0000"/>
                </a:solidFill>
              </a:rPr>
              <a:t>will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win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the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game</a:t>
            </a:r>
            <a:r>
              <a:rPr lang="fi-FI" altLang="fi-FI" sz="2400" b="0" dirty="0">
                <a:solidFill>
                  <a:srgbClr val="FF0000"/>
                </a:solidFill>
              </a:rPr>
              <a:t>.</a:t>
            </a:r>
          </a:p>
          <a:p>
            <a:pPr marL="61912" lvl="4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b="0" dirty="0">
                <a:solidFill>
                  <a:srgbClr val="FF0000"/>
                </a:solidFill>
              </a:rPr>
              <a:t>                      </a:t>
            </a:r>
            <a:r>
              <a:rPr lang="fi-FI" altLang="fi-FI" sz="2400" b="0" dirty="0" err="1">
                <a:solidFill>
                  <a:srgbClr val="FF0000"/>
                </a:solidFill>
              </a:rPr>
              <a:t>Shall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we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study</a:t>
            </a:r>
            <a:r>
              <a:rPr lang="fi-FI" altLang="fi-FI" sz="2400" b="0" dirty="0">
                <a:solidFill>
                  <a:srgbClr val="FF0000"/>
                </a:solidFill>
              </a:rPr>
              <a:t> English </a:t>
            </a:r>
            <a:r>
              <a:rPr lang="fi-FI" altLang="fi-FI" sz="2400" b="0" dirty="0" err="1">
                <a:solidFill>
                  <a:srgbClr val="FF0000"/>
                </a:solidFill>
              </a:rPr>
              <a:t>now</a:t>
            </a:r>
            <a:r>
              <a:rPr lang="fi-FI" altLang="fi-FI" sz="2400" b="0" dirty="0">
                <a:solidFill>
                  <a:srgbClr val="FF0000"/>
                </a:solidFill>
              </a:rPr>
              <a:t>? </a:t>
            </a:r>
            <a:r>
              <a:rPr lang="fi-FI" altLang="fi-FI" sz="2400" b="0" dirty="0" err="1">
                <a:solidFill>
                  <a:srgbClr val="FF0000"/>
                </a:solidFill>
              </a:rPr>
              <a:t>I’ll</a:t>
            </a:r>
            <a:r>
              <a:rPr lang="fi-FI" altLang="fi-FI" sz="2400" b="0" dirty="0">
                <a:solidFill>
                  <a:srgbClr val="FF0000"/>
                </a:solidFill>
              </a:rPr>
              <a:t> help </a:t>
            </a:r>
            <a:r>
              <a:rPr lang="fi-FI" altLang="fi-FI" sz="2400" b="0" dirty="0" err="1">
                <a:solidFill>
                  <a:srgbClr val="FF0000"/>
                </a:solidFill>
              </a:rPr>
              <a:t>you</a:t>
            </a:r>
            <a:r>
              <a:rPr lang="fi-FI" altLang="fi-FI" sz="2400" b="0" dirty="0">
                <a:solidFill>
                  <a:srgbClr val="FF0000"/>
                </a:solidFill>
              </a:rPr>
              <a:t>.</a:t>
            </a:r>
          </a:p>
          <a:p>
            <a:pPr marL="482600" lvl="4" indent="-420688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endParaRPr lang="fi-FI" altLang="fi-FI" sz="2400" b="0" i="0" dirty="0">
              <a:solidFill>
                <a:srgbClr val="333333"/>
              </a:solidFill>
            </a:endParaRPr>
          </a:p>
          <a:p>
            <a:pPr marL="482600" indent="-420688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i="0" dirty="0" err="1">
                <a:solidFill>
                  <a:srgbClr val="333333"/>
                </a:solidFill>
              </a:rPr>
              <a:t>Be</a:t>
            </a:r>
            <a:r>
              <a:rPr lang="fi-FI" altLang="fi-FI" sz="2400" i="0" dirty="0">
                <a:solidFill>
                  <a:srgbClr val="333333"/>
                </a:solidFill>
              </a:rPr>
              <a:t> </a:t>
            </a:r>
            <a:r>
              <a:rPr lang="fi-FI" altLang="fi-FI" sz="2400" i="0" dirty="0" err="1">
                <a:solidFill>
                  <a:srgbClr val="333333"/>
                </a:solidFill>
              </a:rPr>
              <a:t>going</a:t>
            </a:r>
            <a:r>
              <a:rPr lang="fi-FI" altLang="fi-FI" sz="2400" i="0" dirty="0">
                <a:solidFill>
                  <a:srgbClr val="333333"/>
                </a:solidFill>
              </a:rPr>
              <a:t> to + verbin perusmuoto</a:t>
            </a:r>
            <a:br>
              <a:rPr lang="fi-FI" altLang="fi-FI" sz="2400" i="0" dirty="0">
                <a:solidFill>
                  <a:srgbClr val="333333"/>
                </a:solidFill>
              </a:rPr>
            </a:br>
            <a:r>
              <a:rPr lang="fi-FI" altLang="fi-FI" sz="2400" b="0" i="0" dirty="0">
                <a:solidFill>
                  <a:srgbClr val="333333"/>
                </a:solidFill>
              </a:rPr>
              <a:t>(”aikoa”, suunniteltu tekeminen)</a:t>
            </a:r>
          </a:p>
          <a:p>
            <a:pPr marL="482600" indent="-420688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endParaRPr lang="fi-FI" altLang="fi-FI" sz="2400" b="0" i="0" dirty="0">
              <a:solidFill>
                <a:srgbClr val="333333"/>
              </a:solidFill>
            </a:endParaRPr>
          </a:p>
          <a:p>
            <a:pPr marL="61912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b="0" dirty="0">
                <a:solidFill>
                  <a:srgbClr val="FF0000"/>
                </a:solidFill>
              </a:rPr>
              <a:t>                     I am </a:t>
            </a:r>
            <a:r>
              <a:rPr lang="fi-FI" altLang="fi-FI" sz="2400" b="0" dirty="0" err="1">
                <a:solidFill>
                  <a:srgbClr val="FF0000"/>
                </a:solidFill>
              </a:rPr>
              <a:t>going</a:t>
            </a:r>
            <a:r>
              <a:rPr lang="fi-FI" altLang="fi-FI" sz="2400" b="0" dirty="0">
                <a:solidFill>
                  <a:srgbClr val="FF0000"/>
                </a:solidFill>
              </a:rPr>
              <a:t> to </a:t>
            </a:r>
            <a:r>
              <a:rPr lang="fi-FI" altLang="fi-FI" sz="2400" b="0" dirty="0" err="1">
                <a:solidFill>
                  <a:srgbClr val="FF0000"/>
                </a:solidFill>
              </a:rPr>
              <a:t>visit</a:t>
            </a:r>
            <a:r>
              <a:rPr lang="fi-FI" altLang="fi-FI" sz="2400" b="0" dirty="0">
                <a:solidFill>
                  <a:srgbClr val="FF0000"/>
                </a:solidFill>
              </a:rPr>
              <a:t> Germany </a:t>
            </a:r>
            <a:r>
              <a:rPr lang="fi-FI" altLang="fi-FI" sz="2400" b="0" dirty="0" err="1">
                <a:solidFill>
                  <a:srgbClr val="FF0000"/>
                </a:solidFill>
              </a:rPr>
              <a:t>next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year</a:t>
            </a:r>
            <a:r>
              <a:rPr lang="fi-FI" altLang="fi-FI" sz="2400" b="0" dirty="0">
                <a:solidFill>
                  <a:srgbClr val="FF0000"/>
                </a:solidFill>
              </a:rPr>
              <a:t>.</a:t>
            </a:r>
          </a:p>
          <a:p>
            <a:pPr marL="61912" algn="l" eaLnBrk="1">
              <a:lnSpc>
                <a:spcPct val="100000"/>
              </a:lnSpc>
              <a:buClr>
                <a:srgbClr val="99284C"/>
              </a:buClr>
              <a:buSzPct val="75000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endParaRPr lang="fi-FI" altLang="fi-FI" sz="2400" b="0" i="0" dirty="0">
              <a:solidFill>
                <a:srgbClr val="333333"/>
              </a:solidFill>
            </a:endParaRPr>
          </a:p>
          <a:p>
            <a:pPr marL="482600" indent="-420688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i="0" dirty="0">
                <a:solidFill>
                  <a:srgbClr val="333333"/>
                </a:solidFill>
              </a:rPr>
              <a:t>Kestopreesens</a:t>
            </a:r>
            <a:br>
              <a:rPr lang="fi-FI" altLang="fi-FI" sz="2400" i="0" dirty="0">
                <a:solidFill>
                  <a:srgbClr val="333333"/>
                </a:solidFill>
              </a:rPr>
            </a:br>
            <a:r>
              <a:rPr lang="fi-FI" altLang="fi-FI" sz="2400" b="0" i="0" dirty="0">
                <a:solidFill>
                  <a:srgbClr val="333333"/>
                </a:solidFill>
              </a:rPr>
              <a:t>(lähitulevaisuus, usein liikettä ilmaisevien verbien kanssa, ”kalenterifutuuri”)</a:t>
            </a:r>
          </a:p>
          <a:p>
            <a:pPr marL="482600" indent="-420688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endParaRPr lang="fi-FI" altLang="fi-FI" sz="2400" b="0" i="0" dirty="0">
              <a:solidFill>
                <a:srgbClr val="333333"/>
              </a:solidFill>
            </a:endParaRPr>
          </a:p>
          <a:p>
            <a:pPr marL="482600" indent="-420688" algn="l" eaLnBrk="1">
              <a:lnSpc>
                <a:spcPct val="100000"/>
              </a:lnSpc>
              <a:buClr>
                <a:srgbClr val="99284C"/>
              </a:buClr>
              <a:buSzPct val="75000"/>
              <a:buFont typeface="Wingdings" panose="05000000000000000000" pitchFamily="2" charset="2"/>
              <a:buChar char=""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b="0" i="0" dirty="0">
                <a:solidFill>
                  <a:srgbClr val="333333"/>
                </a:solidFill>
              </a:rPr>
              <a:t>                </a:t>
            </a:r>
            <a:r>
              <a:rPr lang="fi-FI" altLang="fi-FI" sz="2400" b="0" dirty="0">
                <a:solidFill>
                  <a:srgbClr val="FF0000"/>
                </a:solidFill>
              </a:rPr>
              <a:t>I am </a:t>
            </a:r>
            <a:r>
              <a:rPr lang="fi-FI" altLang="fi-FI" sz="2400" b="0" dirty="0" err="1">
                <a:solidFill>
                  <a:srgbClr val="FF0000"/>
                </a:solidFill>
              </a:rPr>
              <a:t>meeting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him</a:t>
            </a:r>
            <a:r>
              <a:rPr lang="fi-FI" altLang="fi-FI" sz="2400" b="0" dirty="0">
                <a:solidFill>
                  <a:srgbClr val="FF0000"/>
                </a:solidFill>
              </a:rPr>
              <a:t> </a:t>
            </a:r>
            <a:r>
              <a:rPr lang="fi-FI" altLang="fi-FI" sz="2400" b="0" dirty="0" err="1">
                <a:solidFill>
                  <a:srgbClr val="FF0000"/>
                </a:solidFill>
              </a:rPr>
              <a:t>tonight</a:t>
            </a:r>
            <a:r>
              <a:rPr lang="fi-FI" altLang="fi-FI" sz="2400" b="0" dirty="0">
                <a:solidFill>
                  <a:srgbClr val="FF0000"/>
                </a:solidFill>
              </a:rPr>
              <a:t>.</a:t>
            </a:r>
          </a:p>
          <a:p>
            <a:pPr marL="482600" indent="-420688" algn="l" eaLnBrk="1">
              <a:lnSpc>
                <a:spcPct val="100000"/>
              </a:lnSpc>
              <a:buClrTx/>
              <a:buFontTx/>
              <a:buNone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endParaRPr lang="fi-FI" altLang="fi-FI" sz="2400" i="0" dirty="0">
              <a:solidFill>
                <a:srgbClr val="333333"/>
              </a:solidFill>
            </a:endParaRPr>
          </a:p>
          <a:p>
            <a:pPr marL="482600" indent="-420688" algn="l" eaLnBrk="1">
              <a:lnSpc>
                <a:spcPct val="100000"/>
              </a:lnSpc>
              <a:buClrTx/>
              <a:buSzTx/>
              <a:buFontTx/>
              <a:buNone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r>
              <a:rPr lang="fi-FI" altLang="fi-FI" sz="2400" i="0" dirty="0">
                <a:solidFill>
                  <a:srgbClr val="333333"/>
                </a:solidFill>
              </a:rPr>
              <a:t>	 </a:t>
            </a:r>
          </a:p>
          <a:p>
            <a:pPr marL="482600" indent="-420688" algn="l" eaLnBrk="1">
              <a:lnSpc>
                <a:spcPct val="100000"/>
              </a:lnSpc>
              <a:buClrTx/>
              <a:buFontTx/>
              <a:buNone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endParaRPr lang="fi-FI" altLang="fi-FI" sz="2400" i="0" dirty="0">
              <a:solidFill>
                <a:srgbClr val="333333"/>
              </a:solidFill>
            </a:endParaRPr>
          </a:p>
          <a:p>
            <a:pPr marL="482600" indent="-420688" algn="l" eaLnBrk="1">
              <a:lnSpc>
                <a:spcPct val="100000"/>
              </a:lnSpc>
              <a:buClrTx/>
              <a:buFontTx/>
              <a:buNone/>
              <a:tabLst>
                <a:tab pos="482600" algn="l"/>
                <a:tab pos="587375" algn="l"/>
                <a:tab pos="1036638" algn="l"/>
                <a:tab pos="1485900" algn="l"/>
                <a:tab pos="1935163" algn="l"/>
                <a:tab pos="2384425" algn="l"/>
                <a:tab pos="2833688" algn="l"/>
                <a:tab pos="3282950" algn="l"/>
                <a:tab pos="3732213" algn="l"/>
                <a:tab pos="4181475" algn="l"/>
                <a:tab pos="4630738" algn="l"/>
                <a:tab pos="5080000" algn="l"/>
                <a:tab pos="5529263" algn="l"/>
                <a:tab pos="5978525" algn="l"/>
                <a:tab pos="6427788" algn="l"/>
                <a:tab pos="6877050" algn="l"/>
                <a:tab pos="7326313" algn="l"/>
                <a:tab pos="7775575" algn="l"/>
                <a:tab pos="8224838" algn="l"/>
                <a:tab pos="8674100" algn="l"/>
                <a:tab pos="9123363" algn="l"/>
                <a:tab pos="9410700" algn="l"/>
              </a:tabLst>
              <a:defRPr/>
            </a:pPr>
            <a:endParaRPr lang="fi-FI" altLang="fi-FI" sz="2400" i="0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>
            <a:extLst>
              <a:ext uri="{FF2B5EF4-FFF2-40B4-BE49-F238E27FC236}">
                <a16:creationId xmlns:a16="http://schemas.microsoft.com/office/drawing/2014/main" id="{3CEF162F-E849-47CD-2143-942BB173F3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i="0"/>
              <a:t>Futuurin perfekti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D592E8-AE16-9A88-D641-83081374A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403350"/>
            <a:ext cx="9432925" cy="4979988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fi-FI" dirty="0"/>
              <a:t>Kun puhumme, mitä </a:t>
            </a:r>
            <a:r>
              <a:rPr lang="fi-FI" b="1" dirty="0"/>
              <a:t>tulevaisuudessa</a:t>
            </a:r>
            <a:r>
              <a:rPr lang="fi-FI" dirty="0"/>
              <a:t> johonkin aikaan mennessä </a:t>
            </a:r>
            <a:r>
              <a:rPr lang="fi-FI" b="1" dirty="0"/>
              <a:t>on jo tapahtunut</a:t>
            </a:r>
            <a:r>
              <a:rPr lang="fi-FI" dirty="0"/>
              <a:t>.</a:t>
            </a:r>
          </a:p>
          <a:p>
            <a:pPr>
              <a:lnSpc>
                <a:spcPct val="100000"/>
              </a:lnSpc>
              <a:defRPr/>
            </a:pPr>
            <a:endParaRPr lang="fi-FI" dirty="0"/>
          </a:p>
          <a:p>
            <a:pPr>
              <a:lnSpc>
                <a:spcPct val="100000"/>
              </a:lnSpc>
              <a:defRPr/>
            </a:pPr>
            <a:r>
              <a:rPr lang="fi-FI" b="1" dirty="0">
                <a:solidFill>
                  <a:schemeClr val="tx1"/>
                </a:solidFill>
              </a:rPr>
              <a:t>WILL + HAVE + VERBIN 3. MUOTO</a:t>
            </a:r>
          </a:p>
          <a:p>
            <a:pPr>
              <a:lnSpc>
                <a:spcPct val="100000"/>
              </a:lnSpc>
              <a:defRPr/>
            </a:pPr>
            <a:endParaRPr lang="fi-FI" b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fi-FI" sz="2400" i="1" dirty="0" err="1">
                <a:solidFill>
                  <a:srgbClr val="FF0000"/>
                </a:solidFill>
              </a:rPr>
              <a:t>This</a:t>
            </a:r>
            <a:r>
              <a:rPr lang="fi-FI" sz="2400" i="1" dirty="0">
                <a:solidFill>
                  <a:srgbClr val="FF0000"/>
                </a:solidFill>
              </a:rPr>
              <a:t> </a:t>
            </a:r>
            <a:r>
              <a:rPr lang="fi-FI" sz="2400" i="1" dirty="0" err="1">
                <a:solidFill>
                  <a:srgbClr val="FF0000"/>
                </a:solidFill>
              </a:rPr>
              <a:t>time</a:t>
            </a:r>
            <a:r>
              <a:rPr lang="fi-FI" sz="2400" i="1" dirty="0">
                <a:solidFill>
                  <a:srgbClr val="FF0000"/>
                </a:solidFill>
              </a:rPr>
              <a:t> </a:t>
            </a:r>
            <a:r>
              <a:rPr lang="fi-FI" sz="2400" i="1" dirty="0" err="1">
                <a:solidFill>
                  <a:srgbClr val="FF0000"/>
                </a:solidFill>
              </a:rPr>
              <a:t>next</a:t>
            </a:r>
            <a:r>
              <a:rPr lang="fi-FI" sz="2400" i="1" dirty="0">
                <a:solidFill>
                  <a:srgbClr val="FF0000"/>
                </a:solidFill>
              </a:rPr>
              <a:t> </a:t>
            </a:r>
            <a:r>
              <a:rPr lang="fi-FI" sz="2400" i="1" dirty="0" err="1">
                <a:solidFill>
                  <a:srgbClr val="FF0000"/>
                </a:solidFill>
              </a:rPr>
              <a:t>year</a:t>
            </a:r>
            <a:r>
              <a:rPr lang="fi-FI" sz="2400" i="1" dirty="0">
                <a:solidFill>
                  <a:srgbClr val="FF0000"/>
                </a:solidFill>
              </a:rPr>
              <a:t>, I </a:t>
            </a:r>
            <a:r>
              <a:rPr lang="fi-FI" sz="2400" b="1" i="1" dirty="0" err="1">
                <a:solidFill>
                  <a:srgbClr val="FF0000"/>
                </a:solidFill>
              </a:rPr>
              <a:t>will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b="1" i="1" dirty="0" err="1">
                <a:solidFill>
                  <a:srgbClr val="FF0000"/>
                </a:solidFill>
              </a:rPr>
              <a:t>have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b="1" i="1" dirty="0" err="1">
                <a:solidFill>
                  <a:srgbClr val="FF0000"/>
                </a:solidFill>
              </a:rPr>
              <a:t>finished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i="1" dirty="0">
                <a:solidFill>
                  <a:srgbClr val="FF0000"/>
                </a:solidFill>
              </a:rPr>
              <a:t>my </a:t>
            </a:r>
            <a:r>
              <a:rPr lang="fi-FI" sz="2400" i="1" dirty="0" err="1">
                <a:solidFill>
                  <a:srgbClr val="FF0000"/>
                </a:solidFill>
              </a:rPr>
              <a:t>studies</a:t>
            </a:r>
            <a:r>
              <a:rPr lang="fi-FI" sz="2400" i="1" dirty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endParaRPr lang="fi-FI" sz="2400" i="1" dirty="0">
              <a:solidFill>
                <a:srgbClr val="FF0000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fi-FI" sz="2400" i="1" dirty="0">
                <a:solidFill>
                  <a:srgbClr val="FF0000"/>
                </a:solidFill>
              </a:rPr>
              <a:t>By </a:t>
            </a:r>
            <a:r>
              <a:rPr lang="fi-FI" sz="2400" i="1" dirty="0" err="1">
                <a:solidFill>
                  <a:srgbClr val="FF0000"/>
                </a:solidFill>
              </a:rPr>
              <a:t>six</a:t>
            </a:r>
            <a:r>
              <a:rPr lang="fi-FI" sz="2400" i="1" dirty="0">
                <a:solidFill>
                  <a:srgbClr val="FF0000"/>
                </a:solidFill>
              </a:rPr>
              <a:t> </a:t>
            </a:r>
            <a:r>
              <a:rPr lang="fi-FI" sz="2400" i="1" dirty="0" err="1">
                <a:solidFill>
                  <a:srgbClr val="FF0000"/>
                </a:solidFill>
              </a:rPr>
              <a:t>o’clock</a:t>
            </a:r>
            <a:r>
              <a:rPr lang="fi-FI" sz="2400" i="1" dirty="0">
                <a:solidFill>
                  <a:srgbClr val="FF0000"/>
                </a:solidFill>
              </a:rPr>
              <a:t>, I </a:t>
            </a:r>
            <a:r>
              <a:rPr lang="fi-FI" sz="2400" b="1" i="1" dirty="0" err="1">
                <a:solidFill>
                  <a:srgbClr val="FF0000"/>
                </a:solidFill>
              </a:rPr>
              <a:t>will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b="1" i="1" dirty="0" err="1">
                <a:solidFill>
                  <a:srgbClr val="FF0000"/>
                </a:solidFill>
              </a:rPr>
              <a:t>have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b="1" i="1" dirty="0" err="1">
                <a:solidFill>
                  <a:srgbClr val="FF0000"/>
                </a:solidFill>
              </a:rPr>
              <a:t>cooked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i="1" dirty="0" err="1">
                <a:solidFill>
                  <a:srgbClr val="FF0000"/>
                </a:solidFill>
              </a:rPr>
              <a:t>dinner</a:t>
            </a:r>
            <a:r>
              <a:rPr lang="fi-FI" sz="2400" i="1" dirty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endParaRPr lang="fi-FI" sz="2400" i="1" dirty="0">
              <a:solidFill>
                <a:srgbClr val="FF0000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fi-FI" sz="2400" i="1" dirty="0">
                <a:solidFill>
                  <a:srgbClr val="FF0000"/>
                </a:solidFill>
              </a:rPr>
              <a:t>By </a:t>
            </a:r>
            <a:r>
              <a:rPr lang="fi-FI" sz="2400" i="1" dirty="0" err="1">
                <a:solidFill>
                  <a:srgbClr val="FF0000"/>
                </a:solidFill>
              </a:rPr>
              <a:t>next</a:t>
            </a:r>
            <a:r>
              <a:rPr lang="fi-FI" sz="2400" i="1" dirty="0">
                <a:solidFill>
                  <a:srgbClr val="FF0000"/>
                </a:solidFill>
              </a:rPr>
              <a:t> summer I </a:t>
            </a:r>
            <a:r>
              <a:rPr lang="fi-FI" sz="2400" b="1" i="1" dirty="0" err="1">
                <a:solidFill>
                  <a:srgbClr val="FF0000"/>
                </a:solidFill>
              </a:rPr>
              <a:t>won’t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b="1" i="1" dirty="0" err="1">
                <a:solidFill>
                  <a:srgbClr val="FF0000"/>
                </a:solidFill>
              </a:rPr>
              <a:t>have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b="1" i="1" dirty="0" err="1">
                <a:solidFill>
                  <a:srgbClr val="FF0000"/>
                </a:solidFill>
              </a:rPr>
              <a:t>saved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b="1" i="1" dirty="0" err="1">
                <a:solidFill>
                  <a:srgbClr val="FF0000"/>
                </a:solidFill>
              </a:rPr>
              <a:t>up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i="1" dirty="0" err="1">
                <a:solidFill>
                  <a:srgbClr val="FF0000"/>
                </a:solidFill>
              </a:rPr>
              <a:t>enough</a:t>
            </a:r>
            <a:r>
              <a:rPr lang="fi-FI" sz="2400" i="1" dirty="0">
                <a:solidFill>
                  <a:srgbClr val="FF0000"/>
                </a:solidFill>
              </a:rPr>
              <a:t> to </a:t>
            </a:r>
            <a:r>
              <a:rPr lang="fi-FI" sz="2400" i="1" dirty="0" err="1">
                <a:solidFill>
                  <a:srgbClr val="FF0000"/>
                </a:solidFill>
              </a:rPr>
              <a:t>buy</a:t>
            </a:r>
            <a:r>
              <a:rPr lang="fi-FI" sz="2400" i="1" dirty="0">
                <a:solidFill>
                  <a:srgbClr val="FF0000"/>
                </a:solidFill>
              </a:rPr>
              <a:t> a </a:t>
            </a:r>
            <a:r>
              <a:rPr lang="fi-FI" sz="2400" i="1" dirty="0" err="1">
                <a:solidFill>
                  <a:srgbClr val="FF0000"/>
                </a:solidFill>
              </a:rPr>
              <a:t>new</a:t>
            </a:r>
            <a:r>
              <a:rPr lang="fi-FI" sz="2400" i="1" dirty="0">
                <a:solidFill>
                  <a:srgbClr val="FF0000"/>
                </a:solidFill>
              </a:rPr>
              <a:t> </a:t>
            </a:r>
            <a:r>
              <a:rPr lang="fi-FI" sz="2400" i="1" dirty="0" err="1">
                <a:solidFill>
                  <a:srgbClr val="FF0000"/>
                </a:solidFill>
              </a:rPr>
              <a:t>car</a:t>
            </a:r>
            <a:r>
              <a:rPr lang="fi-FI" sz="2400" i="1" dirty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endParaRPr lang="fi-FI" sz="2400" i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endParaRPr lang="fi-FI" sz="2400" i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defRPr/>
            </a:pPr>
            <a:endParaRPr lang="fi-FI" dirty="0"/>
          </a:p>
          <a:p>
            <a:pPr>
              <a:lnSpc>
                <a:spcPct val="100000"/>
              </a:lnSpc>
              <a:defRPr/>
            </a:pPr>
            <a:endParaRPr lang="fi-FI" dirty="0"/>
          </a:p>
          <a:p>
            <a:pPr>
              <a:defRPr/>
            </a:pP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mincho"/>
        <a:cs typeface="msmincho"/>
      </a:majorFont>
      <a:minorFont>
        <a:latin typeface="Arial"/>
        <a:ea typeface="msmincho"/>
        <a:cs typeface="msminch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4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i-F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4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i-F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34956</TotalTime>
  <Words>614</Words>
  <Application>Microsoft Office PowerPoint</Application>
  <PresentationFormat>Mukautettu</PresentationFormat>
  <Paragraphs>81</Paragraphs>
  <Slides>6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msmincho</vt:lpstr>
      <vt:lpstr>Times New Roman</vt:lpstr>
      <vt:lpstr>Comic Sans MS</vt:lpstr>
      <vt:lpstr>Wingdings</vt:lpstr>
      <vt:lpstr>Office Theme</vt:lpstr>
      <vt:lpstr>AIKAMUODOT </vt:lpstr>
      <vt:lpstr>PowerPoint-esitys</vt:lpstr>
      <vt:lpstr>PowerPoint-esitys</vt:lpstr>
      <vt:lpstr>PowerPoint-esitys</vt:lpstr>
      <vt:lpstr>PowerPoint-esitys</vt:lpstr>
      <vt:lpstr>Futuurin perfekti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AIKAMUODOT</dc:title>
  <dc:creator>krist_000</dc:creator>
  <cp:lastModifiedBy>Kristiina Latvanen</cp:lastModifiedBy>
  <cp:revision>20</cp:revision>
  <cp:lastPrinted>2011-02-24T08:21:48Z</cp:lastPrinted>
  <dcterms:created xsi:type="dcterms:W3CDTF">1601-01-01T00:00:00Z</dcterms:created>
  <dcterms:modified xsi:type="dcterms:W3CDTF">2024-08-06T14:59:12Z</dcterms:modified>
</cp:coreProperties>
</file>