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59" r:id="rId8"/>
    <p:sldId id="265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D3CC3-0F63-457F-8A37-A8A9A6EE1641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6CBAA5A-8B93-4CD9-9C09-CD5383644560}">
      <dgm:prSet phldrT="[Teksti]" custT="1"/>
      <dgm:spPr/>
      <dgm:t>
        <a:bodyPr/>
        <a:lstStyle/>
        <a:p>
          <a:r>
            <a:rPr lang="fi-FI" sz="3200" b="1" dirty="0"/>
            <a:t>Erilaiset kriisit </a:t>
          </a:r>
          <a:endParaRPr lang="fi-FI" sz="2000" b="1" dirty="0"/>
        </a:p>
      </dgm:t>
    </dgm:pt>
    <dgm:pt modelId="{B85CDC81-C711-4BE0-A618-1506175A52B8}" type="parTrans" cxnId="{DDA0AC55-915F-452C-B4D9-2F445FE124D4}">
      <dgm:prSet/>
      <dgm:spPr/>
      <dgm:t>
        <a:bodyPr/>
        <a:lstStyle/>
        <a:p>
          <a:endParaRPr lang="fi-FI"/>
        </a:p>
      </dgm:t>
    </dgm:pt>
    <dgm:pt modelId="{063E17A3-931C-4DAB-8B49-466CCE0DE97C}" type="sibTrans" cxnId="{DDA0AC55-915F-452C-B4D9-2F445FE124D4}">
      <dgm:prSet/>
      <dgm:spPr/>
      <dgm:t>
        <a:bodyPr/>
        <a:lstStyle/>
        <a:p>
          <a:endParaRPr lang="fi-FI"/>
        </a:p>
      </dgm:t>
    </dgm:pt>
    <dgm:pt modelId="{52372894-2FB3-4122-8324-AFDA7A2BBD8B}">
      <dgm:prSet phldrT="[Teksti]" custT="1"/>
      <dgm:spPr/>
      <dgm:t>
        <a:bodyPr/>
        <a:lstStyle/>
        <a:p>
          <a:r>
            <a:rPr lang="fi-FI" sz="2400" b="1" dirty="0"/>
            <a:t>Äkillinen, traumaattinen kriisi</a:t>
          </a:r>
        </a:p>
        <a:p>
          <a:r>
            <a:rPr lang="fi-FI" sz="2000" dirty="0"/>
            <a:t>- odottamaton, ei voi varautua tai vaikuttaa</a:t>
          </a:r>
        </a:p>
        <a:p>
          <a:r>
            <a:rPr lang="fi-FI" sz="1600" dirty="0"/>
            <a:t>* onnettomuus, läheisen kuolema, väkivalta, luonnonkatastrofit…</a:t>
          </a:r>
        </a:p>
        <a:p>
          <a:endParaRPr lang="fi-FI" sz="2000" dirty="0">
            <a:sym typeface="Wingdings" panose="05000000000000000000" pitchFamily="2" charset="2"/>
          </a:endParaRPr>
        </a:p>
        <a:p>
          <a:endParaRPr lang="fi-FI" sz="2000" dirty="0">
            <a:sym typeface="Wingdings" panose="05000000000000000000" pitchFamily="2" charset="2"/>
          </a:endParaRPr>
        </a:p>
        <a:p>
          <a:r>
            <a:rPr lang="fi-FI" sz="2000" dirty="0">
              <a:sym typeface="Wingdings" panose="05000000000000000000" pitchFamily="2" charset="2"/>
            </a:rPr>
            <a:t> yksilöllinen, v</a:t>
          </a:r>
          <a:r>
            <a:rPr lang="fi-FI" sz="2000" dirty="0"/>
            <a:t>aiheittainen eteneminen</a:t>
          </a:r>
        </a:p>
        <a:p>
          <a:endParaRPr lang="fi-FI" sz="2000" dirty="0"/>
        </a:p>
      </dgm:t>
    </dgm:pt>
    <dgm:pt modelId="{C118D2E7-3FF3-43BA-BD4A-046125280215}" type="parTrans" cxnId="{6FFE0DB8-720A-4863-AE74-E37CDAEEB9B6}">
      <dgm:prSet/>
      <dgm:spPr/>
      <dgm:t>
        <a:bodyPr/>
        <a:lstStyle/>
        <a:p>
          <a:endParaRPr lang="fi-FI"/>
        </a:p>
      </dgm:t>
    </dgm:pt>
    <dgm:pt modelId="{CC9FA127-FF00-40A8-B059-BCA9C4C361E6}" type="sibTrans" cxnId="{6FFE0DB8-720A-4863-AE74-E37CDAEEB9B6}">
      <dgm:prSet/>
      <dgm:spPr/>
      <dgm:t>
        <a:bodyPr/>
        <a:lstStyle/>
        <a:p>
          <a:endParaRPr lang="fi-FI"/>
        </a:p>
      </dgm:t>
    </dgm:pt>
    <dgm:pt modelId="{1CC0EDD0-6EF1-41AF-82AC-3B36EEAD1EE7}">
      <dgm:prSet phldrT="[Teksti]" custT="1"/>
      <dgm:spPr/>
      <dgm:t>
        <a:bodyPr/>
        <a:lstStyle/>
        <a:p>
          <a:r>
            <a:rPr lang="fi-FI" sz="2400" b="1" dirty="0"/>
            <a:t>Kehityskriisi</a:t>
          </a:r>
        </a:p>
        <a:p>
          <a:r>
            <a:rPr lang="fi-FI" sz="2000" dirty="0"/>
            <a:t>- Kehityksen ja elämänkulun siirtymävaiheet; myönteistä tai kielteistä</a:t>
          </a:r>
        </a:p>
        <a:p>
          <a:r>
            <a:rPr lang="fi-FI" sz="1600" dirty="0"/>
            <a:t>* murrosikä, lapsen syntymä, muutto, eläkeikä…</a:t>
          </a:r>
        </a:p>
        <a:p>
          <a:endParaRPr lang="fi-FI" sz="2000" dirty="0">
            <a:sym typeface="Wingdings" panose="05000000000000000000" pitchFamily="2" charset="2"/>
          </a:endParaRPr>
        </a:p>
        <a:p>
          <a:r>
            <a:rPr lang="fi-FI" sz="2000" dirty="0">
              <a:sym typeface="Wingdings" panose="05000000000000000000" pitchFamily="2" charset="2"/>
            </a:rPr>
            <a:t> ennakointi, valmistautuminen, </a:t>
          </a:r>
          <a:r>
            <a:rPr lang="fi-FI" sz="2000" dirty="0"/>
            <a:t>luopuminen, sopeutuminen</a:t>
          </a:r>
        </a:p>
      </dgm:t>
    </dgm:pt>
    <dgm:pt modelId="{A63BF228-8FB1-4AC8-8214-8ECE80CB19E5}" type="parTrans" cxnId="{5B81A625-AD21-49F7-8583-41F5CAB5EA66}">
      <dgm:prSet/>
      <dgm:spPr/>
      <dgm:t>
        <a:bodyPr/>
        <a:lstStyle/>
        <a:p>
          <a:endParaRPr lang="fi-FI"/>
        </a:p>
      </dgm:t>
    </dgm:pt>
    <dgm:pt modelId="{B3578916-277E-4B82-9EC0-31B469719474}" type="sibTrans" cxnId="{5B81A625-AD21-49F7-8583-41F5CAB5EA66}">
      <dgm:prSet/>
      <dgm:spPr/>
      <dgm:t>
        <a:bodyPr/>
        <a:lstStyle/>
        <a:p>
          <a:endParaRPr lang="fi-FI"/>
        </a:p>
      </dgm:t>
    </dgm:pt>
    <dgm:pt modelId="{68DDEEBE-4CFE-40B5-9DC3-B792E47B492B}">
      <dgm:prSet phldrT="[Teksti]" custT="1"/>
      <dgm:spPr/>
      <dgm:t>
        <a:bodyPr/>
        <a:lstStyle/>
        <a:p>
          <a:r>
            <a:rPr lang="fi-FI" sz="2400" b="1" dirty="0"/>
            <a:t>Elämän kriisi</a:t>
          </a:r>
        </a:p>
        <a:p>
          <a:r>
            <a:rPr lang="fi-FI" sz="2000" dirty="0"/>
            <a:t>- Elämän muutostilanteet; usein vähitellen kehittyvää,  toistuvaa, jatkuvaa, pitkäkestoista</a:t>
          </a:r>
        </a:p>
        <a:p>
          <a:r>
            <a:rPr lang="fi-FI" sz="1600" dirty="0"/>
            <a:t>* sairaus, kiusaaminen, perheväkivalta, uupumus, syömishäiriö, masennus…</a:t>
          </a:r>
        </a:p>
        <a:p>
          <a:endParaRPr lang="fi-FI" sz="2000" dirty="0">
            <a:sym typeface="Wingdings" panose="05000000000000000000" pitchFamily="2" charset="2"/>
          </a:endParaRPr>
        </a:p>
        <a:p>
          <a:r>
            <a:rPr lang="fi-FI" sz="2000" dirty="0">
              <a:sym typeface="Wingdings" panose="05000000000000000000" pitchFamily="2" charset="2"/>
            </a:rPr>
            <a:t> hidas sopeutuminen </a:t>
          </a:r>
        </a:p>
        <a:p>
          <a:r>
            <a:rPr lang="fi-FI" sz="2000" dirty="0">
              <a:sym typeface="Wingdings" panose="05000000000000000000" pitchFamily="2" charset="2"/>
            </a:rPr>
            <a:t>&gt;&lt;</a:t>
          </a:r>
          <a:r>
            <a:rPr lang="fi-FI" sz="2000" dirty="0"/>
            <a:t> sairastuminen, romahtaminen</a:t>
          </a:r>
        </a:p>
      </dgm:t>
    </dgm:pt>
    <dgm:pt modelId="{5079495B-7573-4032-BBD3-DA6DC95550F8}" type="parTrans" cxnId="{B558672A-BA3F-4D09-85C4-C41E8E5635A0}">
      <dgm:prSet/>
      <dgm:spPr/>
      <dgm:t>
        <a:bodyPr/>
        <a:lstStyle/>
        <a:p>
          <a:endParaRPr lang="fi-FI"/>
        </a:p>
      </dgm:t>
    </dgm:pt>
    <dgm:pt modelId="{D8A985A8-695B-468D-BC1B-5DDF93099090}" type="sibTrans" cxnId="{B558672A-BA3F-4D09-85C4-C41E8E5635A0}">
      <dgm:prSet/>
      <dgm:spPr/>
      <dgm:t>
        <a:bodyPr/>
        <a:lstStyle/>
        <a:p>
          <a:endParaRPr lang="fi-FI"/>
        </a:p>
      </dgm:t>
    </dgm:pt>
    <dgm:pt modelId="{2515F93F-7527-4948-8800-BDBB29432249}" type="pres">
      <dgm:prSet presAssocID="{F85D3CC3-0F63-457F-8A37-A8A9A6EE1641}" presName="composite" presStyleCnt="0">
        <dgm:presLayoutVars>
          <dgm:chMax val="1"/>
          <dgm:dir/>
          <dgm:resizeHandles val="exact"/>
        </dgm:presLayoutVars>
      </dgm:prSet>
      <dgm:spPr/>
    </dgm:pt>
    <dgm:pt modelId="{B1015A17-0EBC-45A5-9CAC-84E1733B0728}" type="pres">
      <dgm:prSet presAssocID="{F6CBAA5A-8B93-4CD9-9C09-CD5383644560}" presName="roof" presStyleLbl="dkBgShp" presStyleIdx="0" presStyleCnt="2" custLinFactNeighborX="126" custLinFactNeighborY="-8331"/>
      <dgm:spPr/>
    </dgm:pt>
    <dgm:pt modelId="{4C4879A6-304E-474D-9F8A-157AB5EF6D24}" type="pres">
      <dgm:prSet presAssocID="{F6CBAA5A-8B93-4CD9-9C09-CD5383644560}" presName="pillars" presStyleCnt="0"/>
      <dgm:spPr/>
    </dgm:pt>
    <dgm:pt modelId="{A097D0D7-EDB8-4549-BBFA-4F877F5BCAA4}" type="pres">
      <dgm:prSet presAssocID="{F6CBAA5A-8B93-4CD9-9C09-CD5383644560}" presName="pillar1" presStyleLbl="node1" presStyleIdx="0" presStyleCnt="3" custLinFactX="100000" custLinFactNeighborX="100789" custLinFactNeighborY="80">
        <dgm:presLayoutVars>
          <dgm:bulletEnabled val="1"/>
        </dgm:presLayoutVars>
      </dgm:prSet>
      <dgm:spPr/>
    </dgm:pt>
    <dgm:pt modelId="{D98308B5-EC37-4609-BA96-8567D0C69428}" type="pres">
      <dgm:prSet presAssocID="{1CC0EDD0-6EF1-41AF-82AC-3B36EEAD1EE7}" presName="pillarX" presStyleLbl="node1" presStyleIdx="1" presStyleCnt="3" custLinFactX="-147" custLinFactNeighborX="-100000" custLinFactNeighborY="80">
        <dgm:presLayoutVars>
          <dgm:bulletEnabled val="1"/>
        </dgm:presLayoutVars>
      </dgm:prSet>
      <dgm:spPr/>
    </dgm:pt>
    <dgm:pt modelId="{BD4FD52B-3212-49A7-B2DC-E17BCC5D2DEC}" type="pres">
      <dgm:prSet presAssocID="{68DDEEBE-4CFE-40B5-9DC3-B792E47B492B}" presName="pillarX" presStyleLbl="node1" presStyleIdx="2" presStyleCnt="3" custLinFactNeighborX="-99660" custLinFactNeighborY="80">
        <dgm:presLayoutVars>
          <dgm:bulletEnabled val="1"/>
        </dgm:presLayoutVars>
      </dgm:prSet>
      <dgm:spPr/>
    </dgm:pt>
    <dgm:pt modelId="{25B8179E-E496-455D-8C52-30E271BC09FB}" type="pres">
      <dgm:prSet presAssocID="{F6CBAA5A-8B93-4CD9-9C09-CD5383644560}" presName="base" presStyleLbl="dkBgShp" presStyleIdx="1" presStyleCnt="2"/>
      <dgm:spPr/>
    </dgm:pt>
  </dgm:ptLst>
  <dgm:cxnLst>
    <dgm:cxn modelId="{9228510C-8CAC-4A14-B8C5-06394D1DB0D7}" type="presOf" srcId="{F85D3CC3-0F63-457F-8A37-A8A9A6EE1641}" destId="{2515F93F-7527-4948-8800-BDBB29432249}" srcOrd="0" destOrd="0" presId="urn:microsoft.com/office/officeart/2005/8/layout/hList3"/>
    <dgm:cxn modelId="{FA1CFA0E-81C8-4B41-BCC7-8F638100E8E3}" type="presOf" srcId="{F6CBAA5A-8B93-4CD9-9C09-CD5383644560}" destId="{B1015A17-0EBC-45A5-9CAC-84E1733B0728}" srcOrd="0" destOrd="0" presId="urn:microsoft.com/office/officeart/2005/8/layout/hList3"/>
    <dgm:cxn modelId="{5B81A625-AD21-49F7-8583-41F5CAB5EA66}" srcId="{F6CBAA5A-8B93-4CD9-9C09-CD5383644560}" destId="{1CC0EDD0-6EF1-41AF-82AC-3B36EEAD1EE7}" srcOrd="1" destOrd="0" parTransId="{A63BF228-8FB1-4AC8-8214-8ECE80CB19E5}" sibTransId="{B3578916-277E-4B82-9EC0-31B469719474}"/>
    <dgm:cxn modelId="{B558672A-BA3F-4D09-85C4-C41E8E5635A0}" srcId="{F6CBAA5A-8B93-4CD9-9C09-CD5383644560}" destId="{68DDEEBE-4CFE-40B5-9DC3-B792E47B492B}" srcOrd="2" destOrd="0" parTransId="{5079495B-7573-4032-BBD3-DA6DC95550F8}" sibTransId="{D8A985A8-695B-468D-BC1B-5DDF93099090}"/>
    <dgm:cxn modelId="{BC53CE2A-1DC5-416D-BE32-2A86A98BA914}" type="presOf" srcId="{1CC0EDD0-6EF1-41AF-82AC-3B36EEAD1EE7}" destId="{D98308B5-EC37-4609-BA96-8567D0C69428}" srcOrd="0" destOrd="0" presId="urn:microsoft.com/office/officeart/2005/8/layout/hList3"/>
    <dgm:cxn modelId="{DDA0AC55-915F-452C-B4D9-2F445FE124D4}" srcId="{F85D3CC3-0F63-457F-8A37-A8A9A6EE1641}" destId="{F6CBAA5A-8B93-4CD9-9C09-CD5383644560}" srcOrd="0" destOrd="0" parTransId="{B85CDC81-C711-4BE0-A618-1506175A52B8}" sibTransId="{063E17A3-931C-4DAB-8B49-466CCE0DE97C}"/>
    <dgm:cxn modelId="{D11B277C-0E4F-483C-86E7-8DEF827FB770}" type="presOf" srcId="{52372894-2FB3-4122-8324-AFDA7A2BBD8B}" destId="{A097D0D7-EDB8-4549-BBFA-4F877F5BCAA4}" srcOrd="0" destOrd="0" presId="urn:microsoft.com/office/officeart/2005/8/layout/hList3"/>
    <dgm:cxn modelId="{F836168D-87D5-4A85-A201-8E2F9E8C02A7}" type="presOf" srcId="{68DDEEBE-4CFE-40B5-9DC3-B792E47B492B}" destId="{BD4FD52B-3212-49A7-B2DC-E17BCC5D2DEC}" srcOrd="0" destOrd="0" presId="urn:microsoft.com/office/officeart/2005/8/layout/hList3"/>
    <dgm:cxn modelId="{6FFE0DB8-720A-4863-AE74-E37CDAEEB9B6}" srcId="{F6CBAA5A-8B93-4CD9-9C09-CD5383644560}" destId="{52372894-2FB3-4122-8324-AFDA7A2BBD8B}" srcOrd="0" destOrd="0" parTransId="{C118D2E7-3FF3-43BA-BD4A-046125280215}" sibTransId="{CC9FA127-FF00-40A8-B059-BCA9C4C361E6}"/>
    <dgm:cxn modelId="{6D2DEDDB-4968-40E0-BD7E-E72E71297B28}" type="presParOf" srcId="{2515F93F-7527-4948-8800-BDBB29432249}" destId="{B1015A17-0EBC-45A5-9CAC-84E1733B0728}" srcOrd="0" destOrd="0" presId="urn:microsoft.com/office/officeart/2005/8/layout/hList3"/>
    <dgm:cxn modelId="{EDE33E64-874C-46EF-A257-21AD15D83721}" type="presParOf" srcId="{2515F93F-7527-4948-8800-BDBB29432249}" destId="{4C4879A6-304E-474D-9F8A-157AB5EF6D24}" srcOrd="1" destOrd="0" presId="urn:microsoft.com/office/officeart/2005/8/layout/hList3"/>
    <dgm:cxn modelId="{82CAB8F7-57C0-4EC3-95EB-0575C9CF2AC2}" type="presParOf" srcId="{4C4879A6-304E-474D-9F8A-157AB5EF6D24}" destId="{A097D0D7-EDB8-4549-BBFA-4F877F5BCAA4}" srcOrd="0" destOrd="0" presId="urn:microsoft.com/office/officeart/2005/8/layout/hList3"/>
    <dgm:cxn modelId="{2F5868AC-9C2A-440F-916F-4D647B2C6CD2}" type="presParOf" srcId="{4C4879A6-304E-474D-9F8A-157AB5EF6D24}" destId="{D98308B5-EC37-4609-BA96-8567D0C69428}" srcOrd="1" destOrd="0" presId="urn:microsoft.com/office/officeart/2005/8/layout/hList3"/>
    <dgm:cxn modelId="{51CA259C-1C85-4B28-9F7C-DDD554DA6969}" type="presParOf" srcId="{4C4879A6-304E-474D-9F8A-157AB5EF6D24}" destId="{BD4FD52B-3212-49A7-B2DC-E17BCC5D2DEC}" srcOrd="2" destOrd="0" presId="urn:microsoft.com/office/officeart/2005/8/layout/hList3"/>
    <dgm:cxn modelId="{BFF16171-CDAE-46A0-92EC-49E91234CC3B}" type="presParOf" srcId="{2515F93F-7527-4948-8800-BDBB29432249}" destId="{25B8179E-E496-455D-8C52-30E271BC09F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B3732-9A63-4277-861C-A2213F7D9CE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E085E64-3A2A-4A3E-9B4D-8D8B769246D9}">
      <dgm:prSet phldrT="[Teksti]" custT="1"/>
      <dgm:spPr/>
      <dgm:t>
        <a:bodyPr/>
        <a:lstStyle/>
        <a:p>
          <a:r>
            <a:rPr lang="fi-FI" sz="1800" b="1" dirty="0"/>
            <a:t>Ammattiauttajat</a:t>
          </a:r>
        </a:p>
        <a:p>
          <a:r>
            <a:rPr lang="fi-FI" sz="1800" dirty="0"/>
            <a:t>- terveydenhuolto, sosiaalityö</a:t>
          </a:r>
        </a:p>
        <a:p>
          <a:endParaRPr lang="fi-FI" sz="1400" dirty="0"/>
        </a:p>
      </dgm:t>
    </dgm:pt>
    <dgm:pt modelId="{2BEE9260-14F6-4579-8462-D9EA76B23EF3}" type="parTrans" cxnId="{29DAAD3B-B875-449D-841B-CA556BF1EA01}">
      <dgm:prSet/>
      <dgm:spPr/>
      <dgm:t>
        <a:bodyPr/>
        <a:lstStyle/>
        <a:p>
          <a:endParaRPr lang="fi-FI"/>
        </a:p>
      </dgm:t>
    </dgm:pt>
    <dgm:pt modelId="{2B6278B0-315A-4BE4-8DF4-D000FCEE1B6D}" type="sibTrans" cxnId="{29DAAD3B-B875-449D-841B-CA556BF1EA01}">
      <dgm:prSet/>
      <dgm:spPr/>
      <dgm:t>
        <a:bodyPr/>
        <a:lstStyle/>
        <a:p>
          <a:endParaRPr lang="fi-FI"/>
        </a:p>
      </dgm:t>
    </dgm:pt>
    <dgm:pt modelId="{433BB9DB-ED14-4A33-B808-FCC69B738FC7}">
      <dgm:prSet phldrT="[Teksti]" custT="1"/>
      <dgm:spPr/>
      <dgm:t>
        <a:bodyPr/>
        <a:lstStyle/>
        <a:p>
          <a:r>
            <a:rPr lang="fi-FI" sz="1800" b="1" dirty="0"/>
            <a:t>Ei ammattikoulutetut auttajat</a:t>
          </a:r>
        </a:p>
        <a:p>
          <a:r>
            <a:rPr lang="fi-FI" sz="1800" dirty="0"/>
            <a:t>- pelastajat, poliisi, kirkko, vapaaehtoisorganisaatiot</a:t>
          </a:r>
        </a:p>
      </dgm:t>
    </dgm:pt>
    <dgm:pt modelId="{39ED3B51-336D-402E-BD00-45A5B3097064}" type="parTrans" cxnId="{158C7BEE-2A83-40F4-A96E-3AE6D63AF4F4}">
      <dgm:prSet/>
      <dgm:spPr/>
      <dgm:t>
        <a:bodyPr/>
        <a:lstStyle/>
        <a:p>
          <a:endParaRPr lang="fi-FI"/>
        </a:p>
      </dgm:t>
    </dgm:pt>
    <dgm:pt modelId="{6FFD89D6-2C22-4E21-BD54-1339D4314632}" type="sibTrans" cxnId="{158C7BEE-2A83-40F4-A96E-3AE6D63AF4F4}">
      <dgm:prSet/>
      <dgm:spPr/>
      <dgm:t>
        <a:bodyPr/>
        <a:lstStyle/>
        <a:p>
          <a:endParaRPr lang="fi-FI"/>
        </a:p>
      </dgm:t>
    </dgm:pt>
    <dgm:pt modelId="{9CE5386A-39AA-4B53-A335-58FD5273A8D6}">
      <dgm:prSet phldrT="[Teksti]" custT="1"/>
      <dgm:spPr/>
      <dgm:t>
        <a:bodyPr/>
        <a:lstStyle/>
        <a:p>
          <a:r>
            <a:rPr lang="fi-FI" sz="1800" b="1" dirty="0"/>
            <a:t>Oma apu</a:t>
          </a:r>
        </a:p>
        <a:p>
          <a:r>
            <a:rPr lang="fi-FI" sz="1800" dirty="0"/>
            <a:t>- Tiedon hankinta, itsehoito</a:t>
          </a:r>
        </a:p>
      </dgm:t>
    </dgm:pt>
    <dgm:pt modelId="{97BCF0C3-1E9B-40B5-A53F-C7384AF30F32}" type="parTrans" cxnId="{BEDF9E75-26F7-42CB-BD80-F3A208091178}">
      <dgm:prSet/>
      <dgm:spPr/>
      <dgm:t>
        <a:bodyPr/>
        <a:lstStyle/>
        <a:p>
          <a:endParaRPr lang="fi-FI"/>
        </a:p>
      </dgm:t>
    </dgm:pt>
    <dgm:pt modelId="{1C30BADF-1831-489C-90A6-54EEDB32E121}" type="sibTrans" cxnId="{BEDF9E75-26F7-42CB-BD80-F3A208091178}">
      <dgm:prSet/>
      <dgm:spPr/>
      <dgm:t>
        <a:bodyPr/>
        <a:lstStyle/>
        <a:p>
          <a:endParaRPr lang="fi-FI"/>
        </a:p>
      </dgm:t>
    </dgm:pt>
    <dgm:pt modelId="{A8FDF5E7-EF30-4DA4-AB72-1F1BA8A23E17}">
      <dgm:prSet phldrT="[Teksti]" custT="1"/>
      <dgm:spPr/>
      <dgm:t>
        <a:bodyPr/>
        <a:lstStyle/>
        <a:p>
          <a:r>
            <a:rPr lang="fi-FI" sz="1800" b="1" dirty="0"/>
            <a:t>Sosiaalinen verkosto</a:t>
          </a:r>
        </a:p>
        <a:p>
          <a:r>
            <a:rPr lang="fi-FI" sz="1800" dirty="0"/>
            <a:t>- perhe, ystävät, työtoverit</a:t>
          </a:r>
        </a:p>
      </dgm:t>
    </dgm:pt>
    <dgm:pt modelId="{DEAF95B7-CAC5-4C0D-9419-99D27CA7A541}" type="parTrans" cxnId="{AF69C106-0AC2-4D99-A0E4-0C5180B80B00}">
      <dgm:prSet/>
      <dgm:spPr/>
      <dgm:t>
        <a:bodyPr/>
        <a:lstStyle/>
        <a:p>
          <a:endParaRPr lang="fi-FI"/>
        </a:p>
      </dgm:t>
    </dgm:pt>
    <dgm:pt modelId="{565E858F-E6DA-42FB-9C33-31B76C770FF7}" type="sibTrans" cxnId="{AF69C106-0AC2-4D99-A0E4-0C5180B80B00}">
      <dgm:prSet/>
      <dgm:spPr/>
      <dgm:t>
        <a:bodyPr/>
        <a:lstStyle/>
        <a:p>
          <a:endParaRPr lang="fi-FI"/>
        </a:p>
      </dgm:t>
    </dgm:pt>
    <dgm:pt modelId="{3D0ED715-0350-4CB6-B58A-FD5B2ED7162E}">
      <dgm:prSet phldrT="[Teksti]" custT="1"/>
      <dgm:spPr/>
      <dgm:t>
        <a:bodyPr/>
        <a:lstStyle/>
        <a:p>
          <a:r>
            <a:rPr lang="fi-FI" sz="1800" b="1" dirty="0"/>
            <a:t>Mielenterveystyön perustaso</a:t>
          </a:r>
        </a:p>
      </dgm:t>
    </dgm:pt>
    <dgm:pt modelId="{21CD3492-C2F9-46D8-9400-45B461590BFC}" type="parTrans" cxnId="{397E46AE-6B1A-4411-9323-F3C338473CA7}">
      <dgm:prSet/>
      <dgm:spPr/>
      <dgm:t>
        <a:bodyPr/>
        <a:lstStyle/>
        <a:p>
          <a:endParaRPr lang="fi-FI"/>
        </a:p>
      </dgm:t>
    </dgm:pt>
    <dgm:pt modelId="{8DB5504B-7C66-4A0B-A5EB-1B649141E978}" type="sibTrans" cxnId="{397E46AE-6B1A-4411-9323-F3C338473CA7}">
      <dgm:prSet/>
      <dgm:spPr/>
      <dgm:t>
        <a:bodyPr/>
        <a:lstStyle/>
        <a:p>
          <a:endParaRPr lang="fi-FI"/>
        </a:p>
      </dgm:t>
    </dgm:pt>
    <dgm:pt modelId="{4894DBB1-C0AF-43ED-B574-5834C087D94D}">
      <dgm:prSet phldrT="[Teksti]" custT="1"/>
      <dgm:spPr/>
      <dgm:t>
        <a:bodyPr/>
        <a:lstStyle/>
        <a:p>
          <a:r>
            <a:rPr lang="fi-FI" sz="1800" b="1" dirty="0"/>
            <a:t>Psykiatrian erikoistaso</a:t>
          </a:r>
        </a:p>
      </dgm:t>
    </dgm:pt>
    <dgm:pt modelId="{833291F1-E42F-480D-A024-0269A5FAA770}" type="parTrans" cxnId="{2AE5BCB8-42B5-450D-9758-D82010539E92}">
      <dgm:prSet/>
      <dgm:spPr/>
      <dgm:t>
        <a:bodyPr/>
        <a:lstStyle/>
        <a:p>
          <a:endParaRPr lang="fi-FI"/>
        </a:p>
      </dgm:t>
    </dgm:pt>
    <dgm:pt modelId="{3B92DB03-2393-4087-AE4C-978502B9FC05}" type="sibTrans" cxnId="{2AE5BCB8-42B5-450D-9758-D82010539E92}">
      <dgm:prSet/>
      <dgm:spPr/>
      <dgm:t>
        <a:bodyPr/>
        <a:lstStyle/>
        <a:p>
          <a:endParaRPr lang="fi-FI"/>
        </a:p>
      </dgm:t>
    </dgm:pt>
    <dgm:pt modelId="{589D6D80-BA7E-4873-AAB6-BBF376ECEE85}">
      <dgm:prSet phldrT="[Teksti]" custT="1"/>
      <dgm:spPr/>
      <dgm:t>
        <a:bodyPr/>
        <a:lstStyle/>
        <a:p>
          <a:endParaRPr lang="fi-FI" sz="1400" b="1" dirty="0"/>
        </a:p>
      </dgm:t>
    </dgm:pt>
    <dgm:pt modelId="{D5A1FDAD-D69A-4016-8CAD-732EA6490728}" type="parTrans" cxnId="{7CF6F841-D378-4592-8FD0-E72652249BFE}">
      <dgm:prSet/>
      <dgm:spPr/>
      <dgm:t>
        <a:bodyPr/>
        <a:lstStyle/>
        <a:p>
          <a:endParaRPr lang="fi-FI"/>
        </a:p>
      </dgm:t>
    </dgm:pt>
    <dgm:pt modelId="{B3E6F22A-4E94-4C39-A9FE-8F5FAB0F57E8}" type="sibTrans" cxnId="{7CF6F841-D378-4592-8FD0-E72652249BFE}">
      <dgm:prSet/>
      <dgm:spPr/>
      <dgm:t>
        <a:bodyPr/>
        <a:lstStyle/>
        <a:p>
          <a:endParaRPr lang="fi-FI"/>
        </a:p>
      </dgm:t>
    </dgm:pt>
    <dgm:pt modelId="{6BED3CB6-FAAB-4C16-8741-1740FC060EC0}" type="pres">
      <dgm:prSet presAssocID="{285B3732-9A63-4277-861C-A2213F7D9CEC}" presName="Name0" presStyleCnt="0">
        <dgm:presLayoutVars>
          <dgm:dir/>
          <dgm:animLvl val="lvl"/>
          <dgm:resizeHandles val="exact"/>
        </dgm:presLayoutVars>
      </dgm:prSet>
      <dgm:spPr/>
    </dgm:pt>
    <dgm:pt modelId="{958BCC28-67E2-4086-8882-A9C7E2DFD289}" type="pres">
      <dgm:prSet presAssocID="{589D6D80-BA7E-4873-AAB6-BBF376ECEE85}" presName="Name8" presStyleCnt="0"/>
      <dgm:spPr/>
    </dgm:pt>
    <dgm:pt modelId="{D3A06F9D-4FE6-4AEB-A228-30852F5D4551}" type="pres">
      <dgm:prSet presAssocID="{589D6D80-BA7E-4873-AAB6-BBF376ECEE85}" presName="level" presStyleLbl="node1" presStyleIdx="0" presStyleCnt="7" custScaleX="114282" custScaleY="67522">
        <dgm:presLayoutVars>
          <dgm:chMax val="1"/>
          <dgm:bulletEnabled val="1"/>
        </dgm:presLayoutVars>
      </dgm:prSet>
      <dgm:spPr/>
    </dgm:pt>
    <dgm:pt modelId="{BF2502B7-46ED-4516-8957-2C859C6AEE99}" type="pres">
      <dgm:prSet presAssocID="{589D6D80-BA7E-4873-AAB6-BBF376ECEE8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7DEC0A-F88F-46DA-92F2-31EDBF4BCFB8}" type="pres">
      <dgm:prSet presAssocID="{4894DBB1-C0AF-43ED-B574-5834C087D94D}" presName="Name8" presStyleCnt="0"/>
      <dgm:spPr/>
    </dgm:pt>
    <dgm:pt modelId="{A93C242B-EAC4-47CF-B072-D0A03D9486C5}" type="pres">
      <dgm:prSet presAssocID="{4894DBB1-C0AF-43ED-B574-5834C087D94D}" presName="level" presStyleLbl="node1" presStyleIdx="1" presStyleCnt="7">
        <dgm:presLayoutVars>
          <dgm:chMax val="1"/>
          <dgm:bulletEnabled val="1"/>
        </dgm:presLayoutVars>
      </dgm:prSet>
      <dgm:spPr/>
    </dgm:pt>
    <dgm:pt modelId="{42797FE8-49C3-4369-833B-DE906DE3C7C4}" type="pres">
      <dgm:prSet presAssocID="{4894DBB1-C0AF-43ED-B574-5834C087D94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EE6D8D-2DE2-4624-BE1B-84BB8B7DF3C7}" type="pres">
      <dgm:prSet presAssocID="{3D0ED715-0350-4CB6-B58A-FD5B2ED7162E}" presName="Name8" presStyleCnt="0"/>
      <dgm:spPr/>
    </dgm:pt>
    <dgm:pt modelId="{56B11D2B-4216-4A8C-9C07-16E94E84F519}" type="pres">
      <dgm:prSet presAssocID="{3D0ED715-0350-4CB6-B58A-FD5B2ED7162E}" presName="level" presStyleLbl="node1" presStyleIdx="2" presStyleCnt="7">
        <dgm:presLayoutVars>
          <dgm:chMax val="1"/>
          <dgm:bulletEnabled val="1"/>
        </dgm:presLayoutVars>
      </dgm:prSet>
      <dgm:spPr/>
    </dgm:pt>
    <dgm:pt modelId="{76BB5F0A-B06E-4EAD-9757-0C5D4162BAA6}" type="pres">
      <dgm:prSet presAssocID="{3D0ED715-0350-4CB6-B58A-FD5B2ED716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A11D68-35DA-442D-93E0-90FB2DC9FB8D}" type="pres">
      <dgm:prSet presAssocID="{AE085E64-3A2A-4A3E-9B4D-8D8B769246D9}" presName="Name8" presStyleCnt="0"/>
      <dgm:spPr/>
    </dgm:pt>
    <dgm:pt modelId="{F52B3725-A0A0-4F61-ABB7-026F91488BEF}" type="pres">
      <dgm:prSet presAssocID="{AE085E64-3A2A-4A3E-9B4D-8D8B769246D9}" presName="level" presStyleLbl="node1" presStyleIdx="3" presStyleCnt="7">
        <dgm:presLayoutVars>
          <dgm:chMax val="1"/>
          <dgm:bulletEnabled val="1"/>
        </dgm:presLayoutVars>
      </dgm:prSet>
      <dgm:spPr/>
    </dgm:pt>
    <dgm:pt modelId="{FC3EF79B-3C90-47CD-9AB8-794B91EC8080}" type="pres">
      <dgm:prSet presAssocID="{AE085E64-3A2A-4A3E-9B4D-8D8B769246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74AEEF-26C3-44E6-A5D1-ED44043B8126}" type="pres">
      <dgm:prSet presAssocID="{433BB9DB-ED14-4A33-B808-FCC69B738FC7}" presName="Name8" presStyleCnt="0"/>
      <dgm:spPr/>
    </dgm:pt>
    <dgm:pt modelId="{5819DB38-22C0-41B9-BDEC-0606AE9D023B}" type="pres">
      <dgm:prSet presAssocID="{433BB9DB-ED14-4A33-B808-FCC69B738FC7}" presName="level" presStyleLbl="node1" presStyleIdx="4" presStyleCnt="7">
        <dgm:presLayoutVars>
          <dgm:chMax val="1"/>
          <dgm:bulletEnabled val="1"/>
        </dgm:presLayoutVars>
      </dgm:prSet>
      <dgm:spPr/>
    </dgm:pt>
    <dgm:pt modelId="{5063DA09-93B5-46EA-B9E7-392209D7A7F1}" type="pres">
      <dgm:prSet presAssocID="{433BB9DB-ED14-4A33-B808-FCC69B738F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E0FAB9-0F25-4E2D-8429-7AE2189AB9CA}" type="pres">
      <dgm:prSet presAssocID="{A8FDF5E7-EF30-4DA4-AB72-1F1BA8A23E17}" presName="Name8" presStyleCnt="0"/>
      <dgm:spPr/>
    </dgm:pt>
    <dgm:pt modelId="{7B803CCC-A23C-4FB9-9B19-0293F348342A}" type="pres">
      <dgm:prSet presAssocID="{A8FDF5E7-EF30-4DA4-AB72-1F1BA8A23E17}" presName="level" presStyleLbl="node1" presStyleIdx="5" presStyleCnt="7">
        <dgm:presLayoutVars>
          <dgm:chMax val="1"/>
          <dgm:bulletEnabled val="1"/>
        </dgm:presLayoutVars>
      </dgm:prSet>
      <dgm:spPr/>
    </dgm:pt>
    <dgm:pt modelId="{954B97FC-FDC0-4575-998D-BB0AD2327287}" type="pres">
      <dgm:prSet presAssocID="{A8FDF5E7-EF30-4DA4-AB72-1F1BA8A23E1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8E447B5-D9A9-4626-9665-49389F78F4F4}" type="pres">
      <dgm:prSet presAssocID="{9CE5386A-39AA-4B53-A335-58FD5273A8D6}" presName="Name8" presStyleCnt="0"/>
      <dgm:spPr/>
    </dgm:pt>
    <dgm:pt modelId="{4CBC2514-8552-4869-8540-846C4B2A3A4E}" type="pres">
      <dgm:prSet presAssocID="{9CE5386A-39AA-4B53-A335-58FD5273A8D6}" presName="level" presStyleLbl="node1" presStyleIdx="6" presStyleCnt="7">
        <dgm:presLayoutVars>
          <dgm:chMax val="1"/>
          <dgm:bulletEnabled val="1"/>
        </dgm:presLayoutVars>
      </dgm:prSet>
      <dgm:spPr/>
    </dgm:pt>
    <dgm:pt modelId="{530C0289-6DA3-437D-9A46-AFC2DB136278}" type="pres">
      <dgm:prSet presAssocID="{9CE5386A-39AA-4B53-A335-58FD5273A8D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F69C106-0AC2-4D99-A0E4-0C5180B80B00}" srcId="{285B3732-9A63-4277-861C-A2213F7D9CEC}" destId="{A8FDF5E7-EF30-4DA4-AB72-1F1BA8A23E17}" srcOrd="5" destOrd="0" parTransId="{DEAF95B7-CAC5-4C0D-9419-99D27CA7A541}" sibTransId="{565E858F-E6DA-42FB-9C33-31B76C770FF7}"/>
    <dgm:cxn modelId="{0C672919-2499-4784-96EA-295A284CBB06}" type="presOf" srcId="{285B3732-9A63-4277-861C-A2213F7D9CEC}" destId="{6BED3CB6-FAAB-4C16-8741-1740FC060EC0}" srcOrd="0" destOrd="0" presId="urn:microsoft.com/office/officeart/2005/8/layout/pyramid1"/>
    <dgm:cxn modelId="{101C551C-09AD-4DB3-9884-B68CEFD28C22}" type="presOf" srcId="{AE085E64-3A2A-4A3E-9B4D-8D8B769246D9}" destId="{FC3EF79B-3C90-47CD-9AB8-794B91EC8080}" srcOrd="1" destOrd="0" presId="urn:microsoft.com/office/officeart/2005/8/layout/pyramid1"/>
    <dgm:cxn modelId="{9AEB5B26-C12A-4392-995F-D25781F340D2}" type="presOf" srcId="{589D6D80-BA7E-4873-AAB6-BBF376ECEE85}" destId="{D3A06F9D-4FE6-4AEB-A228-30852F5D4551}" srcOrd="0" destOrd="0" presId="urn:microsoft.com/office/officeart/2005/8/layout/pyramid1"/>
    <dgm:cxn modelId="{07769F3B-85ED-464A-AA78-1944251FD552}" type="presOf" srcId="{A8FDF5E7-EF30-4DA4-AB72-1F1BA8A23E17}" destId="{954B97FC-FDC0-4575-998D-BB0AD2327287}" srcOrd="1" destOrd="0" presId="urn:microsoft.com/office/officeart/2005/8/layout/pyramid1"/>
    <dgm:cxn modelId="{29DAAD3B-B875-449D-841B-CA556BF1EA01}" srcId="{285B3732-9A63-4277-861C-A2213F7D9CEC}" destId="{AE085E64-3A2A-4A3E-9B4D-8D8B769246D9}" srcOrd="3" destOrd="0" parTransId="{2BEE9260-14F6-4579-8462-D9EA76B23EF3}" sibTransId="{2B6278B0-315A-4BE4-8DF4-D000FCEE1B6D}"/>
    <dgm:cxn modelId="{7CF6F841-D378-4592-8FD0-E72652249BFE}" srcId="{285B3732-9A63-4277-861C-A2213F7D9CEC}" destId="{589D6D80-BA7E-4873-AAB6-BBF376ECEE85}" srcOrd="0" destOrd="0" parTransId="{D5A1FDAD-D69A-4016-8CAD-732EA6490728}" sibTransId="{B3E6F22A-4E94-4C39-A9FE-8F5FAB0F57E8}"/>
    <dgm:cxn modelId="{1BDD104A-8112-48DE-9B14-FEBE1746BA64}" type="presOf" srcId="{433BB9DB-ED14-4A33-B808-FCC69B738FC7}" destId="{5063DA09-93B5-46EA-B9E7-392209D7A7F1}" srcOrd="1" destOrd="0" presId="urn:microsoft.com/office/officeart/2005/8/layout/pyramid1"/>
    <dgm:cxn modelId="{BEDF9E75-26F7-42CB-BD80-F3A208091178}" srcId="{285B3732-9A63-4277-861C-A2213F7D9CEC}" destId="{9CE5386A-39AA-4B53-A335-58FD5273A8D6}" srcOrd="6" destOrd="0" parTransId="{97BCF0C3-1E9B-40B5-A53F-C7384AF30F32}" sibTransId="{1C30BADF-1831-489C-90A6-54EEDB32E121}"/>
    <dgm:cxn modelId="{219C8689-56B6-4369-8B36-851BD64391F8}" type="presOf" srcId="{4894DBB1-C0AF-43ED-B574-5834C087D94D}" destId="{A93C242B-EAC4-47CF-B072-D0A03D9486C5}" srcOrd="0" destOrd="0" presId="urn:microsoft.com/office/officeart/2005/8/layout/pyramid1"/>
    <dgm:cxn modelId="{6410BB9D-911B-42E5-9E84-1F6B8EBE27DF}" type="presOf" srcId="{589D6D80-BA7E-4873-AAB6-BBF376ECEE85}" destId="{BF2502B7-46ED-4516-8957-2C859C6AEE99}" srcOrd="1" destOrd="0" presId="urn:microsoft.com/office/officeart/2005/8/layout/pyramid1"/>
    <dgm:cxn modelId="{397E46AE-6B1A-4411-9323-F3C338473CA7}" srcId="{285B3732-9A63-4277-861C-A2213F7D9CEC}" destId="{3D0ED715-0350-4CB6-B58A-FD5B2ED7162E}" srcOrd="2" destOrd="0" parTransId="{21CD3492-C2F9-46D8-9400-45B461590BFC}" sibTransId="{8DB5504B-7C66-4A0B-A5EB-1B649141E978}"/>
    <dgm:cxn modelId="{2AE5BCB8-42B5-450D-9758-D82010539E92}" srcId="{285B3732-9A63-4277-861C-A2213F7D9CEC}" destId="{4894DBB1-C0AF-43ED-B574-5834C087D94D}" srcOrd="1" destOrd="0" parTransId="{833291F1-E42F-480D-A024-0269A5FAA770}" sibTransId="{3B92DB03-2393-4087-AE4C-978502B9FC05}"/>
    <dgm:cxn modelId="{87A9B0C2-F84F-45D0-9DCE-2FB0C8E4E1C2}" type="presOf" srcId="{433BB9DB-ED14-4A33-B808-FCC69B738FC7}" destId="{5819DB38-22C0-41B9-BDEC-0606AE9D023B}" srcOrd="0" destOrd="0" presId="urn:microsoft.com/office/officeart/2005/8/layout/pyramid1"/>
    <dgm:cxn modelId="{4FCB44C3-DAC0-4353-8C0D-D98C0323F0A1}" type="presOf" srcId="{3D0ED715-0350-4CB6-B58A-FD5B2ED7162E}" destId="{76BB5F0A-B06E-4EAD-9757-0C5D4162BAA6}" srcOrd="1" destOrd="0" presId="urn:microsoft.com/office/officeart/2005/8/layout/pyramid1"/>
    <dgm:cxn modelId="{A3BAE7C3-7395-4142-8712-13500694F4A8}" type="presOf" srcId="{9CE5386A-39AA-4B53-A335-58FD5273A8D6}" destId="{530C0289-6DA3-437D-9A46-AFC2DB136278}" srcOrd="1" destOrd="0" presId="urn:microsoft.com/office/officeart/2005/8/layout/pyramid1"/>
    <dgm:cxn modelId="{0D2CD0C7-19D7-46EA-828B-2817CF013C02}" type="presOf" srcId="{4894DBB1-C0AF-43ED-B574-5834C087D94D}" destId="{42797FE8-49C3-4369-833B-DE906DE3C7C4}" srcOrd="1" destOrd="0" presId="urn:microsoft.com/office/officeart/2005/8/layout/pyramid1"/>
    <dgm:cxn modelId="{59B93DD1-A2D7-474A-AD54-5E6736F4FF91}" type="presOf" srcId="{9CE5386A-39AA-4B53-A335-58FD5273A8D6}" destId="{4CBC2514-8552-4869-8540-846C4B2A3A4E}" srcOrd="0" destOrd="0" presId="urn:microsoft.com/office/officeart/2005/8/layout/pyramid1"/>
    <dgm:cxn modelId="{DE329CDC-9BAA-431E-8F22-96DF8CC043B6}" type="presOf" srcId="{3D0ED715-0350-4CB6-B58A-FD5B2ED7162E}" destId="{56B11D2B-4216-4A8C-9C07-16E94E84F519}" srcOrd="0" destOrd="0" presId="urn:microsoft.com/office/officeart/2005/8/layout/pyramid1"/>
    <dgm:cxn modelId="{51F74DE8-2732-4CB7-B47B-C2604FB4636D}" type="presOf" srcId="{AE085E64-3A2A-4A3E-9B4D-8D8B769246D9}" destId="{F52B3725-A0A0-4F61-ABB7-026F91488BEF}" srcOrd="0" destOrd="0" presId="urn:microsoft.com/office/officeart/2005/8/layout/pyramid1"/>
    <dgm:cxn modelId="{158C7BEE-2A83-40F4-A96E-3AE6D63AF4F4}" srcId="{285B3732-9A63-4277-861C-A2213F7D9CEC}" destId="{433BB9DB-ED14-4A33-B808-FCC69B738FC7}" srcOrd="4" destOrd="0" parTransId="{39ED3B51-336D-402E-BD00-45A5B3097064}" sibTransId="{6FFD89D6-2C22-4E21-BD54-1339D4314632}"/>
    <dgm:cxn modelId="{BB8A6DF9-2B16-4062-9533-56A3DC8994C5}" type="presOf" srcId="{A8FDF5E7-EF30-4DA4-AB72-1F1BA8A23E17}" destId="{7B803CCC-A23C-4FB9-9B19-0293F348342A}" srcOrd="0" destOrd="0" presId="urn:microsoft.com/office/officeart/2005/8/layout/pyramid1"/>
    <dgm:cxn modelId="{4B749317-3C30-4C2B-B283-FA10B078EC55}" type="presParOf" srcId="{6BED3CB6-FAAB-4C16-8741-1740FC060EC0}" destId="{958BCC28-67E2-4086-8882-A9C7E2DFD289}" srcOrd="0" destOrd="0" presId="urn:microsoft.com/office/officeart/2005/8/layout/pyramid1"/>
    <dgm:cxn modelId="{563B8FDD-2CD9-41FB-BFAF-77E13525648F}" type="presParOf" srcId="{958BCC28-67E2-4086-8882-A9C7E2DFD289}" destId="{D3A06F9D-4FE6-4AEB-A228-30852F5D4551}" srcOrd="0" destOrd="0" presId="urn:microsoft.com/office/officeart/2005/8/layout/pyramid1"/>
    <dgm:cxn modelId="{F6FCC617-781F-49FA-ACE7-E634F7D82D9E}" type="presParOf" srcId="{958BCC28-67E2-4086-8882-A9C7E2DFD289}" destId="{BF2502B7-46ED-4516-8957-2C859C6AEE99}" srcOrd="1" destOrd="0" presId="urn:microsoft.com/office/officeart/2005/8/layout/pyramid1"/>
    <dgm:cxn modelId="{9804C6D6-79F2-4AC4-B747-4ED224CC5C3C}" type="presParOf" srcId="{6BED3CB6-FAAB-4C16-8741-1740FC060EC0}" destId="{797DEC0A-F88F-46DA-92F2-31EDBF4BCFB8}" srcOrd="1" destOrd="0" presId="urn:microsoft.com/office/officeart/2005/8/layout/pyramid1"/>
    <dgm:cxn modelId="{F37ADC25-6D86-4C41-A06A-CA0C166758F6}" type="presParOf" srcId="{797DEC0A-F88F-46DA-92F2-31EDBF4BCFB8}" destId="{A93C242B-EAC4-47CF-B072-D0A03D9486C5}" srcOrd="0" destOrd="0" presId="urn:microsoft.com/office/officeart/2005/8/layout/pyramid1"/>
    <dgm:cxn modelId="{7E80C8C8-7AFF-4942-8CBE-5DF5BE2160DB}" type="presParOf" srcId="{797DEC0A-F88F-46DA-92F2-31EDBF4BCFB8}" destId="{42797FE8-49C3-4369-833B-DE906DE3C7C4}" srcOrd="1" destOrd="0" presId="urn:microsoft.com/office/officeart/2005/8/layout/pyramid1"/>
    <dgm:cxn modelId="{06FEE6BD-E86E-4B63-899A-0EDC02203928}" type="presParOf" srcId="{6BED3CB6-FAAB-4C16-8741-1740FC060EC0}" destId="{2AEE6D8D-2DE2-4624-BE1B-84BB8B7DF3C7}" srcOrd="2" destOrd="0" presId="urn:microsoft.com/office/officeart/2005/8/layout/pyramid1"/>
    <dgm:cxn modelId="{DBAC159E-BBE6-446C-AC43-BC8F0E77A423}" type="presParOf" srcId="{2AEE6D8D-2DE2-4624-BE1B-84BB8B7DF3C7}" destId="{56B11D2B-4216-4A8C-9C07-16E94E84F519}" srcOrd="0" destOrd="0" presId="urn:microsoft.com/office/officeart/2005/8/layout/pyramid1"/>
    <dgm:cxn modelId="{0669D3F6-3B8B-47B3-856A-F21444705AF4}" type="presParOf" srcId="{2AEE6D8D-2DE2-4624-BE1B-84BB8B7DF3C7}" destId="{76BB5F0A-B06E-4EAD-9757-0C5D4162BAA6}" srcOrd="1" destOrd="0" presId="urn:microsoft.com/office/officeart/2005/8/layout/pyramid1"/>
    <dgm:cxn modelId="{02459057-73F1-47CB-9BB3-446077030442}" type="presParOf" srcId="{6BED3CB6-FAAB-4C16-8741-1740FC060EC0}" destId="{F2A11D68-35DA-442D-93E0-90FB2DC9FB8D}" srcOrd="3" destOrd="0" presId="urn:microsoft.com/office/officeart/2005/8/layout/pyramid1"/>
    <dgm:cxn modelId="{D12B7D16-B41B-4B4B-A705-C1D3E557B218}" type="presParOf" srcId="{F2A11D68-35DA-442D-93E0-90FB2DC9FB8D}" destId="{F52B3725-A0A0-4F61-ABB7-026F91488BEF}" srcOrd="0" destOrd="0" presId="urn:microsoft.com/office/officeart/2005/8/layout/pyramid1"/>
    <dgm:cxn modelId="{A778FCA6-F31C-45FB-B015-649FEF16942F}" type="presParOf" srcId="{F2A11D68-35DA-442D-93E0-90FB2DC9FB8D}" destId="{FC3EF79B-3C90-47CD-9AB8-794B91EC8080}" srcOrd="1" destOrd="0" presId="urn:microsoft.com/office/officeart/2005/8/layout/pyramid1"/>
    <dgm:cxn modelId="{6D9E0A05-2A15-4D9E-82A2-0C8168104428}" type="presParOf" srcId="{6BED3CB6-FAAB-4C16-8741-1740FC060EC0}" destId="{8474AEEF-26C3-44E6-A5D1-ED44043B8126}" srcOrd="4" destOrd="0" presId="urn:microsoft.com/office/officeart/2005/8/layout/pyramid1"/>
    <dgm:cxn modelId="{4DA0BAFD-E726-47BE-A00A-757C57D432AE}" type="presParOf" srcId="{8474AEEF-26C3-44E6-A5D1-ED44043B8126}" destId="{5819DB38-22C0-41B9-BDEC-0606AE9D023B}" srcOrd="0" destOrd="0" presId="urn:microsoft.com/office/officeart/2005/8/layout/pyramid1"/>
    <dgm:cxn modelId="{BB538D56-129D-43F8-9727-7FFDA4C697D8}" type="presParOf" srcId="{8474AEEF-26C3-44E6-A5D1-ED44043B8126}" destId="{5063DA09-93B5-46EA-B9E7-392209D7A7F1}" srcOrd="1" destOrd="0" presId="urn:microsoft.com/office/officeart/2005/8/layout/pyramid1"/>
    <dgm:cxn modelId="{4EBDB60E-BD92-46AF-9E5F-63FBA5E6AFE5}" type="presParOf" srcId="{6BED3CB6-FAAB-4C16-8741-1740FC060EC0}" destId="{4AE0FAB9-0F25-4E2D-8429-7AE2189AB9CA}" srcOrd="5" destOrd="0" presId="urn:microsoft.com/office/officeart/2005/8/layout/pyramid1"/>
    <dgm:cxn modelId="{D8ACFF10-9574-4790-9DFC-8B546D1C75CB}" type="presParOf" srcId="{4AE0FAB9-0F25-4E2D-8429-7AE2189AB9CA}" destId="{7B803CCC-A23C-4FB9-9B19-0293F348342A}" srcOrd="0" destOrd="0" presId="urn:microsoft.com/office/officeart/2005/8/layout/pyramid1"/>
    <dgm:cxn modelId="{8A141185-1FBF-4CB6-801F-926B307DAA46}" type="presParOf" srcId="{4AE0FAB9-0F25-4E2D-8429-7AE2189AB9CA}" destId="{954B97FC-FDC0-4575-998D-BB0AD2327287}" srcOrd="1" destOrd="0" presId="urn:microsoft.com/office/officeart/2005/8/layout/pyramid1"/>
    <dgm:cxn modelId="{D0FBAFD2-192E-4D6A-9B40-494D2A17B9F1}" type="presParOf" srcId="{6BED3CB6-FAAB-4C16-8741-1740FC060EC0}" destId="{A8E447B5-D9A9-4626-9665-49389F78F4F4}" srcOrd="6" destOrd="0" presId="urn:microsoft.com/office/officeart/2005/8/layout/pyramid1"/>
    <dgm:cxn modelId="{378E92A9-039A-4A01-8A16-667714B0FBBA}" type="presParOf" srcId="{A8E447B5-D9A9-4626-9665-49389F78F4F4}" destId="{4CBC2514-8552-4869-8540-846C4B2A3A4E}" srcOrd="0" destOrd="0" presId="urn:microsoft.com/office/officeart/2005/8/layout/pyramid1"/>
    <dgm:cxn modelId="{4ED1CAA5-EAC3-4E39-975F-863C1E157827}" type="presParOf" srcId="{A8E447B5-D9A9-4626-9665-49389F78F4F4}" destId="{530C0289-6DA3-437D-9A46-AFC2DB13627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15A17-0EBC-45A5-9CAC-84E1733B0728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b="1" kern="1200" dirty="0"/>
            <a:t>Erilaiset kriisit </a:t>
          </a:r>
          <a:endParaRPr lang="fi-FI" sz="2000" b="1" kern="1200" dirty="0"/>
        </a:p>
      </dsp:txBody>
      <dsp:txXfrm>
        <a:off x="0" y="0"/>
        <a:ext cx="9144000" cy="2057400"/>
      </dsp:txXfrm>
    </dsp:sp>
    <dsp:sp modelId="{A097D0D7-EDB8-4549-BBFA-4F877F5BCAA4}">
      <dsp:nvSpPr>
        <dsp:cNvPr id="0" name=""/>
        <dsp:cNvSpPr/>
      </dsp:nvSpPr>
      <dsp:spPr>
        <a:xfrm>
          <a:off x="6098976" y="2060856"/>
          <a:ext cx="3045023" cy="4320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Äkillinen, traumaattinen kriisi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- odottamaton, ei voi varautua tai vaikuttaa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onnettomuus, läheisen kuolema, väkivalta, luonnonkatastrofit…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>
            <a:sym typeface="Wingdings" panose="05000000000000000000" pitchFamily="2" charset="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>
            <a:sym typeface="Wingdings" panose="05000000000000000000" pitchFamily="2" charset="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ym typeface="Wingdings" panose="05000000000000000000" pitchFamily="2" charset="2"/>
            </a:rPr>
            <a:t> yksilöllinen, v</a:t>
          </a:r>
          <a:r>
            <a:rPr lang="fi-FI" sz="2000" kern="1200" dirty="0"/>
            <a:t>aiheittainen eteneminen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</dsp:txBody>
      <dsp:txXfrm>
        <a:off x="6098976" y="2060856"/>
        <a:ext cx="3045023" cy="4320540"/>
      </dsp:txXfrm>
    </dsp:sp>
    <dsp:sp modelId="{D98308B5-EC37-4609-BA96-8567D0C69428}">
      <dsp:nvSpPr>
        <dsp:cNvPr id="0" name=""/>
        <dsp:cNvSpPr/>
      </dsp:nvSpPr>
      <dsp:spPr>
        <a:xfrm>
          <a:off x="0" y="2060856"/>
          <a:ext cx="3045023" cy="4320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Kehityskriisi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- Kehityksen ja elämänkulun siirtymävaiheet; myönteistä tai kielteistä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murrosikä, lapsen syntymä, muutto, eläkeikä…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>
            <a:sym typeface="Wingdings" panose="05000000000000000000" pitchFamily="2" charset="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ym typeface="Wingdings" panose="05000000000000000000" pitchFamily="2" charset="2"/>
            </a:rPr>
            <a:t> ennakointi, valmistautuminen, </a:t>
          </a:r>
          <a:r>
            <a:rPr lang="fi-FI" sz="2000" kern="1200" dirty="0"/>
            <a:t>luopuminen, sopeutuminen</a:t>
          </a:r>
        </a:p>
      </dsp:txBody>
      <dsp:txXfrm>
        <a:off x="0" y="2060856"/>
        <a:ext cx="3045023" cy="4320540"/>
      </dsp:txXfrm>
    </dsp:sp>
    <dsp:sp modelId="{BD4FD52B-3212-49A7-B2DC-E17BCC5D2DEC}">
      <dsp:nvSpPr>
        <dsp:cNvPr id="0" name=""/>
        <dsp:cNvSpPr/>
      </dsp:nvSpPr>
      <dsp:spPr>
        <a:xfrm>
          <a:off x="3059841" y="2060856"/>
          <a:ext cx="3045023" cy="43205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 dirty="0"/>
            <a:t>Elämän kriisi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- Elämän muutostilanteet; usein vähitellen kehittyvää,  toistuvaa, jatkuvaa, pitkäkestoista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* sairaus, kiusaaminen, perheväkivalta, uupumus, syömishäiriö, masennus…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>
            <a:sym typeface="Wingdings" panose="05000000000000000000" pitchFamily="2" charset="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ym typeface="Wingdings" panose="05000000000000000000" pitchFamily="2" charset="2"/>
            </a:rPr>
            <a:t> hidas sopeutuminen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ym typeface="Wingdings" panose="05000000000000000000" pitchFamily="2" charset="2"/>
            </a:rPr>
            <a:t>&gt;&lt;</a:t>
          </a:r>
          <a:r>
            <a:rPr lang="fi-FI" sz="2000" kern="1200" dirty="0"/>
            <a:t> sairastuminen, romahtaminen</a:t>
          </a:r>
        </a:p>
      </dsp:txBody>
      <dsp:txXfrm>
        <a:off x="3059841" y="2060856"/>
        <a:ext cx="3045023" cy="4320540"/>
      </dsp:txXfrm>
    </dsp:sp>
    <dsp:sp modelId="{25B8179E-E496-455D-8C52-30E271BC09FB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6F9D-4FE6-4AEB-A228-30852F5D4551}">
      <dsp:nvSpPr>
        <dsp:cNvPr id="0" name=""/>
        <dsp:cNvSpPr/>
      </dsp:nvSpPr>
      <dsp:spPr>
        <a:xfrm>
          <a:off x="3995938" y="0"/>
          <a:ext cx="1044618" cy="693708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</dsp:txBody>
      <dsp:txXfrm>
        <a:off x="3995938" y="0"/>
        <a:ext cx="1044618" cy="693708"/>
      </dsp:txXfrm>
    </dsp:sp>
    <dsp:sp modelId="{A93C242B-EAC4-47CF-B072-D0A03D9486C5}">
      <dsp:nvSpPr>
        <dsp:cNvPr id="0" name=""/>
        <dsp:cNvSpPr/>
      </dsp:nvSpPr>
      <dsp:spPr>
        <a:xfrm>
          <a:off x="3384343" y="693708"/>
          <a:ext cx="2267808" cy="1027381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Psykiatrian erikoistaso</a:t>
          </a:r>
        </a:p>
      </dsp:txBody>
      <dsp:txXfrm>
        <a:off x="3781210" y="693708"/>
        <a:ext cx="1474075" cy="1027381"/>
      </dsp:txXfrm>
    </dsp:sp>
    <dsp:sp modelId="{56B11D2B-4216-4A8C-9C07-16E94E84F519}">
      <dsp:nvSpPr>
        <dsp:cNvPr id="0" name=""/>
        <dsp:cNvSpPr/>
      </dsp:nvSpPr>
      <dsp:spPr>
        <a:xfrm>
          <a:off x="2707475" y="1721090"/>
          <a:ext cx="3621545" cy="1027381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Mielenterveystyön perustaso</a:t>
          </a:r>
        </a:p>
      </dsp:txBody>
      <dsp:txXfrm>
        <a:off x="3341245" y="1721090"/>
        <a:ext cx="2354004" cy="1027381"/>
      </dsp:txXfrm>
    </dsp:sp>
    <dsp:sp modelId="{F52B3725-A0A0-4F61-ABB7-026F91488BEF}">
      <dsp:nvSpPr>
        <dsp:cNvPr id="0" name=""/>
        <dsp:cNvSpPr/>
      </dsp:nvSpPr>
      <dsp:spPr>
        <a:xfrm>
          <a:off x="2030606" y="2748472"/>
          <a:ext cx="4975283" cy="1027381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Ammattiauttajat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terveydenhuolto, sosiaalityö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2901280" y="2748472"/>
        <a:ext cx="3233934" cy="1027381"/>
      </dsp:txXfrm>
    </dsp:sp>
    <dsp:sp modelId="{5819DB38-22C0-41B9-BDEC-0606AE9D023B}">
      <dsp:nvSpPr>
        <dsp:cNvPr id="0" name=""/>
        <dsp:cNvSpPr/>
      </dsp:nvSpPr>
      <dsp:spPr>
        <a:xfrm>
          <a:off x="1353737" y="3775854"/>
          <a:ext cx="6329020" cy="1027381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Ei ammattikoulutetut auttajat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pelastajat, poliisi, kirkko, vapaaehtoisorganisaatiot</a:t>
          </a:r>
        </a:p>
      </dsp:txBody>
      <dsp:txXfrm>
        <a:off x="2461316" y="3775854"/>
        <a:ext cx="4113863" cy="1027381"/>
      </dsp:txXfrm>
    </dsp:sp>
    <dsp:sp modelId="{7B803CCC-A23C-4FB9-9B19-0293F348342A}">
      <dsp:nvSpPr>
        <dsp:cNvPr id="0" name=""/>
        <dsp:cNvSpPr/>
      </dsp:nvSpPr>
      <dsp:spPr>
        <a:xfrm>
          <a:off x="676868" y="4803236"/>
          <a:ext cx="7682758" cy="1027381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Sosiaalinen verkosto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perhe, ystävät, työtoverit</a:t>
          </a:r>
        </a:p>
      </dsp:txBody>
      <dsp:txXfrm>
        <a:off x="2021351" y="4803236"/>
        <a:ext cx="4993792" cy="1027381"/>
      </dsp:txXfrm>
    </dsp:sp>
    <dsp:sp modelId="{4CBC2514-8552-4869-8540-846C4B2A3A4E}">
      <dsp:nvSpPr>
        <dsp:cNvPr id="0" name=""/>
        <dsp:cNvSpPr/>
      </dsp:nvSpPr>
      <dsp:spPr>
        <a:xfrm>
          <a:off x="0" y="5830618"/>
          <a:ext cx="9036496" cy="1027381"/>
        </a:xfrm>
        <a:prstGeom prst="trapezoid">
          <a:avLst>
            <a:gd name="adj" fmla="val 658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Oma apu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- Tiedon hankinta, itsehoito</a:t>
          </a:r>
        </a:p>
      </dsp:txBody>
      <dsp:txXfrm>
        <a:off x="1581386" y="5830618"/>
        <a:ext cx="5873722" cy="102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51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33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0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3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38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4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21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4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9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82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FA47-EE3C-4973-A2C4-159701C9A80C}" type="datetimeFigureOut">
              <a:rPr lang="fi-FI" smtClean="0"/>
              <a:t>1.3.2018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42C1-516D-4413-85A9-9DF89AC981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627784" y="2924945"/>
            <a:ext cx="6516216" cy="1846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fi-FI" sz="2000" b="1" i="1" dirty="0"/>
          </a:p>
          <a:p>
            <a:pPr algn="ctr"/>
            <a:r>
              <a:rPr lang="fi-FI" sz="2400" b="1" i="1" dirty="0">
                <a:solidFill>
                  <a:schemeClr val="bg1"/>
                </a:solidFill>
              </a:rPr>
              <a:t>”Kriisi ei ole sairautta, josta tulee parantua, vaan elämää, joka on elettävä.”</a:t>
            </a:r>
          </a:p>
          <a:p>
            <a:pPr algn="ctr"/>
            <a:endParaRPr lang="fi-FI" sz="2800" b="1" i="1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5"/>
            <a:ext cx="1976437" cy="31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5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2945"/>
            <a:ext cx="2286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30" y="8353"/>
            <a:ext cx="2119792" cy="292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0"/>
            <a:ext cx="327585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72000"/>
            <a:ext cx="3426867" cy="23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19" y="4572001"/>
            <a:ext cx="2758081" cy="23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94" y="-1"/>
            <a:ext cx="3355618" cy="29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07" y="1682980"/>
            <a:ext cx="3307394" cy="156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96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40304424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29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52728" cy="1143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0" y="2162899"/>
            <a:ext cx="458005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i-FI" dirty="0"/>
              <a:t>Mielen ja kehon reaktio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0" y="2852936"/>
            <a:ext cx="4589748" cy="4005064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fi-FI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Järkytys, epäusko, kieltäminen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Epätodellinen, ulkopuolinen olo, ajantaju katoaa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Paniikki, hysteria &gt;&lt; lamautuminen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Toimintakyky (stressihormonit) tallella, tunteet puuttuu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 err="1">
                <a:solidFill>
                  <a:prstClr val="black"/>
                </a:solidFill>
              </a:rPr>
              <a:t>Flashbackeja</a:t>
            </a:r>
            <a:r>
              <a:rPr lang="fi-FI" sz="1800" dirty="0">
                <a:solidFill>
                  <a:prstClr val="black"/>
                </a:solidFill>
              </a:rPr>
              <a:t> tapahtumasta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Suojareaktio; suojaa tiedolta, jota ei vielä pysty vastaanottamaan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Tietoa ja vaikutelmia talletetaan muistiin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sz="1800" dirty="0">
              <a:solidFill>
                <a:prstClr val="black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88024" y="2172965"/>
            <a:ext cx="4355976" cy="63976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fi-FI" dirty="0"/>
              <a:t>Interventio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88024" y="2852936"/>
            <a:ext cx="4355976" cy="4005064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Font typeface="Arial" charset="0"/>
              <a:buChar char="•"/>
            </a:pPr>
            <a:endParaRPr lang="fi-FI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b="1" dirty="0">
                <a:solidFill>
                  <a:prstClr val="black"/>
                </a:solidFill>
              </a:rPr>
              <a:t>Psyykkinen ensiapu: 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Älä jätä yksin &gt; suojaa, turvaa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Rauhoittava turvallinen ilmapiiri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Myötäeläminen, huolenpito; läsnäolo, katse, kosketus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Kuuntele, anna uhrin puhua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Auttaja rajoittaa omia tunteitaan ja mielipiteitään - ei tyhjiä sanoja ja liiallisia lupauksia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Totuudenmukainen vastaaminen kysymyksiin &gt;&lt; älä avaudu medialle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Reaktioiden hyväksyminen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Kriisiapu, kriisipuhelin</a:t>
            </a:r>
          </a:p>
          <a:p>
            <a:pPr lvl="0">
              <a:spcBef>
                <a:spcPts val="0"/>
              </a:spcBef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Psykologinen jälkipuinti; </a:t>
            </a:r>
            <a:r>
              <a:rPr lang="fi-FI" sz="1800" dirty="0" err="1">
                <a:solidFill>
                  <a:prstClr val="black"/>
                </a:solidFill>
              </a:rPr>
              <a:t>debriefing</a:t>
            </a:r>
            <a:endParaRPr lang="fi-FI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fi-FI" sz="18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702"/>
            <a:ext cx="7812360" cy="171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3275856" y="1133349"/>
            <a:ext cx="2304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sz="3200" b="1" dirty="0"/>
              <a:t> Sokkivaihe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90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44" y="3281074"/>
            <a:ext cx="4572000" cy="56775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Mielen ja kehon reaktio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0" y="3933056"/>
            <a:ext cx="4540780" cy="2924944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2300" dirty="0"/>
              <a:t>Voimakkaat tunnereaktiot, syyttäminen &gt;&lt; syyllisyys </a:t>
            </a:r>
            <a:r>
              <a:rPr lang="fi-FI" sz="2300" dirty="0">
                <a:sym typeface="Wingdings" panose="05000000000000000000" pitchFamily="2" charset="2"/>
              </a:rPr>
              <a:t> tunnekirjo laajenee</a:t>
            </a:r>
            <a:endParaRPr lang="fi-FI" sz="2300" dirty="0"/>
          </a:p>
          <a:p>
            <a:r>
              <a:rPr lang="fi-FI" sz="2300" dirty="0" err="1"/>
              <a:t>Flachbackit</a:t>
            </a:r>
            <a:r>
              <a:rPr lang="fi-FI" sz="2300" dirty="0"/>
              <a:t>, painajaiset - tilanteen jatkuva ajattelu</a:t>
            </a:r>
          </a:p>
          <a:p>
            <a:r>
              <a:rPr lang="fi-FI" sz="2300" dirty="0"/>
              <a:t>Kehon reaktiot – uupumus, vapina, sydänoireet, pahoinvointi, ruokahaluttomuus, univaikeudet…</a:t>
            </a:r>
          </a:p>
          <a:p>
            <a:pPr marL="0" indent="0">
              <a:buNone/>
            </a:pPr>
            <a:endParaRPr lang="fi-FI" sz="2300" dirty="0"/>
          </a:p>
          <a:p>
            <a:r>
              <a:rPr lang="fi-FI" sz="2300" dirty="0"/>
              <a:t>Tapahtuman järkyttävyys työntyy tajuntaan ja sen merkitys tiedostetaan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932040" y="3251288"/>
            <a:ext cx="4211960" cy="63976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fi-FI" dirty="0"/>
              <a:t>Interventio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932040" y="3996754"/>
            <a:ext cx="4211960" cy="285293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1800" dirty="0"/>
              <a:t>Sosiaalinen verkosto tärkeä</a:t>
            </a:r>
          </a:p>
          <a:p>
            <a:r>
              <a:rPr lang="fi-FI" sz="1800" dirty="0"/>
              <a:t>Läsnäolo ja kuuntelu, tunteiden hyväksyntä – kokemuksen käsittely vähitellen</a:t>
            </a:r>
          </a:p>
          <a:p>
            <a:r>
              <a:rPr lang="fi-FI" sz="1800" dirty="0"/>
              <a:t>Apu ja hoiva arkeen</a:t>
            </a:r>
          </a:p>
          <a:p>
            <a:pPr lvl="0"/>
            <a:r>
              <a:rPr lang="fi-FI" sz="1800" dirty="0">
                <a:solidFill>
                  <a:prstClr val="black"/>
                </a:solidFill>
              </a:rPr>
              <a:t>Ulkopuolinen asiantuntija-apu, ryhmämuotoinen psykologinen läpikäynti - kriisiryhmä</a:t>
            </a:r>
          </a:p>
          <a:p>
            <a:endParaRPr lang="fi-FI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401"/>
            <a:ext cx="9144000" cy="354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iruutu 6"/>
          <p:cNvSpPr txBox="1"/>
          <p:nvPr/>
        </p:nvSpPr>
        <p:spPr>
          <a:xfrm>
            <a:off x="3419872" y="249289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Reaktiovaihe</a:t>
            </a:r>
          </a:p>
          <a:p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2233433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4000" b="1" dirty="0"/>
              <a:t>”Miten selviän”?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0" y="1782760"/>
            <a:ext cx="4651748" cy="56775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Mielen ja kehon reaktio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0" y="2350514"/>
            <a:ext cx="4651748" cy="4507486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fi-FI" sz="1800" dirty="0"/>
              <a:t>Muisti- ja keskittymisvaikeudet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Haastavien tunteiden työstäminen vie voimia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Puhumisen tarve vähenee</a:t>
            </a:r>
          </a:p>
          <a:p>
            <a:pPr lvl="0">
              <a:buFont typeface="Arial" charset="0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Fyysiset oireet vähenevät</a:t>
            </a:r>
          </a:p>
          <a:p>
            <a:pPr lvl="0">
              <a:buFont typeface="Arial" charset="0"/>
              <a:buChar char="•"/>
            </a:pPr>
            <a:r>
              <a:rPr lang="fi-FI" sz="1800" dirty="0"/>
              <a:t>Tarve olla yksin, vetäytyminen sosiaalisista suhteista ”fyysisesti läsnä, henkisesti poissaoleva” – eristäytymistä, ärtymistä</a:t>
            </a:r>
          </a:p>
          <a:p>
            <a:pPr lvl="0">
              <a:buFont typeface="Arial" charset="0"/>
              <a:buChar char="•"/>
            </a:pPr>
            <a:r>
              <a:rPr lang="fi-FI" sz="1800" dirty="0"/>
              <a:t>Parempia ja huonompia päiviä</a:t>
            </a:r>
          </a:p>
          <a:p>
            <a:pPr marL="0" indent="0">
              <a:buNone/>
            </a:pPr>
            <a:endParaRPr lang="fi-FI" sz="1800" dirty="0"/>
          </a:p>
          <a:p>
            <a:pPr>
              <a:buFont typeface="Arial" charset="0"/>
              <a:buChar char="•"/>
            </a:pPr>
            <a:r>
              <a:rPr lang="fi-FI" sz="1800" dirty="0"/>
              <a:t>Tiedostetaan tapahtuman aiheuttamat muutokset ja menetykset &gt; asteittainen sopeutuminen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Tulevaisuutta ei vielä jaksa pohtia</a:t>
            </a:r>
          </a:p>
          <a:p>
            <a:pPr>
              <a:buFont typeface="Arial" charset="0"/>
              <a:buChar char="•"/>
            </a:pP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27120" y="1746756"/>
            <a:ext cx="4316880" cy="63976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fi-FI" dirty="0"/>
              <a:t>Interventio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27120" y="2350514"/>
            <a:ext cx="4316880" cy="450748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/>
              <a:t>Surutyö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Toipumisprosessi hidastuu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Läpityöskentely, etäisyyden luominen, itsenäisiä selviytymiskeinoja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Luopuminen, surutyö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Muistelu, rituaalit &gt; muistot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Auttajakin voi ilmaista tunteitaan</a:t>
            </a:r>
          </a:p>
          <a:p>
            <a:pPr lvl="0">
              <a:buFont typeface="Arial" charset="0"/>
              <a:buChar char="•"/>
            </a:pPr>
            <a:r>
              <a:rPr lang="fi-FI" sz="1800" dirty="0"/>
              <a:t>Vertaistuki, kriisi- ja traumaterapia, a</a:t>
            </a:r>
            <a:r>
              <a:rPr lang="fi-FI" sz="1800" dirty="0">
                <a:solidFill>
                  <a:prstClr val="black"/>
                </a:solidFill>
              </a:rPr>
              <a:t>mmatillinen psykoterapia</a:t>
            </a:r>
          </a:p>
          <a:p>
            <a:pPr>
              <a:buFont typeface="Arial" charset="0"/>
              <a:buChar char="•"/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683568" y="111253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/>
              <a:t>Työstämis- ja käsittelyvaihe</a:t>
            </a:r>
          </a:p>
          <a:p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89708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0" y="3140968"/>
            <a:ext cx="4571999" cy="56775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fi-FI" dirty="0"/>
              <a:t>Mielen ja kehon reaktio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0" y="3789040"/>
            <a:ext cx="4571999" cy="3068960"/>
          </a:xfr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1600" dirty="0"/>
          </a:p>
          <a:p>
            <a:pPr>
              <a:buFont typeface="Arial" charset="0"/>
              <a:buChar char="•"/>
            </a:pPr>
            <a:r>
              <a:rPr lang="fi-FI" sz="1800" dirty="0"/>
              <a:t>Ei mielessä jatkuvasti – ajatuksia ilman pelkoa ja ahdistusta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Kehon reaktiot normalisoituvat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Suru käydään läpi monta kertaa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”Elämä kantaa”; tapahtuma osaksi omaa elämäntarinaa - sopeutuminen, luottamus elämään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Tunteita käytettävissä muuhunkin, ajatuksia suunnataan tulevaisuuteen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Elämänilo ja uusien voimavarojen löytäminen</a:t>
            </a:r>
          </a:p>
          <a:p>
            <a:pPr>
              <a:buFont typeface="Arial" charset="0"/>
              <a:buChar char="•"/>
            </a:pP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984277" y="3140968"/>
            <a:ext cx="4159723" cy="63976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fi-FI" dirty="0"/>
              <a:t>Interventio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987547" y="3861048"/>
            <a:ext cx="4156452" cy="2996952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600" dirty="0"/>
          </a:p>
          <a:p>
            <a:r>
              <a:rPr lang="fi-FI" sz="1800" dirty="0"/>
              <a:t>Tulevaisuudesta keskustelu vasta, kun henkilö on siihen valmis</a:t>
            </a:r>
          </a:p>
          <a:p>
            <a:r>
              <a:rPr lang="fi-FI" sz="1800" dirty="0"/>
              <a:t>Jatketaan apua ja tukea riittävän kauan</a:t>
            </a:r>
          </a:p>
          <a:p>
            <a:r>
              <a:rPr lang="fi-FI" sz="1800" dirty="0"/>
              <a:t>Rohkaisu</a:t>
            </a:r>
          </a:p>
          <a:p>
            <a:r>
              <a:rPr lang="fi-FI" sz="1800" dirty="0"/>
              <a:t>Vertaisryhmä</a:t>
            </a:r>
          </a:p>
          <a:p>
            <a:r>
              <a:rPr lang="fi-FI" sz="1800" dirty="0"/>
              <a:t>Kuntoutuskurssi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2719295" y="254755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Uudelleen suuntautumisvaihe</a:t>
            </a:r>
          </a:p>
        </p:txBody>
      </p:sp>
    </p:spTree>
    <p:extLst>
      <p:ext uri="{BB962C8B-B14F-4D97-AF65-F5344CB8AC3E}">
        <p14:creationId xmlns:p14="http://schemas.microsoft.com/office/powerpoint/2010/main" val="91155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407037617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B62C183-F8F3-4603-AD57-882FECFC6B63}"/>
              </a:ext>
            </a:extLst>
          </p:cNvPr>
          <p:cNvSpPr txBox="1"/>
          <p:nvPr/>
        </p:nvSpPr>
        <p:spPr>
          <a:xfrm>
            <a:off x="2195736" y="188640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b="1" dirty="0"/>
              <a:t>Kriisi-psykiatrinen ja –psykologinen erityisasiantuntemus </a:t>
            </a:r>
          </a:p>
        </p:txBody>
      </p:sp>
    </p:spTree>
    <p:extLst>
      <p:ext uri="{BB962C8B-B14F-4D97-AF65-F5344CB8AC3E}">
        <p14:creationId xmlns:p14="http://schemas.microsoft.com/office/powerpoint/2010/main" val="259580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8769152" cy="1143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fi-FI" sz="3600" b="1" dirty="0"/>
              <a:t>Psyykkinen trauma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Suojaava mekanismi &gt;&lt; pitkittyessään haitallinen</a:t>
            </a:r>
          </a:p>
          <a:p>
            <a:r>
              <a:rPr lang="fi-FI" sz="1800" dirty="0">
                <a:solidFill>
                  <a:prstClr val="black"/>
                </a:solidFill>
              </a:rPr>
              <a:t>Kun käsittelyprosessi häiriintyy </a:t>
            </a: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sz="1800" dirty="0">
                <a:solidFill>
                  <a:prstClr val="black"/>
                </a:solidFill>
              </a:rPr>
              <a:t>ei parane itsestään </a:t>
            </a:r>
          </a:p>
          <a:p>
            <a:r>
              <a:rPr lang="fi-FI" sz="1800" dirty="0"/>
              <a:t>”Kuin aika olisi pysähtynyt” ; kokemus toistuu:</a:t>
            </a:r>
          </a:p>
          <a:p>
            <a:pPr>
              <a:buFontTx/>
              <a:buChar char="-"/>
            </a:pPr>
            <a:r>
              <a:rPr lang="fi-FI" sz="1800" dirty="0"/>
              <a:t>tunteissa ja mielikuvissa</a:t>
            </a:r>
          </a:p>
          <a:p>
            <a:pPr>
              <a:buFontTx/>
              <a:buChar char="-"/>
            </a:pPr>
            <a:r>
              <a:rPr lang="fi-FI" sz="1800" dirty="0"/>
              <a:t>käyttäytymisessä</a:t>
            </a:r>
          </a:p>
          <a:p>
            <a:pPr>
              <a:buFontTx/>
              <a:buChar char="-"/>
            </a:pPr>
            <a:r>
              <a:rPr lang="fi-FI" sz="1800" dirty="0"/>
              <a:t>fysiologisissa  tiloissa</a:t>
            </a:r>
          </a:p>
          <a:p>
            <a:pPr>
              <a:buFontTx/>
              <a:buChar char="-"/>
            </a:pPr>
            <a:r>
              <a:rPr lang="fi-FI" sz="1800" dirty="0"/>
              <a:t>vuorovaikutussuhteissa</a:t>
            </a:r>
          </a:p>
          <a:p>
            <a:pPr>
              <a:buFont typeface="Arial" charset="0"/>
              <a:buChar char="•"/>
            </a:pPr>
            <a:r>
              <a:rPr lang="fi-FI" sz="1800" dirty="0"/>
              <a:t>Kehittyy 30-40%:lla, jos uhriin ei kohdisteta mitään interventiota, voi johtaa:</a:t>
            </a:r>
          </a:p>
          <a:p>
            <a:pPr>
              <a:buFontTx/>
              <a:buChar char="-"/>
            </a:pPr>
            <a:r>
              <a:rPr lang="fi-FI" sz="1800" dirty="0"/>
              <a:t>Psyykkiseen sairastumiseen</a:t>
            </a:r>
          </a:p>
          <a:p>
            <a:pPr>
              <a:buFontTx/>
              <a:buChar char="-"/>
            </a:pPr>
            <a:r>
              <a:rPr lang="fi-FI" sz="1800" dirty="0"/>
              <a:t>Somaattiseen sairastumiseen</a:t>
            </a:r>
          </a:p>
          <a:p>
            <a:pPr>
              <a:buFontTx/>
              <a:buChar char="-"/>
            </a:pPr>
            <a:r>
              <a:rPr lang="fi-FI" sz="1800" dirty="0"/>
              <a:t>Rikolliseen ja asosiaaliseen käyttäytymiseen</a:t>
            </a:r>
          </a:p>
          <a:p>
            <a:pPr>
              <a:buFontTx/>
              <a:buChar char="-"/>
            </a:pPr>
            <a:r>
              <a:rPr lang="fi-FI" sz="1800" dirty="0"/>
              <a:t>Altistaa päihteille</a:t>
            </a:r>
          </a:p>
          <a:p>
            <a:pPr marL="0" indent="0">
              <a:buNone/>
            </a:pPr>
            <a:endParaRPr lang="fi-FI" sz="1800" b="1" dirty="0"/>
          </a:p>
          <a:p>
            <a:pPr marL="0" indent="0">
              <a:buNone/>
            </a:pPr>
            <a:r>
              <a:rPr lang="fi-FI" sz="1800" b="1" dirty="0"/>
              <a:t>Trauman purkamisen edellytykset</a:t>
            </a:r>
          </a:p>
          <a:p>
            <a:pPr>
              <a:buAutoNum type="arabicPeriod"/>
            </a:pPr>
            <a:r>
              <a:rPr lang="fi-FI" sz="1800" dirty="0"/>
              <a:t>Tietoisuus syntyhistoriasta</a:t>
            </a:r>
          </a:p>
          <a:p>
            <a:pPr>
              <a:buAutoNum type="arabicPeriod"/>
            </a:pPr>
            <a:r>
              <a:rPr lang="fi-FI" sz="1800" dirty="0"/>
              <a:t>Kaikki tunteet työskenneltävä läpi; koettava uudelleen</a:t>
            </a:r>
          </a:p>
          <a:p>
            <a:pPr>
              <a:buAutoNum type="arabicPeriod"/>
            </a:pPr>
            <a:r>
              <a:rPr lang="fi-FI" sz="1800" dirty="0"/>
              <a:t>Kokemukseen saatava uusi näkökulma</a:t>
            </a:r>
          </a:p>
          <a:p>
            <a:pPr>
              <a:buFont typeface="Arial" charset="0"/>
              <a:buChar char="•"/>
            </a:pPr>
            <a:endParaRPr lang="fi-FI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47" y="0"/>
            <a:ext cx="227435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7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555</Words>
  <Application>Microsoft Office PowerPoint</Application>
  <PresentationFormat>Näytössä katseltava diaesitys (4:3)</PresentationFormat>
  <Paragraphs>124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”Miten selviän”?</vt:lpstr>
      <vt:lpstr>PowerPoint-esitys</vt:lpstr>
      <vt:lpstr>PowerPoint-esitys</vt:lpstr>
      <vt:lpstr>Psyykkinen trauma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Sannaleena Sirola</cp:lastModifiedBy>
  <cp:revision>27</cp:revision>
  <dcterms:created xsi:type="dcterms:W3CDTF">2016-02-17T13:20:48Z</dcterms:created>
  <dcterms:modified xsi:type="dcterms:W3CDTF">2018-03-01T15:29:32Z</dcterms:modified>
</cp:coreProperties>
</file>