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311" r:id="rId4"/>
    <p:sldId id="259" r:id="rId5"/>
    <p:sldId id="258" r:id="rId6"/>
    <p:sldId id="284" r:id="rId7"/>
    <p:sldId id="285" r:id="rId8"/>
    <p:sldId id="286" r:id="rId9"/>
    <p:sldId id="287" r:id="rId10"/>
    <p:sldId id="288" r:id="rId11"/>
    <p:sldId id="289" r:id="rId12"/>
    <p:sldId id="312" r:id="rId13"/>
    <p:sldId id="290" r:id="rId14"/>
    <p:sldId id="291" r:id="rId15"/>
    <p:sldId id="292" r:id="rId16"/>
    <p:sldId id="298" r:id="rId17"/>
    <p:sldId id="293" r:id="rId18"/>
    <p:sldId id="294" r:id="rId19"/>
    <p:sldId id="295" r:id="rId20"/>
    <p:sldId id="296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BC8B2F-4482-4E7F-B924-6FFFDD1B88A0}" v="157" dt="2021-02-19T06:56:46.7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41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C64C3-D076-482A-8878-6C8DB9CC531B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DEED3-507B-4711-AE72-9A461D9E813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2464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F1C4F9-C78B-4260-B5BA-2A2D3ABCC9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A571655-4978-4504-8BEC-32206BF7D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B2B04D-23D2-4A86-9119-D2BF29F3D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7409-4AB5-7F42-9803-9A8574980DA0}" type="datetime1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E245126-666A-41DC-9FE3-964DBE26A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B3C14F-D01E-4121-827C-65BE261D1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13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2D33A6-8D07-41E7-BDEA-1F8D2DDF7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034DD4E-E4DB-4B55-96CB-50A271817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500E30C-8183-40AE-B981-0198DA882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F283-C2C1-1344-8F85-5C36773AEA2A}" type="datetime1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1C8851-A9D4-4305-BE6C-1D980D997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45C512D-E907-4E84-8707-13BE832C2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193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DA038AD-959B-4F4C-B682-3EA6E61EC7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0F87F32-5CDD-4265-802B-4564AD6AA3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C5BF2B-5140-4881-9E70-90F8FE00D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90A3-CECC-C14F-957F-DA9B60BA06F2}" type="datetime1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DF70B9-D153-4AAC-B65F-B053C231F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6EA56A9-0356-45BE-BE34-0C9B1E9CF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53656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038C8E-F036-403A-A3EC-0CA124D2C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97A185-C201-43FF-B2C8-29EB71F44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FD3760B-B87A-44E2-B54B-91EB31986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D4B-3BD4-3340-877B-CAB26DADF3D0}" type="datetime1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33CF9DD-528F-4C34-B15A-3424109C7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CC6AD7E-64F8-47FA-A498-1E562BECD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918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1911AE-783C-494F-B769-278F0E1CA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EB3FC59-B68F-4D28-B29C-901512B03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7E9690-18BC-420D-83BD-C8E05999F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A0A6-EFB0-084F-B693-AE5FFFB5C203}" type="datetime1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40091A3-AE29-4026-816E-07EBCFAE6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817B0E3-C2C5-446E-84B5-3DDED3F01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225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671C84-5553-4390-B0CC-828B2E1CC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3BCFE4-3126-404F-B5F5-A9A8F5FCF0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3368AE5-F7DF-4DAF-BEB4-D212E45B41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ED576A8-99FE-4155-81E1-BC09F696C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AE57-BABD-7A47-9542-8973503FA90E}" type="datetime1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452F94D-6DCE-44E8-9C60-874478F4D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312D747-81DA-4687-BF7C-DFD370426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093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E087EB-E5C7-46A6-A42E-B5E226D26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26178B5-6476-40B0-96B5-DD594A8DE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84187-29E7-4124-BE74-EFD9D24E7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B67C90B-D7B6-4F15-B522-CEC9A27A28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EED11B8-812F-4DAA-878F-CE8ACF626C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C75C373-4051-4F24-BB50-62DEAEE98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D802-B2B0-E14B-A7D0-E50B54F285DE}" type="datetime1">
              <a:rPr lang="fi-FI" smtClean="0"/>
              <a:t>19.8.2026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A88DDF0-E1A7-4DFE-9CD1-2C9F475B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61D69B2-CB20-4956-B110-E5E9A51C5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7728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D1EBF0-1B07-41DE-98A3-B62898E67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75D3028-1F2A-435F-9BA7-8E13100B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E2CF8-8BD8-6247-B153-1FEFEB8E3A41}" type="datetime1">
              <a:rPr lang="fi-FI" smtClean="0"/>
              <a:t>19.8.2026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4D87203-2D9B-4624-9F49-EE78ACAD5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695CD30-0A59-4361-B67F-9C44615D7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194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5137389-0148-451D-8EC9-FFD3F9C9C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C9CA-05FF-9A4A-BA05-75E014CD5CFF}" type="datetime1">
              <a:rPr lang="fi-FI" smtClean="0"/>
              <a:t>19.8.2026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54EDB81-7DC2-43F4-BDF3-4B34BC2B5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A2B602D-B109-4C6A-AC8B-512D0DBE4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2299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F24983-6DEC-4AAD-911B-982F64000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468067-7C84-48A4-A03A-94A8EA7D3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6E2A57B-208F-44DB-9322-E1B0E2474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E0F8A9A-FD59-4889-8259-F7D2098F1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DC2D-096F-6D43-B4BF-EB862C3B4F9C}" type="datetime1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4F34E59-94B3-4B73-9E1E-4620C40A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CF0E2BC-565A-4B18-843A-6E5323FB4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011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3ADB43-A0B6-4067-BD99-77250C30F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CE1D960-F3A5-4691-9E44-BF31B7FE6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A30F073-61AA-44CD-B92D-D3629318F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7ED669F-8940-4668-81AF-A3BAC1E1E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25253-4568-E645-B403-04F0FD3E47C1}" type="datetime1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9FE67F6-4F41-43FA-BEBF-043AAA247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3E9EDE5-2289-45C3-9750-15C6018E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729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B17ED1-76F9-4226-A3E7-DAF69E5E3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463E572-DEA4-4D50-9A20-A6FF7D103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014801-6065-4266-9D1E-0E36A22C06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0A95D-3CAA-CE43-BD42-417689218B68}" type="datetime1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DB6EF4-AF7A-4F74-9084-78AD87562B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Anne Anttonen, 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0BB8B87-2468-4CDD-96EA-B20525556B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CFBD7-D544-40E8-878A-E30AFE8639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9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711840-2041-452F-B4DA-E93C3DCBF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42" y="637953"/>
            <a:ext cx="8272458" cy="3189507"/>
          </a:xfrm>
        </p:spPr>
        <p:txBody>
          <a:bodyPr>
            <a:normAutofit/>
          </a:bodyPr>
          <a:lstStyle/>
          <a:p>
            <a:pPr algn="l"/>
            <a:r>
              <a:rPr lang="fi-FI" sz="8000" dirty="0">
                <a:solidFill>
                  <a:srgbClr val="FFFFFF"/>
                </a:solidFill>
              </a:rPr>
              <a:t>Alussa oli yhteys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C6424FC-721F-4C54-9AC7-909EC7ABE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42" y="4377268"/>
            <a:ext cx="7970903" cy="1280582"/>
          </a:xfrm>
        </p:spPr>
        <p:txBody>
          <a:bodyPr anchor="t">
            <a:normAutofit/>
          </a:bodyPr>
          <a:lstStyle/>
          <a:p>
            <a:pPr algn="l"/>
            <a:r>
              <a:rPr lang="fi-FI" sz="3200" dirty="0">
                <a:solidFill>
                  <a:srgbClr val="FEFFFF"/>
                </a:solidFill>
              </a:rPr>
              <a:t>Psykoanalyyttisen paripsykoterapian peruskäsitteitä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038B214-4C1D-46CD-95F0-93D60241C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2680887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B315AF0-DF87-40D3-A7CF-BFA0A208D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 fontScale="90000"/>
          </a:bodyPr>
          <a:lstStyle/>
          <a:p>
            <a:br>
              <a:rPr lang="fi-FI" sz="1900" dirty="0">
                <a:solidFill>
                  <a:srgbClr val="FFFFFF"/>
                </a:solidFill>
              </a:rPr>
            </a:br>
            <a:r>
              <a:rPr lang="fi-FI" sz="3600" dirty="0">
                <a:solidFill>
                  <a:srgbClr val="FFFFFF"/>
                </a:solidFill>
              </a:rPr>
              <a:t>Toisen mieli oman hauraan mielen suojana -</a:t>
            </a:r>
            <a:br>
              <a:rPr lang="fi-FI" sz="3600" dirty="0">
                <a:solidFill>
                  <a:srgbClr val="FFFFFF"/>
                </a:solidFill>
              </a:rPr>
            </a:br>
            <a:r>
              <a:rPr lang="fi-FI" sz="3600" dirty="0">
                <a:solidFill>
                  <a:srgbClr val="FFFFFF"/>
                </a:solidFill>
              </a:rPr>
              <a:t>Sisällyttäminen</a:t>
            </a:r>
            <a:br>
              <a:rPr lang="fi-FI" sz="1900" dirty="0">
                <a:solidFill>
                  <a:srgbClr val="FFFFFF"/>
                </a:solidFill>
              </a:rPr>
            </a:br>
            <a:endParaRPr lang="fi-FI" sz="1900" dirty="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7AB61B-B733-4E80-A23F-2D069E518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177170"/>
            <a:ext cx="9708995" cy="42053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Hauras mieli ei kestä todellisuutta </a:t>
            </a:r>
            <a:r>
              <a:rPr lang="fi-FI" sz="2400" dirty="0">
                <a:sym typeface="Wingdings" panose="05000000000000000000" pitchFamily="2" charset="2"/>
              </a:rPr>
              <a:t> </a:t>
            </a:r>
            <a:r>
              <a:rPr lang="fi-FI" sz="2400" dirty="0"/>
              <a:t> toinen tärkeä sietämättömien tuntemusten ja ärsykkeiden sisällyttäjänä</a:t>
            </a:r>
          </a:p>
          <a:p>
            <a:r>
              <a:rPr lang="fi-FI" sz="2400" dirty="0"/>
              <a:t>Toinen ottaa vastaan, ajattelee, toimii </a:t>
            </a:r>
            <a:r>
              <a:rPr lang="fi-FI" sz="2400" dirty="0">
                <a:sym typeface="Wingdings" pitchFamily="2" charset="2"/>
              </a:rPr>
              <a:t> olo helpottuu, ja toisen ajattelukyky sisäistyy vähitellen omaksi toiminnaksi = sisällyttämisfunktio</a:t>
            </a:r>
            <a:endParaRPr lang="fi-FI" sz="2400" dirty="0"/>
          </a:p>
          <a:p>
            <a:pPr marL="0" indent="0">
              <a:buNone/>
            </a:pPr>
            <a:r>
              <a:rPr lang="fi-FI" sz="2400" dirty="0"/>
              <a:t>• Ajattelu kehittyy vain Toisen kanssa</a:t>
            </a:r>
          </a:p>
          <a:p>
            <a:pPr marL="0" indent="0">
              <a:buNone/>
            </a:pPr>
            <a:r>
              <a:rPr lang="fi-FI" sz="2400" dirty="0"/>
              <a:t>• Sisällyttäminen on todellisuuden sulattelua kasvun ja kehityksen palvelukseen</a:t>
            </a:r>
          </a:p>
          <a:p>
            <a:r>
              <a:rPr lang="fi-FI" sz="2400" dirty="0"/>
              <a:t>Sisällyttämisen epäonnistuu ohittamalla tai torjumalla </a:t>
            </a:r>
            <a:r>
              <a:rPr lang="fi-FI" sz="2400" dirty="0">
                <a:sym typeface="Wingdings" pitchFamily="2" charset="2"/>
              </a:rPr>
              <a:t> todellisuudelta täytyy suojautua keinotekoisesti</a:t>
            </a:r>
            <a:endParaRPr lang="fi-FI" sz="24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1499354-0C51-4AA4-877A-7F6859FB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278622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E966252-2E2E-4609-89E7-6972D39F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br>
              <a:rPr lang="fi-FI" sz="3100">
                <a:solidFill>
                  <a:srgbClr val="FFFFFF"/>
                </a:solidFill>
              </a:rPr>
            </a:br>
            <a:r>
              <a:rPr lang="fi-FI" sz="3100">
                <a:solidFill>
                  <a:srgbClr val="FFFFFF"/>
                </a:solidFill>
              </a:rPr>
              <a:t>Projektiivinen identifikaatio –</a:t>
            </a:r>
            <a:br>
              <a:rPr lang="fi-FI" sz="3100">
                <a:solidFill>
                  <a:srgbClr val="FFFFFF"/>
                </a:solidFill>
              </a:rPr>
            </a:br>
            <a:r>
              <a:rPr lang="fi-FI" sz="3100">
                <a:solidFill>
                  <a:srgbClr val="FFFFFF"/>
                </a:solidFill>
              </a:rPr>
              <a:t> todellisuuden torjuntaa tai kommunikaatiota</a:t>
            </a:r>
            <a:br>
              <a:rPr lang="fi-FI" sz="3100">
                <a:solidFill>
                  <a:srgbClr val="FFFFFF"/>
                </a:solidFill>
              </a:rPr>
            </a:br>
            <a:endParaRPr lang="fi-FI" sz="31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2929392-80B2-4D69-8A4D-B47B5AF5D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PI on yksilön varhainen keino suojautua sietämättömältä ahdistukselta</a:t>
            </a:r>
          </a:p>
          <a:p>
            <a:pPr marL="0" indent="0">
              <a:buNone/>
            </a:pPr>
            <a:r>
              <a:rPr lang="fi-FI" sz="2400" dirty="0"/>
              <a:t>• Auttaa pitämään pahaa ja hyvää erillään kunnes mieli on kyllin kehittynyt sietämään niiden yhdistymistä</a:t>
            </a:r>
          </a:p>
          <a:p>
            <a:pPr marL="0" indent="0">
              <a:buNone/>
            </a:pPr>
            <a:r>
              <a:rPr lang="fi-FI" sz="2400" dirty="0"/>
              <a:t>• PI on myös alkeellinen keino kommunikoida omaa oloa, kun sanoja ei ole</a:t>
            </a:r>
          </a:p>
          <a:p>
            <a:pPr marL="0" indent="0">
              <a:buNone/>
            </a:pPr>
            <a:r>
              <a:rPr lang="fi-FI" sz="2400" dirty="0"/>
              <a:t>PI on osa sisällyttämisprosessia</a:t>
            </a:r>
          </a:p>
          <a:p>
            <a:pPr marL="0" indent="0">
              <a:buNone/>
            </a:pPr>
            <a:r>
              <a:rPr lang="fi-FI" sz="2400" dirty="0"/>
              <a:t> Kolme vaihetta: 	1. lähettäminen </a:t>
            </a:r>
          </a:p>
          <a:p>
            <a:pPr marL="0" indent="0">
              <a:buNone/>
            </a:pPr>
            <a:r>
              <a:rPr lang="fi-FI" sz="2400" dirty="0"/>
              <a:t>			2. vastaanottaminen </a:t>
            </a:r>
          </a:p>
          <a:p>
            <a:pPr marL="0" indent="0">
              <a:buNone/>
            </a:pPr>
            <a:r>
              <a:rPr lang="fi-FI" sz="2400" dirty="0"/>
              <a:t>			3.palauttaminen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FC605B-3B55-4EE1-85D5-1B26B27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410361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CAE6130-F2D6-FFD2-A9C3-82DFB5867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fi-FI" sz="4000">
                <a:solidFill>
                  <a:srgbClr val="FFFFFF"/>
                </a:solidFill>
              </a:rPr>
              <a:t>Mieli suojautuu ahdistukselta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D2BBFCE-7B5F-6D0E-228A-3380582B9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27725" y="1984248"/>
            <a:ext cx="41148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100" dirty="0">
                <a:solidFill>
                  <a:srgbClr val="FFFFFF"/>
                </a:solidFill>
              </a:rPr>
              <a:t>Anne Anttonen, 2026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E5E6D5-C185-18FA-C9ED-78A846DE1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i-FI" sz="2400" b="1" dirty="0"/>
              <a:t>Työntämällä pahaa toiseen </a:t>
            </a:r>
            <a:r>
              <a:rPr lang="fi-FI" sz="2400" dirty="0"/>
              <a:t>– mustavalkoinen ajattelu</a:t>
            </a:r>
          </a:p>
          <a:p>
            <a:pPr marL="0" indent="0">
              <a:buNone/>
            </a:pPr>
            <a:r>
              <a:rPr lang="fi-FI" sz="2400" dirty="0"/>
              <a:t>	Hauras mieli ei pysty yhdistämään hyvää ja pahaa, täytyy pitää 	erillään ettei hyvä tuhoudu</a:t>
            </a:r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r>
              <a:rPr lang="fi-FI" sz="2400" dirty="0"/>
              <a:t>2. </a:t>
            </a:r>
            <a:r>
              <a:rPr lang="fi-FI" sz="2400" b="1" dirty="0"/>
              <a:t>Työstämällä pahaa itsessään </a:t>
            </a:r>
            <a:r>
              <a:rPr lang="fi-FI" sz="2400" dirty="0"/>
              <a:t>eli näkemällä myös oma osuus </a:t>
            </a:r>
          </a:p>
          <a:p>
            <a:pPr marL="0" indent="0">
              <a:buNone/>
            </a:pPr>
            <a:r>
              <a:rPr lang="fi-FI" sz="2400" dirty="0"/>
              <a:t>	edellyttää hyvän vahvistumista mielessä eli hyvää ja ymmärtävää 	hoivaa/sisällyttämistä</a:t>
            </a:r>
          </a:p>
          <a:p>
            <a:endParaRPr lang="fi-FI" sz="2400" dirty="0"/>
          </a:p>
          <a:p>
            <a:endParaRPr lang="fi-FI" sz="2000" dirty="0"/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138859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B07D5B26-1B61-44DE-B0BE-E73453E4F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fi-FI" sz="2800" dirty="0">
                <a:solidFill>
                  <a:srgbClr val="FFFFFF"/>
                </a:solidFill>
              </a:rPr>
              <a:t>Ahdistukselta suojautuminen </a:t>
            </a:r>
            <a:br>
              <a:rPr lang="fi-FI" sz="2800" dirty="0">
                <a:solidFill>
                  <a:srgbClr val="FFFFFF"/>
                </a:solidFill>
              </a:rPr>
            </a:br>
            <a:r>
              <a:rPr lang="fi-FI" sz="2800" dirty="0">
                <a:solidFill>
                  <a:srgbClr val="FFFFFF"/>
                </a:solidFill>
              </a:rPr>
              <a:t>osa 1:</a:t>
            </a:r>
            <a:br>
              <a:rPr lang="fi-FI" sz="2800" dirty="0">
                <a:solidFill>
                  <a:srgbClr val="FFFFFF"/>
                </a:solidFill>
              </a:rPr>
            </a:br>
            <a:br>
              <a:rPr lang="fi-FI" sz="2800" dirty="0">
                <a:solidFill>
                  <a:srgbClr val="FFFFFF"/>
                </a:solidFill>
              </a:rPr>
            </a:br>
            <a:r>
              <a:rPr lang="fi-FI" sz="2800" dirty="0">
                <a:solidFill>
                  <a:srgbClr val="FFFFFF"/>
                </a:solidFill>
              </a:rPr>
              <a:t>Paranoidis-</a:t>
            </a:r>
            <a:r>
              <a:rPr lang="fi-FI" sz="2800" dirty="0" err="1">
                <a:solidFill>
                  <a:srgbClr val="FFFFFF"/>
                </a:solidFill>
              </a:rPr>
              <a:t>skitsoidinen</a:t>
            </a:r>
            <a:r>
              <a:rPr lang="fi-FI" sz="2800" dirty="0">
                <a:solidFill>
                  <a:srgbClr val="FFFFFF"/>
                </a:solidFill>
              </a:rPr>
              <a:t> positio (eriytymisen edistyessä)</a:t>
            </a:r>
            <a:br>
              <a:rPr lang="fi-FI" sz="2800" dirty="0">
                <a:solidFill>
                  <a:srgbClr val="FFFFFF"/>
                </a:solidFill>
              </a:rPr>
            </a:br>
            <a:endParaRPr lang="fi-FI" sz="2800" dirty="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C97675-1CC8-40B0-833D-15BEBACF3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Suojaa mieltä pahoilta kokemuksilta, että se voisi kehittyä ja vahvistua rauhassa.</a:t>
            </a:r>
          </a:p>
          <a:p>
            <a:pPr marL="0" indent="0">
              <a:buNone/>
            </a:pPr>
            <a:r>
              <a:rPr lang="fi-FI" sz="2400" dirty="0"/>
              <a:t>• Hyvä ja paha täytyy pitää erillään.</a:t>
            </a:r>
          </a:p>
          <a:p>
            <a:pPr marL="0" indent="0">
              <a:buNone/>
            </a:pPr>
            <a:r>
              <a:rPr lang="fi-FI" sz="2400" dirty="0"/>
              <a:t>• Toinen on joko täydellinen ja hyväksyttävä tai vainoava ja torjuttava</a:t>
            </a:r>
          </a:p>
          <a:p>
            <a:pPr marL="0" indent="0">
              <a:buNone/>
            </a:pPr>
            <a:r>
              <a:rPr lang="fi-FI" sz="2400" dirty="0"/>
              <a:t>• Suojautumiskeinoja: Halkominen ja heijastaminen (projektio), idealisaatio, torjunta, kieltäminen</a:t>
            </a:r>
          </a:p>
          <a:p>
            <a:pPr marL="0" indent="0">
              <a:buNone/>
            </a:pPr>
            <a:r>
              <a:rPr lang="fi-FI" sz="2400" dirty="0"/>
              <a:t>• Huoli omasta selviytymisestä, vainoahdistus vallitseva ahdistuksen muoto.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D407B30-092E-4034-BDE4-8139BFAD7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364371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40C9EF4-36CE-4B72-B312-2FED5A213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fi-FI" sz="3700" dirty="0">
                <a:solidFill>
                  <a:srgbClr val="FFFFFF"/>
                </a:solidFill>
              </a:rPr>
              <a:t>Ahdistukselta suojautuminen osa 2:</a:t>
            </a:r>
            <a:br>
              <a:rPr lang="fi-FI" sz="3700" dirty="0">
                <a:solidFill>
                  <a:srgbClr val="FFFFFF"/>
                </a:solidFill>
              </a:rPr>
            </a:br>
            <a:r>
              <a:rPr lang="fi-FI" sz="3700" dirty="0">
                <a:solidFill>
                  <a:srgbClr val="FFFFFF"/>
                </a:solidFill>
              </a:rPr>
              <a:t>Depressiivinen vaihe/positio  </a:t>
            </a:r>
            <a:br>
              <a:rPr lang="fi-FI" sz="3700" dirty="0">
                <a:solidFill>
                  <a:srgbClr val="FFFFFF"/>
                </a:solidFill>
              </a:rPr>
            </a:br>
            <a:r>
              <a:rPr lang="fi-FI" sz="2800" dirty="0">
                <a:solidFill>
                  <a:srgbClr val="FFFFFF"/>
                </a:solidFill>
              </a:rPr>
              <a:t>(Yksilöityminen edistyy)</a:t>
            </a:r>
            <a:endParaRPr lang="fi-FI" sz="3700" dirty="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68851A-D40C-48DF-A3B0-DB81E2F58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200" dirty="0"/>
              <a:t>• Rakastetuksi tulemisen kokemuksesta luottamus toiseen vahvistuu ja erillisyyden voi hyväksyä/sietää.</a:t>
            </a:r>
          </a:p>
          <a:p>
            <a:pPr marL="0" indent="0">
              <a:buNone/>
            </a:pPr>
            <a:r>
              <a:rPr lang="fi-FI" sz="2200" dirty="0"/>
              <a:t>• Kyky nähdä oma osuus, oma pahuus </a:t>
            </a:r>
            <a:r>
              <a:rPr lang="fi-FI" sz="2200" dirty="0">
                <a:sym typeface="Wingdings" panose="05000000000000000000" pitchFamily="2" charset="2"/>
              </a:rPr>
              <a:t></a:t>
            </a:r>
            <a:r>
              <a:rPr lang="fi-FI" sz="2200" dirty="0"/>
              <a:t> syyllisyys ja halu korjata aiheuttamansa vahinko.</a:t>
            </a:r>
          </a:p>
          <a:p>
            <a:pPr marL="0" indent="0">
              <a:buNone/>
            </a:pPr>
            <a:r>
              <a:rPr lang="fi-FI" sz="2200" dirty="0"/>
              <a:t>• Kyky tuntea rakkautta on suhteessa siihen, miten tulee toimeen oman vihansa kanssa.</a:t>
            </a:r>
          </a:p>
          <a:p>
            <a:pPr marL="0" indent="0">
              <a:buNone/>
            </a:pPr>
            <a:r>
              <a:rPr lang="fi-FI" sz="2200" dirty="0"/>
              <a:t>• Toinen on ennustettavissa, odotettavissa, muistettavissa – objektikonstanssi.</a:t>
            </a:r>
          </a:p>
          <a:p>
            <a:pPr marL="0" indent="0">
              <a:buNone/>
            </a:pPr>
            <a:r>
              <a:rPr lang="fi-FI" sz="2200" dirty="0"/>
              <a:t>• Toinen on kokonainen, ehjä ja erillinen.</a:t>
            </a:r>
          </a:p>
          <a:p>
            <a:pPr marL="0" indent="0">
              <a:buNone/>
            </a:pPr>
            <a:r>
              <a:rPr lang="fi-FI" sz="2200" dirty="0"/>
              <a:t>• Huoli Toisesta ja tälle aiheutetusta vahingosta, eli huoli suhteesta. Syyllisyys hallitseva ahdistuksen sisältö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8885CF3-12ED-4723-A363-4133327C6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111541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AF714EC-102F-4F33-8113-63F789224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 fontScale="90000"/>
          </a:bodyPr>
          <a:lstStyle/>
          <a:p>
            <a:br>
              <a:rPr lang="fi-FI" sz="2500" dirty="0">
                <a:solidFill>
                  <a:srgbClr val="FFFFFF"/>
                </a:solidFill>
              </a:rPr>
            </a:br>
            <a:r>
              <a:rPr lang="fi-FI" sz="4000" dirty="0">
                <a:solidFill>
                  <a:srgbClr val="FFFFFF"/>
                </a:solidFill>
              </a:rPr>
              <a:t>Kahdenvälisyydestä kolmenkeskisyyteen</a:t>
            </a:r>
            <a:br>
              <a:rPr lang="fi-FI" sz="2500" dirty="0">
                <a:solidFill>
                  <a:srgbClr val="FFFFFF"/>
                </a:solidFill>
              </a:rPr>
            </a:br>
            <a:endParaRPr lang="fi-FI" sz="2500" dirty="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92E297-346A-4464-8A6B-2DCC6C610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Erillisyyden hyväksymisen myötä vauva alkaa sietämään ajatusta kolmannen läsnäolosta</a:t>
            </a:r>
          </a:p>
          <a:p>
            <a:pPr marL="0" indent="0">
              <a:buNone/>
            </a:pPr>
            <a:r>
              <a:rPr lang="fi-FI" sz="2400" dirty="0"/>
              <a:t>• Oidipaalinen kehitys: on olemassa suhteita, joissa en ole osallinen, mutta joita voin havainnoida. Ja on olemassa joku, joka havainnoi minua suhteessa toisen kanssa.</a:t>
            </a:r>
          </a:p>
          <a:p>
            <a:pPr marL="0" indent="0">
              <a:buNone/>
            </a:pPr>
            <a:r>
              <a:rPr lang="fi-FI" sz="2400" dirty="0"/>
              <a:t>• On olemassa suhteita, jotka sulkevat minut ulkopuolelle ja jotka minä voin sulkea ulkopuolelleni </a:t>
            </a:r>
            <a:r>
              <a:rPr lang="fi-FI" sz="2400" dirty="0">
                <a:sym typeface="Wingdings" panose="05000000000000000000" pitchFamily="2" charset="2"/>
              </a:rPr>
              <a:t> lupa omiin ”juttuihin”</a:t>
            </a:r>
            <a:endParaRPr lang="fi-FI" sz="24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96CC135-39FA-4899-A463-B59945F35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68964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3B72C26-3998-40E6-8271-890C972F9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</a:p>
        </p:txBody>
      </p:sp>
      <p:sp>
        <p:nvSpPr>
          <p:cNvPr id="7" name="Tasakylkinen kolmio 6">
            <a:extLst>
              <a:ext uri="{FF2B5EF4-FFF2-40B4-BE49-F238E27FC236}">
                <a16:creationId xmlns:a16="http://schemas.microsoft.com/office/drawing/2014/main" id="{98BE1A9A-F110-474E-AFC7-DBCF2A5D917D}"/>
              </a:ext>
            </a:extLst>
          </p:cNvPr>
          <p:cNvSpPr/>
          <p:nvPr/>
        </p:nvSpPr>
        <p:spPr>
          <a:xfrm rot="10800000">
            <a:off x="3398520" y="1577877"/>
            <a:ext cx="5059679" cy="3702246"/>
          </a:xfrm>
          <a:prstGeom prst="triangl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k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AF32C253-FF47-49F8-9B54-660AF2CE2F6E}"/>
              </a:ext>
            </a:extLst>
          </p:cNvPr>
          <p:cNvSpPr txBox="1"/>
          <p:nvPr/>
        </p:nvSpPr>
        <p:spPr>
          <a:xfrm>
            <a:off x="8381999" y="929640"/>
            <a:ext cx="146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Äiti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43C4969-96F9-4A10-B398-FBA6E1BE8CAC}"/>
              </a:ext>
            </a:extLst>
          </p:cNvPr>
          <p:cNvSpPr txBox="1"/>
          <p:nvPr/>
        </p:nvSpPr>
        <p:spPr>
          <a:xfrm flipH="1">
            <a:off x="2575558" y="937796"/>
            <a:ext cx="1127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Isä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EA99C88B-642D-4861-885E-D03C0B0CBE2C}"/>
              </a:ext>
            </a:extLst>
          </p:cNvPr>
          <p:cNvSpPr txBox="1"/>
          <p:nvPr/>
        </p:nvSpPr>
        <p:spPr>
          <a:xfrm>
            <a:off x="5440680" y="5705231"/>
            <a:ext cx="173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Lapsi</a:t>
            </a:r>
          </a:p>
        </p:txBody>
      </p:sp>
      <p:cxnSp>
        <p:nvCxnSpPr>
          <p:cNvPr id="19" name="Suora nuoliyhdysviiva 18">
            <a:extLst>
              <a:ext uri="{FF2B5EF4-FFF2-40B4-BE49-F238E27FC236}">
                <a16:creationId xmlns:a16="http://schemas.microsoft.com/office/drawing/2014/main" id="{89D7C00F-2DDA-43AC-A5DB-A6C563D55E97}"/>
              </a:ext>
            </a:extLst>
          </p:cNvPr>
          <p:cNvCxnSpPr>
            <a:cxnSpLocks/>
          </p:cNvCxnSpPr>
          <p:nvPr/>
        </p:nvCxnSpPr>
        <p:spPr>
          <a:xfrm flipH="1" flipV="1">
            <a:off x="3810002" y="929640"/>
            <a:ext cx="4023358" cy="815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uora nuoliyhdysviiva 24">
            <a:extLst>
              <a:ext uri="{FF2B5EF4-FFF2-40B4-BE49-F238E27FC236}">
                <a16:creationId xmlns:a16="http://schemas.microsoft.com/office/drawing/2014/main" id="{033E5A2F-CF59-45DE-BA97-2D52DE5C2B51}"/>
              </a:ext>
            </a:extLst>
          </p:cNvPr>
          <p:cNvCxnSpPr>
            <a:cxnSpLocks/>
          </p:cNvCxnSpPr>
          <p:nvPr/>
        </p:nvCxnSpPr>
        <p:spPr>
          <a:xfrm flipH="1">
            <a:off x="6507480" y="2042160"/>
            <a:ext cx="2392680" cy="336297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uora nuoliyhdysviiva 27">
            <a:extLst>
              <a:ext uri="{FF2B5EF4-FFF2-40B4-BE49-F238E27FC236}">
                <a16:creationId xmlns:a16="http://schemas.microsoft.com/office/drawing/2014/main" id="{C4236FA1-26D8-42BA-9E59-22CDBA3C9816}"/>
              </a:ext>
            </a:extLst>
          </p:cNvPr>
          <p:cNvCxnSpPr>
            <a:cxnSpLocks/>
          </p:cNvCxnSpPr>
          <p:nvPr/>
        </p:nvCxnSpPr>
        <p:spPr>
          <a:xfrm>
            <a:off x="2827018" y="1913156"/>
            <a:ext cx="2423163" cy="366417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uora nuoliyhdysviiva 32">
            <a:extLst>
              <a:ext uri="{FF2B5EF4-FFF2-40B4-BE49-F238E27FC236}">
                <a16:creationId xmlns:a16="http://schemas.microsoft.com/office/drawing/2014/main" id="{A6C8640E-1CA2-4435-8473-0617BE3F5AA9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5928359" y="2042160"/>
            <a:ext cx="0" cy="323796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uora nuoliyhdysviiva 35">
            <a:extLst>
              <a:ext uri="{FF2B5EF4-FFF2-40B4-BE49-F238E27FC236}">
                <a16:creationId xmlns:a16="http://schemas.microsoft.com/office/drawing/2014/main" id="{2C6CD233-5E04-49EA-9F6A-7A54F4957F91}"/>
              </a:ext>
            </a:extLst>
          </p:cNvPr>
          <p:cNvCxnSpPr>
            <a:cxnSpLocks/>
            <a:stCxn id="7" idx="4"/>
          </p:cNvCxnSpPr>
          <p:nvPr/>
        </p:nvCxnSpPr>
        <p:spPr>
          <a:xfrm>
            <a:off x="3398520" y="1577877"/>
            <a:ext cx="3307080" cy="208326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uora nuoliyhdysviiva 38">
            <a:extLst>
              <a:ext uri="{FF2B5EF4-FFF2-40B4-BE49-F238E27FC236}">
                <a16:creationId xmlns:a16="http://schemas.microsoft.com/office/drawing/2014/main" id="{59C1F23E-AF0C-4EB8-A824-9DAF19C5DADB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5250181" y="1577877"/>
            <a:ext cx="3208018" cy="209496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679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97273B97-088C-4166-9866-E0922851A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br>
              <a:rPr lang="fi-FI">
                <a:solidFill>
                  <a:srgbClr val="FFFFFF"/>
                </a:solidFill>
              </a:rPr>
            </a:br>
            <a:r>
              <a:rPr lang="fi-FI">
                <a:solidFill>
                  <a:srgbClr val="FFFFFF"/>
                </a:solidFill>
              </a:rPr>
              <a:t>Kolmas positio</a:t>
            </a:r>
            <a:br>
              <a:rPr lang="fi-FI">
                <a:solidFill>
                  <a:srgbClr val="FFFFFF"/>
                </a:solidFill>
              </a:rPr>
            </a:b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757DE4-E730-415D-80BD-3E4689E20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Yksilö on sisäistänyt tiedostamattaan vanhempien muodostaman parin ja oman suhteensa tähän vanhempipariin = </a:t>
            </a:r>
            <a:r>
              <a:rPr lang="fi-FI" sz="2400" b="1" dirty="0"/>
              <a:t>sisäinen pari</a:t>
            </a:r>
          </a:p>
          <a:p>
            <a:pPr marL="0" indent="0">
              <a:buNone/>
            </a:pPr>
            <a:r>
              <a:rPr lang="fi-FI" sz="2400" dirty="0"/>
              <a:t>• Kyky havainnoida itseä suhteessa toiseen.</a:t>
            </a:r>
          </a:p>
          <a:p>
            <a:pPr marL="0" indent="0">
              <a:buNone/>
            </a:pPr>
            <a:r>
              <a:rPr lang="fi-FI" sz="2400" dirty="0"/>
              <a:t>• Erilaisiin näkökulmiin asettuminen samalla kun säilyttää omansa.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7A0070A-EF38-4684-B105-2AA5B7237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231345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80600BAD-1CE9-42E5-9992-082C675DA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br>
              <a:rPr lang="fi-FI" sz="3400" dirty="0">
                <a:solidFill>
                  <a:srgbClr val="FFFFFF"/>
                </a:solidFill>
              </a:rPr>
            </a:br>
            <a:r>
              <a:rPr lang="fi-FI" sz="3400" dirty="0">
                <a:solidFill>
                  <a:srgbClr val="FFFFFF"/>
                </a:solidFill>
              </a:rPr>
              <a:t>Depressiivisessä  positiossa kyetään asettumaan kolmioon</a:t>
            </a:r>
            <a:br>
              <a:rPr lang="fi-FI" sz="3400" dirty="0">
                <a:solidFill>
                  <a:srgbClr val="FFFFFF"/>
                </a:solidFill>
              </a:rPr>
            </a:br>
            <a:endParaRPr lang="fi-FI" sz="3400" dirty="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16D6FD-D91C-4BC7-9015-C3F7EEB04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Alamme hyväksyä, että Toisella on oma mieli ja meillä omamme.</a:t>
            </a:r>
          </a:p>
          <a:p>
            <a:pPr marL="0" indent="0">
              <a:buNone/>
            </a:pPr>
            <a:r>
              <a:rPr lang="fi-FI" sz="2400" dirty="0"/>
              <a:t>• Alamme löytää sosiaalisuutta uudella ja itsenäisemmällä tavalla</a:t>
            </a:r>
          </a:p>
          <a:p>
            <a:pPr marL="0" indent="0">
              <a:buNone/>
            </a:pPr>
            <a:r>
              <a:rPr lang="fi-FI" sz="2400" dirty="0"/>
              <a:t>• Kykenemme enemmän ottamaan toisen tarpeet huomioon ja tunnistamaan omamme.</a:t>
            </a:r>
          </a:p>
          <a:p>
            <a:pPr marL="0" indent="0">
              <a:buNone/>
            </a:pPr>
            <a:r>
              <a:rPr lang="fi-FI" sz="2400" dirty="0"/>
              <a:t>• Eheydymme eli siedämme mielessämme enemmän ristiriitaa ja useita eri tunnetiloja samanaikaisesti.</a:t>
            </a:r>
          </a:p>
          <a:p>
            <a:pPr marL="0" indent="0">
              <a:buNone/>
            </a:pPr>
            <a:r>
              <a:rPr lang="fi-FI" sz="2400" dirty="0"/>
              <a:t>• Liikumme SP:n ja D: välillä jatkuvasti.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1DC4B37-5C6D-43A6-B74F-46A726494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12189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D9FE13CD-D30E-4F15-956C-30F103DA9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br>
              <a:rPr lang="fi-FI" sz="4100">
                <a:solidFill>
                  <a:srgbClr val="FFFFFF"/>
                </a:solidFill>
              </a:rPr>
            </a:br>
            <a:r>
              <a:rPr lang="fi-FI" sz="4100">
                <a:solidFill>
                  <a:srgbClr val="FFFFFF"/>
                </a:solidFill>
              </a:rPr>
              <a:t>Depressiivisen position saavutuksia</a:t>
            </a:r>
            <a:br>
              <a:rPr lang="fi-FI" sz="4100">
                <a:solidFill>
                  <a:srgbClr val="FFFFFF"/>
                </a:solidFill>
              </a:rPr>
            </a:br>
            <a:endParaRPr lang="fi-FI" sz="41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F490C4-DB19-44AD-B541-2C0E04346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Tulemme empaattisiksi omille projektioillemme.</a:t>
            </a:r>
          </a:p>
          <a:p>
            <a:pPr marL="0" indent="0">
              <a:buNone/>
            </a:pPr>
            <a:r>
              <a:rPr lang="fi-FI" sz="2400" dirty="0"/>
              <a:t>• Olemme valmiita kohtaamaan ja ottamaan itseemme takaisin aikaisemmin meille sietämättömät ajatukset tunteet ja kuvitelmat.</a:t>
            </a:r>
          </a:p>
          <a:p>
            <a:pPr marL="0" indent="0">
              <a:buNone/>
            </a:pPr>
            <a:r>
              <a:rPr lang="fi-FI" sz="2400" dirty="0"/>
              <a:t>• Näemme Toisen monipuolisemmin</a:t>
            </a:r>
          </a:p>
          <a:p>
            <a:pPr marL="0" indent="0">
              <a:buNone/>
            </a:pPr>
            <a:r>
              <a:rPr lang="fi-FI" sz="2400" dirty="0"/>
              <a:t>• Arvostamme todellisuutta paremmin</a:t>
            </a:r>
          </a:p>
          <a:p>
            <a:pPr marL="0" indent="0">
              <a:buNone/>
            </a:pPr>
            <a:r>
              <a:rPr lang="fi-FI" sz="2400" dirty="0"/>
              <a:t>• Surun kautta alamme sietää ristiriitaa ja ulkopuolisuutta.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0B6A68C-17DF-43AB-B465-CEBFE1385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5530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FBBC143A-4BF1-47F9-94FF-7C815EB4E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br>
              <a:rPr lang="fi-FI" sz="4100">
                <a:solidFill>
                  <a:srgbClr val="FFFFFF"/>
                </a:solidFill>
              </a:rPr>
            </a:br>
            <a:r>
              <a:rPr lang="fi-FI" sz="4100">
                <a:solidFill>
                  <a:srgbClr val="FFFFFF"/>
                </a:solidFill>
              </a:rPr>
              <a:t>Psykoanalyysi on</a:t>
            </a:r>
            <a:br>
              <a:rPr lang="fi-FI" sz="4100">
                <a:solidFill>
                  <a:srgbClr val="FFFFFF"/>
                </a:solidFill>
              </a:rPr>
            </a:br>
            <a:endParaRPr lang="fi-FI" sz="41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DA475C4-AB7A-4405-B215-16C1F1984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</a:t>
            </a:r>
            <a:r>
              <a:rPr lang="fi-FI" sz="2400" b="1" dirty="0"/>
              <a:t>Tutkimusmenetelmä</a:t>
            </a:r>
            <a:r>
              <a:rPr lang="fi-FI" sz="2400" dirty="0"/>
              <a:t>, jonka avulla voidaan tutkia ihmisen mieltä, ja mielenprosesseja, myös tiedostamatonta.</a:t>
            </a:r>
          </a:p>
          <a:p>
            <a:pPr marL="0" indent="0">
              <a:buNone/>
            </a:pPr>
            <a:r>
              <a:rPr lang="fi-FI" sz="2400" dirty="0"/>
              <a:t>• Saatuihin tutkimustuloksiin perustuva </a:t>
            </a:r>
            <a:r>
              <a:rPr lang="fi-FI" sz="2400" b="1" dirty="0"/>
              <a:t>hoitomenetelmä</a:t>
            </a:r>
          </a:p>
          <a:p>
            <a:pPr marL="0" indent="0">
              <a:buNone/>
            </a:pPr>
            <a:r>
              <a:rPr lang="fi-FI" sz="2400" dirty="0"/>
              <a:t>• </a:t>
            </a:r>
            <a:r>
              <a:rPr lang="fi-FI" sz="2400" b="1" dirty="0"/>
              <a:t>Psykoanalyyttinen teoria</a:t>
            </a:r>
            <a:r>
              <a:rPr lang="fi-FI" sz="2400" dirty="0"/>
              <a:t>, jota on kehitetty tutkimustulosten ja kliinisen kokemuksen kautta saadusta systematisoidusta tiedosta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4384D6D-19F7-4F78-8059-54DEBBAE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50420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4B780CC-6B3B-4176-BC79-2E94BBBA0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br>
              <a:rPr lang="fi-FI" sz="3700">
                <a:solidFill>
                  <a:srgbClr val="FFFFFF"/>
                </a:solidFill>
              </a:rPr>
            </a:br>
            <a:r>
              <a:rPr lang="fi-FI" sz="3700">
                <a:solidFill>
                  <a:srgbClr val="FFFFFF"/>
                </a:solidFill>
              </a:rPr>
              <a:t>Nuoruuden kehitystehtävä</a:t>
            </a:r>
            <a:br>
              <a:rPr lang="fi-FI" sz="3700">
                <a:solidFill>
                  <a:srgbClr val="FFFFFF"/>
                </a:solidFill>
              </a:rPr>
            </a:br>
            <a:endParaRPr lang="fi-FI" sz="37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AD3987-2019-4D4E-AF59-C2AB37974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Psyykkisen kasvun haaste on sekä irrottautua idealisoidusta äidistä että luopua ihannoidusta itsenäisyydestä</a:t>
            </a:r>
          </a:p>
          <a:p>
            <a:pPr marL="0" indent="0">
              <a:buNone/>
            </a:pPr>
            <a:r>
              <a:rPr lang="fi-FI" sz="2400" dirty="0"/>
              <a:t>• Riippuvuudesta itsenäisyyteen ja terveeseen tarvitsevuuteen</a:t>
            </a:r>
          </a:p>
          <a:p>
            <a:pPr marL="0" indent="0">
              <a:buNone/>
            </a:pPr>
            <a:r>
              <a:rPr lang="fi-FI" sz="2400" dirty="0"/>
              <a:t>• Tarvitsevuus ja haavoittuvuus vs. omnipotenssi ja narsismi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97C98B1-2282-49DB-B0DF-794EC5CDC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101094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3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D773F0E-1016-409E-873F-226D9BA34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376780"/>
          </a:xfrm>
        </p:spPr>
        <p:txBody>
          <a:bodyPr>
            <a:normAutofit/>
          </a:bodyPr>
          <a:lstStyle/>
          <a:p>
            <a:r>
              <a:rPr lang="fi-FI" sz="4000" dirty="0">
                <a:solidFill>
                  <a:srgbClr val="FFFFFF"/>
                </a:solidFill>
              </a:rPr>
              <a:t>Psykoanalyyttinen paripsykoterapeutti toimii monella tasolla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2A8D95-AA37-46F0-A9FC-7AE1FBD27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177173"/>
            <a:ext cx="9708995" cy="4205340"/>
          </a:xfrm>
        </p:spPr>
        <p:txBody>
          <a:bodyPr anchor="ctr">
            <a:normAutofit/>
          </a:bodyPr>
          <a:lstStyle/>
          <a:p>
            <a:r>
              <a:rPr lang="fi-FI" sz="2000" dirty="0"/>
              <a:t>Käyttäytyminen					</a:t>
            </a:r>
          </a:p>
          <a:p>
            <a:r>
              <a:rPr lang="fi-FI" sz="2000" dirty="0"/>
              <a:t>Ajattelu															</a:t>
            </a:r>
            <a:r>
              <a:rPr lang="fi-FI" sz="2000" b="1" dirty="0"/>
              <a:t>TIETOINEN</a:t>
            </a:r>
          </a:p>
          <a:p>
            <a:r>
              <a:rPr lang="fi-FI" sz="2000" dirty="0"/>
              <a:t>Suojatunne / toissijainen tunne</a:t>
            </a:r>
          </a:p>
          <a:p>
            <a:r>
              <a:rPr lang="fi-FI" sz="2000" dirty="0"/>
              <a:t>Haavoittuva tunne / ensisijainen tunne</a:t>
            </a:r>
          </a:p>
          <a:p>
            <a:r>
              <a:rPr lang="fi-FI" sz="2000" dirty="0"/>
              <a:t>Pelot, toiveet, häpeä														</a:t>
            </a:r>
            <a:r>
              <a:rPr lang="fi-FI" sz="2000" b="1" dirty="0"/>
              <a:t>ESITIETOINEN</a:t>
            </a:r>
          </a:p>
          <a:p>
            <a:r>
              <a:rPr lang="fi-FI" sz="2000" dirty="0"/>
              <a:t>Kiintymystarpeet</a:t>
            </a:r>
          </a:p>
          <a:p>
            <a:r>
              <a:rPr lang="fi-FI" sz="2000" dirty="0"/>
              <a:t>Tiedostamaton vuorovaikutus, projektiot</a:t>
            </a:r>
          </a:p>
          <a:p>
            <a:r>
              <a:rPr lang="fi-FI" sz="2000" dirty="0"/>
              <a:t>Tiedostamattomat fantasiat suhteessa olosta	</a:t>
            </a:r>
            <a:r>
              <a:rPr lang="fi-FI" sz="2000" b="1" dirty="0"/>
              <a:t>TIEDOSTAMATON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03BB2A6-02CC-473E-A9C3-6BA464B2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1730638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1152940" y="624110"/>
            <a:ext cx="10351672" cy="1109355"/>
          </a:xfrm>
        </p:spPr>
        <p:txBody>
          <a:bodyPr>
            <a:normAutofit/>
          </a:bodyPr>
          <a:lstStyle/>
          <a:p>
            <a:r>
              <a:rPr lang="fi-FI" sz="3600" dirty="0"/>
              <a:t>Psykoanalyyttinen ihmiskäsitys on kokonaisvaltainen</a:t>
            </a:r>
          </a:p>
        </p:txBody>
      </p:sp>
      <p:sp>
        <p:nvSpPr>
          <p:cNvPr id="8" name="Tekstin paikkamerkki 7"/>
          <p:cNvSpPr>
            <a:spLocks noGrp="1"/>
          </p:cNvSpPr>
          <p:nvPr>
            <p:ph type="body" idx="1"/>
          </p:nvPr>
        </p:nvSpPr>
        <p:spPr>
          <a:xfrm>
            <a:off x="1266092" y="1966246"/>
            <a:ext cx="8487508" cy="883633"/>
          </a:xfrm>
        </p:spPr>
        <p:txBody>
          <a:bodyPr>
            <a:noAutofit/>
          </a:bodyPr>
          <a:lstStyle/>
          <a:p>
            <a:r>
              <a:rPr lang="fi-FI" dirty="0"/>
              <a:t>Terapeutti kuuntelee ja havainnoi kaikkia näitä tasoja parissa, puolisoissa ja itsessään</a:t>
            </a:r>
          </a:p>
        </p:txBody>
      </p:sp>
      <p:sp>
        <p:nvSpPr>
          <p:cNvPr id="9" name="Sisällön paikkamerkki 8"/>
          <p:cNvSpPr>
            <a:spLocks noGrp="1"/>
          </p:cNvSpPr>
          <p:nvPr>
            <p:ph sz="half" idx="2"/>
          </p:nvPr>
        </p:nvSpPr>
        <p:spPr>
          <a:xfrm>
            <a:off x="1266092" y="3082660"/>
            <a:ext cx="5666013" cy="2820366"/>
          </a:xfrm>
        </p:spPr>
        <p:txBody>
          <a:bodyPr/>
          <a:lstStyle/>
          <a:p>
            <a:endParaRPr lang="fi-FI" dirty="0"/>
          </a:p>
          <a:p>
            <a:r>
              <a:rPr lang="fi-FI" sz="2400" dirty="0"/>
              <a:t>Interaktiivinen</a:t>
            </a:r>
          </a:p>
          <a:p>
            <a:r>
              <a:rPr lang="fi-FI" sz="2400" dirty="0"/>
              <a:t>Intersubjektiivinen</a:t>
            </a:r>
          </a:p>
          <a:p>
            <a:r>
              <a:rPr lang="fi-FI" sz="2400" dirty="0"/>
              <a:t>Intrapsyykkinen</a:t>
            </a:r>
          </a:p>
          <a:p>
            <a:r>
              <a:rPr lang="fi-FI" sz="2400" dirty="0"/>
              <a:t>Somaattinen 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3"/>
          </p:nvPr>
        </p:nvSpPr>
        <p:spPr>
          <a:xfrm>
            <a:off x="8494642" y="1681163"/>
            <a:ext cx="2860745" cy="823912"/>
          </a:xfrm>
        </p:spPr>
        <p:txBody>
          <a:bodyPr>
            <a:normAutofit fontScale="62500" lnSpcReduction="20000"/>
          </a:bodyPr>
          <a:lstStyle/>
          <a:p>
            <a:r>
              <a:rPr lang="fi-FI" dirty="0"/>
              <a:t>							</a:t>
            </a:r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4"/>
          </p:nvPr>
        </p:nvSpPr>
        <p:spPr>
          <a:xfrm>
            <a:off x="6172200" y="2971800"/>
            <a:ext cx="5333431" cy="2927998"/>
          </a:xfrm>
        </p:spPr>
        <p:txBody>
          <a:bodyPr/>
          <a:lstStyle/>
          <a:p>
            <a:endParaRPr lang="fi-FI" dirty="0"/>
          </a:p>
          <a:p>
            <a:r>
              <a:rPr lang="fi-FI" sz="2400" dirty="0"/>
              <a:t>Toiminnallinen</a:t>
            </a:r>
          </a:p>
          <a:p>
            <a:r>
              <a:rPr lang="fi-FI" sz="2400" dirty="0"/>
              <a:t>Ihmisten välinen</a:t>
            </a:r>
          </a:p>
          <a:p>
            <a:r>
              <a:rPr lang="fi-FI" sz="2400" dirty="0"/>
              <a:t>Ihmisen sisäinen</a:t>
            </a:r>
          </a:p>
          <a:p>
            <a:r>
              <a:rPr lang="fi-FI" sz="2400" dirty="0"/>
              <a:t>Kehollinen</a:t>
            </a: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Anne Anttonen, 2026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08695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C9D8109-194F-4B8C-B904-21D85AF50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fi-FI" sz="4000">
                <a:solidFill>
                  <a:srgbClr val="FFFFFF"/>
                </a:solidFill>
              </a:rPr>
              <a:t>Psykoanalyyttinen paripsykoterapia</a:t>
            </a:r>
            <a:br>
              <a:rPr lang="fi-FI" sz="4000">
                <a:solidFill>
                  <a:srgbClr val="FFFFFF"/>
                </a:solidFill>
              </a:rPr>
            </a:br>
            <a:endParaRPr lang="fi-FI" sz="40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680640-9D85-4013-8875-101086EFE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Keskittyy sisäiseen maailmaan ja parin tiedostamattomaan vuorovaikutukseen</a:t>
            </a:r>
          </a:p>
          <a:p>
            <a:pPr marL="0" indent="0">
              <a:buNone/>
            </a:pPr>
            <a:r>
              <a:rPr lang="fi-FI" sz="2400" dirty="0"/>
              <a:t>• Perusoletus on, että yksilöillä on tarpeita ja toiveita, jotka juontavat varhaisista kehitysvaiheista, ulottuvat aina biologisista vieteistä korkeatasoisiin elämänarvoihin ja päämääriin.</a:t>
            </a:r>
          </a:p>
          <a:p>
            <a:pPr marL="0" indent="0">
              <a:buNone/>
            </a:pPr>
            <a:r>
              <a:rPr lang="fi-FI" sz="2400" dirty="0"/>
              <a:t>• Eri kehitysvaiheista peräisin olevat tarpeet ja toiveet ovat usein keskenään ristiriidassa tai ristiriidassa sisäisten kieltojen ja arvojen kanssa.</a:t>
            </a:r>
          </a:p>
          <a:p>
            <a:pPr marL="0" indent="0">
              <a:buNone/>
            </a:pPr>
            <a:r>
              <a:rPr lang="fi-FI" sz="2400" dirty="0"/>
              <a:t>• Intrapsyykkiset konfliktit </a:t>
            </a:r>
            <a:r>
              <a:rPr lang="fi-FI" sz="2400" dirty="0">
                <a:sym typeface="Wingdings" panose="05000000000000000000" pitchFamily="2" charset="2"/>
              </a:rPr>
              <a:t></a:t>
            </a:r>
            <a:r>
              <a:rPr lang="fi-FI" sz="2400" dirty="0"/>
              <a:t> interpsyykkiset konfliktit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386BC15-68CC-4076-AD52-F3CE1DB47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330215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26EE4FD-480F-42A5-9FEB-DA630457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187062F-BE14-42FC-B06A-607DB238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8" y="1766812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731FE21B-2A45-4BF5-8B03-E1234198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9" y="1423780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2DC5A94D-79ED-48F5-9DC5-96CBB507C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3" y="1239381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93A3D4BE-AF25-4F9A-9C29-1145CCE24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2" y="1230651"/>
            <a:ext cx="1020865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BCB416B0-B038-4CC4-8B0E-A43DA3EC2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0997" y="1607809"/>
            <a:ext cx="9236026" cy="2876680"/>
          </a:xfrm>
        </p:spPr>
        <p:txBody>
          <a:bodyPr anchor="b">
            <a:normAutofit/>
          </a:bodyPr>
          <a:lstStyle/>
          <a:p>
            <a:pPr algn="l"/>
            <a:r>
              <a:rPr lang="fi-FI" sz="6600">
                <a:solidFill>
                  <a:srgbClr val="FFFFFF"/>
                </a:solidFill>
              </a:rPr>
              <a:t>Varhaisista suhteista parisuhteeseen</a:t>
            </a:r>
          </a:p>
        </p:txBody>
      </p:sp>
      <p:sp>
        <p:nvSpPr>
          <p:cNvPr id="8" name="Alaotsikko 7">
            <a:extLst>
              <a:ext uri="{FF2B5EF4-FFF2-40B4-BE49-F238E27FC236}">
                <a16:creationId xmlns:a16="http://schemas.microsoft.com/office/drawing/2014/main" id="{B132EC20-5EE4-49C5-9DEF-E0E92BB7E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7499" y="4810308"/>
            <a:ext cx="9003022" cy="1076551"/>
          </a:xfrm>
        </p:spPr>
        <p:txBody>
          <a:bodyPr>
            <a:normAutofit/>
          </a:bodyPr>
          <a:lstStyle/>
          <a:p>
            <a:pPr algn="l"/>
            <a:r>
              <a:rPr lang="fi-FI" dirty="0"/>
              <a:t>Yksilön psykofyysinen kehitys on myöhempien suhteiden taustana</a:t>
            </a: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EAA59A65-7FF5-4173-99FC-17B0BDC8B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402790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B45C140E-EA9E-40F9-89B8-67FECC001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br>
              <a:rPr lang="fi-FI" sz="4100">
                <a:solidFill>
                  <a:srgbClr val="FFFFFF"/>
                </a:solidFill>
              </a:rPr>
            </a:br>
            <a:r>
              <a:rPr lang="fi-FI" sz="4100">
                <a:solidFill>
                  <a:srgbClr val="FFFFFF"/>
                </a:solidFill>
              </a:rPr>
              <a:t>Yksilön kehitykselliset vaiheet</a:t>
            </a:r>
            <a:br>
              <a:rPr lang="fi-FI" sz="4100">
                <a:solidFill>
                  <a:srgbClr val="FFFFFF"/>
                </a:solidFill>
              </a:rPr>
            </a:br>
            <a:endParaRPr lang="fi-FI" sz="410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CCECF3-5D6A-4718-BBE7-BD8A4D6F4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/>
              <a:t>1</a:t>
            </a:r>
            <a:r>
              <a:rPr lang="fi-FI" sz="2400" dirty="0"/>
              <a:t>. Symbioosi – lapsi (subjekti) kokee olevansa yhtä ruumista ja mieltä äidin(objektin) kanssa.</a:t>
            </a:r>
          </a:p>
          <a:p>
            <a:pPr marL="0" indent="0">
              <a:buNone/>
            </a:pPr>
            <a:r>
              <a:rPr lang="fi-FI" sz="2400" dirty="0"/>
              <a:t>2. Eriytyminen – subjekti alkaa hahmottaa omaa erillisyyttään objektista.</a:t>
            </a:r>
          </a:p>
          <a:p>
            <a:pPr marL="0" indent="0">
              <a:buNone/>
            </a:pPr>
            <a:r>
              <a:rPr lang="fi-FI" sz="2400" dirty="0"/>
              <a:t>3. Yksilöityminen – subjektin kokemus itsestä ja toisesta on pysyvä.</a:t>
            </a:r>
          </a:p>
          <a:p>
            <a:pPr marL="0" indent="0">
              <a:buNone/>
            </a:pPr>
            <a:r>
              <a:rPr lang="fi-FI" sz="2400" dirty="0"/>
              <a:t>4. Oidipaalivaihe – kyky hahmottaa ja sietää kolmenvälisiä suhteita</a:t>
            </a:r>
          </a:p>
          <a:p>
            <a:pPr marL="0" indent="0">
              <a:buNone/>
            </a:pPr>
            <a:r>
              <a:rPr lang="fi-FI" sz="2400" dirty="0"/>
              <a:t>5. Latenssi – kehityksen vakiinnuttamisen vaihe</a:t>
            </a:r>
          </a:p>
          <a:p>
            <a:pPr marL="0" indent="0">
              <a:buNone/>
            </a:pPr>
            <a:r>
              <a:rPr lang="fi-FI" sz="2400" dirty="0"/>
              <a:t>6. Murrosikä (puberteetti) – itsenäistyminen, toinen yksilöityminen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EA6CDAD-DA3B-41BB-81F9-A88C4E13D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18616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A600399-9F22-40A3-A246-252E5340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 fontScale="90000"/>
          </a:bodyPr>
          <a:lstStyle/>
          <a:p>
            <a:br>
              <a:rPr lang="fi-FI" sz="2500" dirty="0">
                <a:solidFill>
                  <a:srgbClr val="FFFFFF"/>
                </a:solidFill>
              </a:rPr>
            </a:br>
            <a:r>
              <a:rPr lang="fi-FI" sz="4000" dirty="0">
                <a:solidFill>
                  <a:srgbClr val="FFFFFF"/>
                </a:solidFill>
              </a:rPr>
              <a:t>Alussa oli yhteys</a:t>
            </a:r>
            <a:br>
              <a:rPr lang="fi-FI" sz="2500" dirty="0">
                <a:solidFill>
                  <a:srgbClr val="FFFFFF"/>
                </a:solidFill>
              </a:rPr>
            </a:br>
            <a:endParaRPr lang="fi-FI" sz="2500" dirty="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52BB2A-9BA7-4787-B519-AD434B278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Yhteys toiseen suojelee tuhoutumisen uhalta</a:t>
            </a:r>
          </a:p>
          <a:p>
            <a:pPr marL="0" indent="0">
              <a:buNone/>
            </a:pPr>
            <a:r>
              <a:rPr lang="fi-FI" sz="2400" dirty="0"/>
              <a:t>• Symbioosissa omat rajat eivät vielä hahmotu</a:t>
            </a:r>
          </a:p>
          <a:p>
            <a:pPr marL="0" indent="0">
              <a:buNone/>
            </a:pPr>
            <a:r>
              <a:rPr lang="fi-FI" sz="2400" dirty="0"/>
              <a:t>• Läsnäolo lievittää ahdistusta</a:t>
            </a:r>
          </a:p>
          <a:p>
            <a:pPr marL="0" indent="0">
              <a:buNone/>
            </a:pPr>
            <a:r>
              <a:rPr lang="fi-FI" sz="2400" dirty="0"/>
              <a:t>• Ihokosketus rauhoittaa</a:t>
            </a:r>
          </a:p>
          <a:p>
            <a:pPr marL="0" indent="0">
              <a:buNone/>
            </a:pPr>
            <a:r>
              <a:rPr lang="fi-FI" sz="2400" dirty="0"/>
              <a:t>• Katse kannattelee</a:t>
            </a:r>
          </a:p>
          <a:p>
            <a:pPr marL="0" indent="0">
              <a:buNone/>
            </a:pPr>
            <a:r>
              <a:rPr lang="fi-FI" sz="2400" dirty="0"/>
              <a:t>• Seksuaalisuus mahdollistaa moniaistillisen paluun varhaiseen symbioosiin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3A27A60-428B-48A9-82DF-6F6764E2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29394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6F4A410-CD21-4FDF-B707-29431AAC3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 fontScale="90000"/>
          </a:bodyPr>
          <a:lstStyle/>
          <a:p>
            <a:br>
              <a:rPr lang="fi-FI" sz="2500" dirty="0">
                <a:solidFill>
                  <a:srgbClr val="FFFFFF"/>
                </a:solidFill>
              </a:rPr>
            </a:br>
            <a:r>
              <a:rPr lang="fi-FI" sz="4000" dirty="0">
                <a:solidFill>
                  <a:srgbClr val="FFFFFF"/>
                </a:solidFill>
              </a:rPr>
              <a:t>Toiseus alkaa hahmottua</a:t>
            </a:r>
            <a:br>
              <a:rPr lang="fi-FI" sz="2500" dirty="0">
                <a:solidFill>
                  <a:srgbClr val="FFFFFF"/>
                </a:solidFill>
              </a:rPr>
            </a:br>
            <a:endParaRPr lang="fi-FI" sz="2500" dirty="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5F938C-9ACF-4FA0-9E9B-32F0BCE89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400" dirty="0"/>
              <a:t>• Eriytyminen alkaa syntymästä – toiseuden taju</a:t>
            </a:r>
          </a:p>
          <a:p>
            <a:pPr marL="0" indent="0">
              <a:buNone/>
            </a:pPr>
            <a:r>
              <a:rPr lang="fi-FI" sz="2400" dirty="0"/>
              <a:t>• Oman tilan ja yhteyden kaipuun välinen jännite</a:t>
            </a:r>
          </a:p>
          <a:p>
            <a:pPr marL="0" indent="0">
              <a:buNone/>
            </a:pPr>
            <a:r>
              <a:rPr lang="fi-FI" sz="2400" dirty="0"/>
              <a:t>• Eriytymisen myötä fantasia toisen hallitsemisesta murenee</a:t>
            </a:r>
          </a:p>
          <a:p>
            <a:pPr marL="0" indent="0">
              <a:buNone/>
            </a:pPr>
            <a:r>
              <a:rPr lang="fi-FI" sz="2400" dirty="0">
                <a:sym typeface="Wingdings" panose="05000000000000000000" pitchFamily="2" charset="2"/>
              </a:rPr>
              <a:t></a:t>
            </a:r>
            <a:r>
              <a:rPr lang="fi-FI" sz="2400" dirty="0"/>
              <a:t> miten minun käy?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8AB274B-5539-4B51-B946-BD94459A9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i-FI" sz="1000"/>
              <a:t>Anne Anttonen, 2026</a:t>
            </a:r>
          </a:p>
        </p:txBody>
      </p:sp>
    </p:spTree>
    <p:extLst>
      <p:ext uri="{BB962C8B-B14F-4D97-AF65-F5344CB8AC3E}">
        <p14:creationId xmlns:p14="http://schemas.microsoft.com/office/powerpoint/2010/main" val="422535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Vihreä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1046</Words>
  <Application>Microsoft Macintosh PowerPoint</Application>
  <PresentationFormat>Laajakuva</PresentationFormat>
  <Paragraphs>136</Paragraphs>
  <Slides>20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Office-teema</vt:lpstr>
      <vt:lpstr>Alussa oli yhteys</vt:lpstr>
      <vt:lpstr> Psykoanalyysi on </vt:lpstr>
      <vt:lpstr>Psykoanalyyttinen paripsykoterapeutti toimii monella tasolla</vt:lpstr>
      <vt:lpstr>Psykoanalyyttinen ihmiskäsitys on kokonaisvaltainen</vt:lpstr>
      <vt:lpstr>Psykoanalyyttinen paripsykoterapia </vt:lpstr>
      <vt:lpstr>Varhaisista suhteista parisuhteeseen</vt:lpstr>
      <vt:lpstr> Yksilön kehitykselliset vaiheet </vt:lpstr>
      <vt:lpstr> Alussa oli yhteys </vt:lpstr>
      <vt:lpstr> Toiseus alkaa hahmottua </vt:lpstr>
      <vt:lpstr> Toisen mieli oman hauraan mielen suojana - Sisällyttäminen </vt:lpstr>
      <vt:lpstr> Projektiivinen identifikaatio –  todellisuuden torjuntaa tai kommunikaatiota </vt:lpstr>
      <vt:lpstr>Mieli suojautuu ahdistukselta </vt:lpstr>
      <vt:lpstr>Ahdistukselta suojautuminen  osa 1:  Paranoidis-skitsoidinen positio (eriytymisen edistyessä) </vt:lpstr>
      <vt:lpstr>Ahdistukselta suojautuminen osa 2: Depressiivinen vaihe/positio   (Yksilöityminen edistyy)</vt:lpstr>
      <vt:lpstr> Kahdenvälisyydestä kolmenkeskisyyteen </vt:lpstr>
      <vt:lpstr>PowerPoint-esitys</vt:lpstr>
      <vt:lpstr> Kolmas positio </vt:lpstr>
      <vt:lpstr> Depressiivisessä  positiossa kyetään asettumaan kolmioon </vt:lpstr>
      <vt:lpstr> Depressiivisen position saavutuksia </vt:lpstr>
      <vt:lpstr> Nuoruuden kehitystehtävä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Anttonen Anne</dc:creator>
  <cp:lastModifiedBy>Anne Anttonen</cp:lastModifiedBy>
  <cp:revision>6</cp:revision>
  <dcterms:created xsi:type="dcterms:W3CDTF">2021-02-16T16:07:07Z</dcterms:created>
  <dcterms:modified xsi:type="dcterms:W3CDTF">2026-08-19T07:11:21Z</dcterms:modified>
</cp:coreProperties>
</file>