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GGaVHXlxs9mhmbvp9tVoW68IAs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ukka Suoni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6400"/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8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c5e6273ef3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1c5e6273ef3_2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1c5e6273ef3_2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c62af309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g1c62af3096f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g1c62af3096f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c62af3096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1c62af3096f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c62af3096f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c62af3096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1c62af3096f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1c62af3096f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9" name="Google Shape;39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40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6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Pilkun käytöstä 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7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Vertaa pilkkuja suomessa ja englanniss</a:t>
            </a: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a</a:t>
            </a:r>
            <a:r>
              <a:rPr lang="fi-FI"/>
              <a:t>.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E</a:t>
            </a:r>
            <a:r>
              <a:rPr lang="fi-FI" dirty="0"/>
              <a:t>mma </a:t>
            </a:r>
            <a:r>
              <a:rPr lang="fi-FI" dirty="0" err="1"/>
              <a:t>told</a:t>
            </a:r>
            <a:r>
              <a:rPr lang="fi-FI" dirty="0"/>
              <a:t> me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leave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dirty="0" err="1"/>
              <a:t>asked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eager</a:t>
            </a:r>
            <a:r>
              <a:rPr lang="fi-FI" dirty="0"/>
              <a:t> to go.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knows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is </a:t>
            </a:r>
            <a:r>
              <a:rPr lang="fi-FI" dirty="0" err="1"/>
              <a:t>Noah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We'll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6" name="Google Shape;96;gb2a0ff99a7_0_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Emma sanoi minulle, että hän halusi lähteä juhlista.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Kysyin häneltä, miksi hän oli innokas lähtemään.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Se, joka tuntee hänet parhaiten, on </a:t>
            </a:r>
            <a:r>
              <a:rPr lang="fi-FI" dirty="0" err="1">
                <a:solidFill>
                  <a:schemeClr val="bg2"/>
                </a:solidFill>
              </a:rPr>
              <a:t>Noah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Olemme onnellisia, jos saamme hänet jäämään.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B74BCDB-AF52-BA53-0106-4189E820F03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c5e6273ef3_2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Ei pilkkua</a:t>
            </a:r>
            <a:endParaRPr/>
          </a:p>
        </p:txBody>
      </p:sp>
      <p:sp>
        <p:nvSpPr>
          <p:cNvPr id="103" name="Google Shape;103;g1c5e6273ef3_2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Emma </a:t>
            </a:r>
            <a:r>
              <a:rPr lang="fi-FI" dirty="0" err="1"/>
              <a:t>told</a:t>
            </a:r>
            <a:r>
              <a:rPr lang="fi-FI" dirty="0"/>
              <a:t> me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leave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I </a:t>
            </a:r>
            <a:r>
              <a:rPr lang="fi-FI" dirty="0" err="1"/>
              <a:t>asked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eager</a:t>
            </a:r>
            <a:r>
              <a:rPr lang="fi-FI" dirty="0"/>
              <a:t> to go.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knows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is </a:t>
            </a:r>
            <a:r>
              <a:rPr lang="fi-FI" dirty="0" err="1"/>
              <a:t>Noah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We'll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 ennen </a:t>
            </a:r>
            <a:r>
              <a:rPr lang="fi-FI" b="1" i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-lausetta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 epäsuorissa kysymyksissä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 kiinteissä relatiivilauseissa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pilkkua: päälause + sivulause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4" name="Google Shape;104;g1c5e6273ef3_2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D936E2C-5C7A-4FE7-6993-C3BEDEA101F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Pilkkua käytetään usein </a:t>
            </a:r>
            <a:endParaRPr/>
          </a:p>
        </p:txBody>
      </p:sp>
      <p:sp>
        <p:nvSpPr>
          <p:cNvPr id="111" name="Google Shape;111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700" dirty="0"/>
              <a:t>I</a:t>
            </a:r>
            <a:r>
              <a:rPr lang="fi-FI" dirty="0"/>
              <a:t>f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, </a:t>
            </a:r>
            <a:r>
              <a:rPr lang="fi-FI" dirty="0" err="1"/>
              <a:t>we'll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Looking</a:t>
            </a:r>
            <a:r>
              <a:rPr lang="fi-FI" dirty="0"/>
              <a:t> </a:t>
            </a:r>
            <a:r>
              <a:rPr lang="fi-FI" dirty="0" err="1"/>
              <a:t>back</a:t>
            </a:r>
            <a:r>
              <a:rPr lang="fi-FI" dirty="0"/>
              <a:t>, </a:t>
            </a:r>
            <a:r>
              <a:rPr lang="fi-FI" dirty="0" err="1"/>
              <a:t>what's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memory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party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great</a:t>
            </a:r>
            <a:r>
              <a:rPr lang="fi-FI" dirty="0"/>
              <a:t> </a:t>
            </a:r>
            <a:r>
              <a:rPr lang="fi-FI" dirty="0" err="1"/>
              <a:t>success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surprised</a:t>
            </a:r>
            <a:r>
              <a:rPr lang="fi-FI" dirty="0"/>
              <a:t> </a:t>
            </a:r>
            <a:r>
              <a:rPr lang="fi-FI" dirty="0" err="1"/>
              <a:t>everybody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In </a:t>
            </a:r>
            <a:r>
              <a:rPr lang="fi-FI" dirty="0" err="1"/>
              <a:t>fact</a:t>
            </a:r>
            <a:r>
              <a:rPr lang="fi-FI" dirty="0"/>
              <a:t>, Emma </a:t>
            </a:r>
            <a:r>
              <a:rPr lang="fi-FI" dirty="0" err="1"/>
              <a:t>regretted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staying</a:t>
            </a:r>
            <a:r>
              <a:rPr lang="fi-FI" dirty="0"/>
              <a:t> </a:t>
            </a:r>
            <a:r>
              <a:rPr lang="fi-FI" dirty="0" err="1"/>
              <a:t>longer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sivulause + päälause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Lauseenvastikkeet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Relatiivilauseet, jotka antavat lisätietoa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Irralliset lisäykset ja sidossanat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12" name="Google Shape;112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71B3ECA-E7B1-72DF-BB5B-52B00FCF9A9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c62af3096f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Pilkku tarvitaan</a:t>
            </a:r>
            <a:endParaRPr/>
          </a:p>
        </p:txBody>
      </p:sp>
      <p:sp>
        <p:nvSpPr>
          <p:cNvPr id="119" name="Google Shape;119;g1c62af3096f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bought</a:t>
            </a:r>
            <a:r>
              <a:rPr lang="fi-FI" dirty="0"/>
              <a:t> oranges, </a:t>
            </a:r>
            <a:r>
              <a:rPr lang="fi-FI" dirty="0" err="1"/>
              <a:t>apples</a:t>
            </a:r>
            <a:r>
              <a:rPr lang="fi-FI" dirty="0"/>
              <a:t>(,) and </a:t>
            </a:r>
            <a:r>
              <a:rPr lang="fi-FI" dirty="0" err="1"/>
              <a:t>pears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About</a:t>
            </a:r>
            <a:r>
              <a:rPr lang="fi-FI" dirty="0"/>
              <a:t> 5,000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come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concert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Jonah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, "</a:t>
            </a:r>
            <a:r>
              <a:rPr lang="fi-FI" dirty="0" err="1"/>
              <a:t>That's</a:t>
            </a:r>
            <a:r>
              <a:rPr lang="fi-FI" dirty="0"/>
              <a:t> </a:t>
            </a:r>
            <a:r>
              <a:rPr lang="fi-FI" dirty="0" err="1"/>
              <a:t>unbelievable</a:t>
            </a:r>
            <a:r>
              <a:rPr lang="fi-FI" dirty="0"/>
              <a:t>."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"I </a:t>
            </a:r>
            <a:r>
              <a:rPr lang="fi-FI" dirty="0" err="1"/>
              <a:t>agree</a:t>
            </a:r>
            <a:r>
              <a:rPr lang="fi-FI" dirty="0"/>
              <a:t>," I </a:t>
            </a:r>
            <a:r>
              <a:rPr lang="fi-FI" dirty="0" err="1"/>
              <a:t>replied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Listat (</a:t>
            </a:r>
            <a:r>
              <a:rPr lang="fi-FI" dirty="0" err="1">
                <a:solidFill>
                  <a:schemeClr val="bg2"/>
                </a:solidFill>
              </a:rPr>
              <a:t>AmE</a:t>
            </a:r>
            <a:r>
              <a:rPr lang="fi-FI" dirty="0">
                <a:solidFill>
                  <a:schemeClr val="bg2"/>
                </a:solidFill>
              </a:rPr>
              <a:t> käyttää usein pilkkua 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and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-sanan edellä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BrE</a:t>
            </a:r>
            <a:r>
              <a:rPr lang="fi-FI" dirty="0">
                <a:solidFill>
                  <a:schemeClr val="bg2"/>
                </a:solidFill>
              </a:rPr>
              <a:t> ei)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Isot luvut lukemisen helpottamiseksi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kolmen satsin välein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Suorat lainaukset (pilkku aina ennen lainausmerkkiä, myös lainauksen lopussa)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20" name="Google Shape;120;g1c62af3096f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E060C53-6B58-2C1E-D957-F13E246290A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c62af3096f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Practis</a:t>
            </a: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e</a:t>
            </a:r>
            <a:r>
              <a:rPr lang="fi-FI"/>
              <a:t>. Is a comma needed or not?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Explain why.</a:t>
            </a:r>
            <a:endParaRPr/>
          </a:p>
        </p:txBody>
      </p:sp>
      <p:sp>
        <p:nvSpPr>
          <p:cNvPr id="127" name="Google Shape;127;g1c62af3096f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1.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give</a:t>
            </a:r>
            <a:r>
              <a:rPr lang="fi-FI" dirty="0"/>
              <a:t> me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bag</a:t>
            </a:r>
            <a:r>
              <a:rPr lang="fi-FI" dirty="0"/>
              <a:t> __ </a:t>
            </a:r>
            <a:r>
              <a:rPr lang="fi-FI" dirty="0" err="1"/>
              <a:t>which</a:t>
            </a:r>
            <a:r>
              <a:rPr lang="fi-FI" dirty="0"/>
              <a:t> is on </a:t>
            </a:r>
            <a:r>
              <a:rPr lang="fi-FI" dirty="0" err="1"/>
              <a:t>the</a:t>
            </a:r>
            <a:r>
              <a:rPr lang="fi-FI" dirty="0"/>
              <a:t> top </a:t>
            </a:r>
            <a:r>
              <a:rPr lang="fi-FI" dirty="0" err="1"/>
              <a:t>shelf</a:t>
            </a:r>
            <a:r>
              <a:rPr lang="fi-FI" dirty="0"/>
              <a:t>, </a:t>
            </a:r>
            <a:r>
              <a:rPr lang="fi-FI" dirty="0" err="1"/>
              <a:t>please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		Ei pilkkua, kiinteä relatiivilause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2.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to </a:t>
            </a:r>
            <a:r>
              <a:rPr lang="fi-FI" dirty="0" err="1"/>
              <a:t>pack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__ </a:t>
            </a:r>
            <a:r>
              <a:rPr lang="fi-FI" dirty="0" err="1"/>
              <a:t>before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Ei pilkkua, päälause + sivulause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3. </a:t>
            </a:r>
            <a:r>
              <a:rPr lang="fi-FI" dirty="0" err="1"/>
              <a:t>Driving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airport</a:t>
            </a:r>
            <a:r>
              <a:rPr lang="fi-FI" dirty="0"/>
              <a:t> __ I </a:t>
            </a:r>
            <a:r>
              <a:rPr lang="fi-FI" dirty="0" err="1"/>
              <a:t>realized</a:t>
            </a:r>
            <a:r>
              <a:rPr lang="fi-FI" dirty="0"/>
              <a:t>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keys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lock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Pilkkua tarvitaan, lauseenvastike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4.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to </a:t>
            </a:r>
            <a:r>
              <a:rPr lang="fi-FI" dirty="0" err="1"/>
              <a:t>turn</a:t>
            </a:r>
            <a:r>
              <a:rPr lang="fi-FI" dirty="0"/>
              <a:t> </a:t>
            </a:r>
            <a:r>
              <a:rPr lang="fi-FI" dirty="0" err="1"/>
              <a:t>back</a:t>
            </a:r>
            <a:r>
              <a:rPr lang="fi-FI" dirty="0"/>
              <a:t> __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annoying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Pilkkua tarvitaan, lisätietoa antava relatiivilause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8" name="Google Shape;128;g1c62af3096f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DAAAA94-D533-E2F4-CE90-9B0736957CC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c62af3096f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Practise. Is a comma needed or not?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Explain why. </a:t>
            </a:r>
            <a:endParaRPr/>
          </a:p>
        </p:txBody>
      </p:sp>
      <p:sp>
        <p:nvSpPr>
          <p:cNvPr id="135" name="Google Shape;135;g1c62af3096f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5. </a:t>
            </a:r>
            <a:r>
              <a:rPr lang="fi-FI" dirty="0" err="1"/>
              <a:t>I'm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sure __ </a:t>
            </a:r>
            <a:r>
              <a:rPr lang="fi-FI" dirty="0" err="1"/>
              <a:t>if</a:t>
            </a:r>
            <a:r>
              <a:rPr lang="fi-FI" dirty="0"/>
              <a:t> my </a:t>
            </a:r>
            <a:r>
              <a:rPr lang="fi-FI" dirty="0" err="1"/>
              <a:t>sister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Ei pilkkua, epäsuora kysymys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6. </a:t>
            </a:r>
            <a:r>
              <a:rPr lang="fi-FI" dirty="0" err="1"/>
              <a:t>However</a:t>
            </a:r>
            <a:r>
              <a:rPr lang="fi-FI" dirty="0"/>
              <a:t> __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kept</a:t>
            </a:r>
            <a:r>
              <a:rPr lang="fi-FI" dirty="0"/>
              <a:t> </a:t>
            </a:r>
            <a:r>
              <a:rPr lang="fi-FI" dirty="0" err="1"/>
              <a:t>mumbling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Pilkkua tarvitaan, sidossana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7. </a:t>
            </a:r>
            <a:r>
              <a:rPr lang="fi-FI" dirty="0" err="1"/>
              <a:t>I'm</a:t>
            </a:r>
            <a:r>
              <a:rPr lang="fi-FI" dirty="0"/>
              <a:t> sure __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bit</a:t>
            </a:r>
            <a:r>
              <a:rPr lang="fi-FI" dirty="0"/>
              <a:t> </a:t>
            </a:r>
            <a:r>
              <a:rPr lang="fi-FI" dirty="0" err="1"/>
              <a:t>angry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Ei pilkkua, ei pilkkua ennen </a:t>
            </a:r>
            <a:r>
              <a:rPr lang="fi-FI" i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-lausetta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8. </a:t>
            </a:r>
            <a:r>
              <a:rPr lang="fi-FI" dirty="0" err="1"/>
              <a:t>Let's</a:t>
            </a:r>
            <a:r>
              <a:rPr lang="fi-FI" dirty="0"/>
              <a:t> </a:t>
            </a:r>
            <a:r>
              <a:rPr lang="fi-FI" dirty="0" err="1"/>
              <a:t>ask</a:t>
            </a:r>
            <a:r>
              <a:rPr lang="fi-FI" dirty="0"/>
              <a:t> __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departure</a:t>
            </a:r>
            <a:r>
              <a:rPr lang="fi-FI" dirty="0"/>
              <a:t> </a:t>
            </a:r>
            <a:r>
              <a:rPr lang="fi-FI" dirty="0" err="1"/>
              <a:t>gate</a:t>
            </a:r>
            <a:r>
              <a:rPr lang="fi-FI" dirty="0"/>
              <a:t> is.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Ei pilkkua, epäsuora kysymys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36" name="Google Shape;136;g1c62af3096f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9E684AB-4601-A2F0-F7C7-E366714CF33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505</Words>
  <Application>Microsoft Office PowerPoint</Application>
  <PresentationFormat>Mukautettu</PresentationFormat>
  <Paragraphs>76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Pilkun käytöstä </vt:lpstr>
      <vt:lpstr>Vertaa pilkkuja suomessa ja englannissa.</vt:lpstr>
      <vt:lpstr>Ei pilkkua</vt:lpstr>
      <vt:lpstr>Pilkkua käytetään usein </vt:lpstr>
      <vt:lpstr>Pilkku tarvitaan</vt:lpstr>
      <vt:lpstr>Practise. Is a comma needed or not?  Explain why.</vt:lpstr>
      <vt:lpstr>Practise. Is a comma needed or not?  Explain why.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Pilkun käytöstä </dc:title>
  <dc:creator>Väänänen Anna</dc:creator>
  <cp:lastModifiedBy>Otto Partio</cp:lastModifiedBy>
  <cp:revision>11</cp:revision>
  <dcterms:created xsi:type="dcterms:W3CDTF">2020-05-05T09:10:38Z</dcterms:created>
  <dcterms:modified xsi:type="dcterms:W3CDTF">2025-02-20T07:27:07Z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