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41" d="100"/>
          <a:sy n="41" d="100"/>
        </p:scale>
        <p:origin x="1232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3985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9354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1101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771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274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242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01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109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648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72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7272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7E880-7240-44B3-9123-CAEFE707D0BA}" type="datetimeFigureOut">
              <a:rPr lang="fi-FI" smtClean="0"/>
              <a:t>13.3.2023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D7D5C-000D-467C-88D2-235E6E43AC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609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Stalin’s</a:t>
            </a:r>
            <a:r>
              <a:rPr lang="fi-FI" dirty="0"/>
              <a:t> </a:t>
            </a:r>
            <a:r>
              <a:rPr lang="fi-FI" dirty="0" err="1"/>
              <a:t>rise</a:t>
            </a:r>
            <a:r>
              <a:rPr lang="fi-FI" dirty="0"/>
              <a:t> to </a:t>
            </a:r>
            <a:r>
              <a:rPr lang="fi-FI" dirty="0" err="1"/>
              <a:t>power</a:t>
            </a:r>
            <a:r>
              <a:rPr lang="fi-FI" dirty="0"/>
              <a:t>: </a:t>
            </a:r>
            <a:br>
              <a:rPr lang="fi-FI" dirty="0"/>
            </a:br>
            <a:r>
              <a:rPr lang="fi-FI" dirty="0"/>
              <a:t>1)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defeat</a:t>
            </a:r>
            <a:r>
              <a:rPr lang="fi-FI" dirty="0"/>
              <a:t> of </a:t>
            </a:r>
            <a:r>
              <a:rPr lang="fi-FI" dirty="0" err="1"/>
              <a:t>Trotsky</a:t>
            </a:r>
            <a:r>
              <a:rPr lang="fi-FI" dirty="0"/>
              <a:t> and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Left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371600" lvl="3" indent="0">
              <a:buNone/>
            </a:pPr>
            <a:r>
              <a:rPr lang="fi-FI" sz="2400" dirty="0"/>
              <a:t>TRIUMVIRATE </a:t>
            </a:r>
            <a:r>
              <a:rPr lang="fi-FI" sz="2000" dirty="0"/>
              <a:t>of </a:t>
            </a:r>
            <a:r>
              <a:rPr lang="fi-FI" sz="2400" dirty="0" err="1"/>
              <a:t>Kamenev</a:t>
            </a:r>
            <a:r>
              <a:rPr lang="fi-FI" sz="2400" dirty="0"/>
              <a:t>, </a:t>
            </a:r>
            <a:r>
              <a:rPr lang="fi-FI" sz="2400" dirty="0" err="1"/>
              <a:t>Zinoviev</a:t>
            </a:r>
            <a:r>
              <a:rPr lang="fi-FI" sz="2400" dirty="0"/>
              <a:t> and Stalin          </a:t>
            </a:r>
          </a:p>
          <a:p>
            <a:endParaRPr lang="fi-FI" sz="2400" dirty="0"/>
          </a:p>
          <a:p>
            <a:pPr marL="0" indent="0">
              <a:buNone/>
            </a:pPr>
            <a:r>
              <a:rPr lang="fi-FI" sz="2400" dirty="0"/>
              <a:t>	       	</a:t>
            </a:r>
            <a:r>
              <a:rPr lang="fi-FI" sz="2400" dirty="0" err="1"/>
              <a:t>Trotsky</a:t>
            </a:r>
            <a:r>
              <a:rPr lang="fi-FI" sz="2400" dirty="0"/>
              <a:t> and </a:t>
            </a:r>
            <a:r>
              <a:rPr lang="fi-FI" sz="2400" dirty="0" err="1"/>
              <a:t>the</a:t>
            </a:r>
            <a:r>
              <a:rPr lang="fi-FI" sz="2400" dirty="0"/>
              <a:t> LEFT OPPOSITION 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&gt; </a:t>
            </a:r>
            <a:r>
              <a:rPr lang="fi-FI" sz="2400" i="1" dirty="0" err="1"/>
              <a:t>Why</a:t>
            </a:r>
            <a:r>
              <a:rPr lang="fi-FI" sz="2400" i="1" dirty="0"/>
              <a:t> and </a:t>
            </a:r>
            <a:r>
              <a:rPr lang="fi-FI" sz="2400" i="1" dirty="0" err="1"/>
              <a:t>how</a:t>
            </a:r>
            <a:r>
              <a:rPr lang="fi-FI" sz="2400" i="1" dirty="0"/>
              <a:t> </a:t>
            </a:r>
            <a:r>
              <a:rPr lang="fi-FI" sz="2400" i="1" dirty="0" err="1"/>
              <a:t>the</a:t>
            </a:r>
            <a:r>
              <a:rPr lang="fi-FI" sz="2400" i="1" dirty="0"/>
              <a:t> </a:t>
            </a:r>
            <a:r>
              <a:rPr lang="fi-FI" sz="2400" i="1" dirty="0" err="1"/>
              <a:t>Left</a:t>
            </a:r>
            <a:r>
              <a:rPr lang="fi-FI" sz="2400" i="1" dirty="0"/>
              <a:t> Opposition </a:t>
            </a:r>
            <a:r>
              <a:rPr lang="fi-FI" sz="2400" i="1" dirty="0" err="1"/>
              <a:t>was</a:t>
            </a:r>
            <a:r>
              <a:rPr lang="fi-FI" sz="2400" i="1" dirty="0"/>
              <a:t> </a:t>
            </a:r>
            <a:r>
              <a:rPr lang="fi-FI" sz="2400" i="1" dirty="0" err="1"/>
              <a:t>defeated</a:t>
            </a:r>
            <a:r>
              <a:rPr lang="fi-FI" sz="2400" i="1" dirty="0"/>
              <a:t>?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000" dirty="0">
                <a:sym typeface="Wingdings" panose="05000000000000000000" pitchFamily="2" charset="2"/>
              </a:rPr>
              <a:t> RESULT: </a:t>
            </a:r>
            <a:r>
              <a:rPr lang="fi-FI" sz="2000" dirty="0" err="1"/>
              <a:t>Trotsky</a:t>
            </a:r>
            <a:r>
              <a:rPr lang="fi-FI" sz="2000" dirty="0"/>
              <a:t> </a:t>
            </a:r>
            <a:r>
              <a:rPr lang="fi-FI" sz="2000" dirty="0" err="1"/>
              <a:t>lost</a:t>
            </a:r>
            <a:r>
              <a:rPr lang="fi-FI" sz="2000" dirty="0"/>
              <a:t> </a:t>
            </a:r>
            <a:r>
              <a:rPr lang="fi-FI" sz="2000" dirty="0" err="1">
                <a:sym typeface="Wingdings" panose="05000000000000000000" pitchFamily="2" charset="2"/>
              </a:rPr>
              <a:t>his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post</a:t>
            </a:r>
            <a:r>
              <a:rPr lang="fi-FI" sz="2000" dirty="0">
                <a:sym typeface="Wingdings" panose="05000000000000000000" pitchFamily="2" charset="2"/>
              </a:rPr>
              <a:t> as </a:t>
            </a:r>
            <a:r>
              <a:rPr lang="fi-FI" sz="2000" dirty="0" err="1">
                <a:sym typeface="Wingdings" panose="05000000000000000000" pitchFamily="2" charset="2"/>
              </a:rPr>
              <a:t>Commissar</a:t>
            </a:r>
            <a:r>
              <a:rPr lang="fi-FI" sz="2000" dirty="0">
                <a:sym typeface="Wingdings" panose="05000000000000000000" pitchFamily="2" charset="2"/>
              </a:rPr>
              <a:t> for </a:t>
            </a:r>
            <a:r>
              <a:rPr lang="fi-FI" sz="2000" dirty="0" err="1">
                <a:sym typeface="Wingdings" panose="05000000000000000000" pitchFamily="2" charset="2"/>
              </a:rPr>
              <a:t>War</a:t>
            </a:r>
            <a:r>
              <a:rPr lang="fi-FI" sz="2000" dirty="0">
                <a:sym typeface="Wingdings" panose="05000000000000000000" pitchFamily="2" charset="2"/>
              </a:rPr>
              <a:t> (in CPSU </a:t>
            </a:r>
            <a:r>
              <a:rPr lang="fi-FI" sz="2000" dirty="0" err="1">
                <a:sym typeface="Wingdings" panose="05000000000000000000" pitchFamily="2" charset="2"/>
              </a:rPr>
              <a:t>Congress</a:t>
            </a:r>
            <a:r>
              <a:rPr lang="fi-FI" sz="2000" dirty="0">
                <a:sym typeface="Wingdings" panose="05000000000000000000" pitchFamily="2" charset="2"/>
              </a:rPr>
              <a:t> in 1925)</a:t>
            </a:r>
          </a:p>
          <a:p>
            <a:pPr marL="0" indent="0">
              <a:buNone/>
            </a:pPr>
            <a:endParaRPr lang="fi-FI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000" dirty="0">
                <a:sym typeface="Wingdings" panose="05000000000000000000" pitchFamily="2" charset="2"/>
              </a:rPr>
              <a:t>    	         	</a:t>
            </a:r>
            <a:r>
              <a:rPr lang="fi-FI" sz="2400" dirty="0" err="1">
                <a:sym typeface="Wingdings" panose="05000000000000000000" pitchFamily="2" charset="2"/>
              </a:rPr>
              <a:t>Kamenev</a:t>
            </a:r>
            <a:r>
              <a:rPr lang="fi-FI" sz="2400" dirty="0">
                <a:sym typeface="Wingdings" panose="05000000000000000000" pitchFamily="2" charset="2"/>
              </a:rPr>
              <a:t> and  </a:t>
            </a:r>
            <a:r>
              <a:rPr lang="fi-FI" sz="2400" dirty="0" err="1">
                <a:sym typeface="Wingdings" panose="05000000000000000000" pitchFamily="2" charset="2"/>
              </a:rPr>
              <a:t>Zinoviev</a:t>
            </a:r>
            <a:r>
              <a:rPr lang="fi-FI" sz="2400" dirty="0">
                <a:sym typeface="Wingdings" panose="05000000000000000000" pitchFamily="2" charset="2"/>
              </a:rPr>
              <a:t> </a:t>
            </a:r>
            <a:r>
              <a:rPr lang="fi-FI" sz="2000" dirty="0">
                <a:sym typeface="Wingdings" panose="05000000000000000000" pitchFamily="2" charset="2"/>
              </a:rPr>
              <a:t>(</a:t>
            </a:r>
            <a:r>
              <a:rPr lang="fi-FI" sz="2000" dirty="0" err="1">
                <a:sym typeface="Wingdings" panose="05000000000000000000" pitchFamily="2" charset="2"/>
              </a:rPr>
              <a:t>the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Left</a:t>
            </a:r>
            <a:r>
              <a:rPr lang="fi-FI" sz="2000" dirty="0">
                <a:sym typeface="Wingdings" panose="05000000000000000000" pitchFamily="2" charset="2"/>
              </a:rPr>
              <a:t>)</a:t>
            </a:r>
          </a:p>
          <a:p>
            <a:pPr>
              <a:buFont typeface="Wingdings" panose="05000000000000000000" pitchFamily="2" charset="2"/>
              <a:buChar char="à"/>
            </a:pPr>
            <a:endParaRPr lang="fi-FI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                         	 Stalin </a:t>
            </a:r>
            <a:r>
              <a:rPr lang="fi-FI" sz="2000" dirty="0" err="1">
                <a:sym typeface="Wingdings" panose="05000000000000000000" pitchFamily="2" charset="2"/>
              </a:rPr>
              <a:t>supported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by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Bukharin</a:t>
            </a:r>
            <a:r>
              <a:rPr lang="fi-FI" sz="2000" dirty="0">
                <a:sym typeface="Wingdings" panose="05000000000000000000" pitchFamily="2" charset="2"/>
              </a:rPr>
              <a:t>, Kirov etc. </a:t>
            </a: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	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000" dirty="0">
                <a:sym typeface="Wingdings" panose="05000000000000000000" pitchFamily="2" charset="2"/>
              </a:rPr>
              <a:t>RESULT: </a:t>
            </a:r>
            <a:r>
              <a:rPr lang="fi-FI" sz="2000" dirty="0" err="1">
                <a:sym typeface="Wingdings" panose="05000000000000000000" pitchFamily="2" charset="2"/>
              </a:rPr>
              <a:t>Kamenev</a:t>
            </a:r>
            <a:r>
              <a:rPr lang="fi-FI" sz="2000" dirty="0">
                <a:sym typeface="Wingdings" panose="05000000000000000000" pitchFamily="2" charset="2"/>
              </a:rPr>
              <a:t> and </a:t>
            </a:r>
            <a:r>
              <a:rPr lang="fi-FI" sz="2000" dirty="0" err="1">
                <a:sym typeface="Wingdings" panose="05000000000000000000" pitchFamily="2" charset="2"/>
              </a:rPr>
              <a:t>Zinoviev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dismissed</a:t>
            </a:r>
            <a:r>
              <a:rPr lang="fi-FI" sz="2000" dirty="0">
                <a:sym typeface="Wingdings" panose="05000000000000000000" pitchFamily="2" charset="2"/>
              </a:rPr>
              <a:t> as </a:t>
            </a:r>
            <a:r>
              <a:rPr lang="fi-FI" sz="2000" dirty="0" err="1">
                <a:sym typeface="Wingdings" panose="05000000000000000000" pitchFamily="2" charset="2"/>
              </a:rPr>
              <a:t>Soviet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Chairmen</a:t>
            </a:r>
            <a:r>
              <a:rPr lang="fi-FI" sz="2000" dirty="0">
                <a:sym typeface="Wingdings" panose="05000000000000000000" pitchFamily="2" charset="2"/>
              </a:rPr>
              <a:t>, </a:t>
            </a:r>
            <a:r>
              <a:rPr lang="fi-FI" sz="2000" dirty="0" err="1">
                <a:sym typeface="Wingdings" panose="05000000000000000000" pitchFamily="2" charset="2"/>
              </a:rPr>
              <a:t>Trotsky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expelled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from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the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Politburo</a:t>
            </a:r>
            <a:r>
              <a:rPr lang="fi-FI" sz="2000" dirty="0">
                <a:sym typeface="Wingdings" panose="05000000000000000000" pitchFamily="2" charset="2"/>
              </a:rPr>
              <a:t> and C.C. (in CPSU </a:t>
            </a:r>
            <a:r>
              <a:rPr lang="fi-FI" sz="2000" dirty="0" err="1">
                <a:sym typeface="Wingdings" panose="05000000000000000000" pitchFamily="2" charset="2"/>
              </a:rPr>
              <a:t>congress</a:t>
            </a:r>
            <a:r>
              <a:rPr lang="fi-FI" sz="2000" dirty="0">
                <a:sym typeface="Wingdings" panose="05000000000000000000" pitchFamily="2" charset="2"/>
              </a:rPr>
              <a:t> n </a:t>
            </a:r>
            <a:r>
              <a:rPr lang="fi-FI" sz="2000">
                <a:sym typeface="Wingdings" panose="05000000000000000000" pitchFamily="2" charset="2"/>
              </a:rPr>
              <a:t>1926)</a:t>
            </a:r>
            <a:r>
              <a:rPr lang="fi-FI" sz="2000" dirty="0">
                <a:sym typeface="Wingdings" panose="05000000000000000000" pitchFamily="2" charset="2"/>
              </a:rPr>
              <a:t>	</a:t>
            </a:r>
            <a:endParaRPr lang="fi-FI" sz="2000" dirty="0"/>
          </a:p>
        </p:txBody>
      </p:sp>
      <p:sp>
        <p:nvSpPr>
          <p:cNvPr id="12" name="Räjähdys 2 11"/>
          <p:cNvSpPr/>
          <p:nvPr/>
        </p:nvSpPr>
        <p:spPr>
          <a:xfrm>
            <a:off x="3336760" y="2133724"/>
            <a:ext cx="625641" cy="253499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Räjähdys 2 12"/>
          <p:cNvSpPr/>
          <p:nvPr/>
        </p:nvSpPr>
        <p:spPr>
          <a:xfrm>
            <a:off x="3505201" y="4562493"/>
            <a:ext cx="914400" cy="2520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81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	</a:t>
            </a:r>
            <a:r>
              <a:rPr lang="fi-FI" dirty="0" err="1"/>
              <a:t>The</a:t>
            </a:r>
            <a:r>
              <a:rPr lang="fi-FI" dirty="0"/>
              <a:t> UNITED OPPOSITION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Trotsky</a:t>
            </a:r>
            <a:r>
              <a:rPr lang="fi-FI" dirty="0"/>
              <a:t>, </a:t>
            </a:r>
            <a:r>
              <a:rPr lang="fi-FI" dirty="0" err="1"/>
              <a:t>Zinoviev</a:t>
            </a:r>
            <a:r>
              <a:rPr lang="fi-FI" dirty="0"/>
              <a:t> and </a:t>
            </a:r>
            <a:r>
              <a:rPr lang="fi-FI" dirty="0" err="1"/>
              <a:t>Kamenev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	Stalin </a:t>
            </a:r>
            <a:r>
              <a:rPr lang="fi-FI" dirty="0" err="1"/>
              <a:t>supported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e.g</a:t>
            </a:r>
            <a:r>
              <a:rPr lang="fi-FI" dirty="0"/>
              <a:t>. </a:t>
            </a:r>
            <a:r>
              <a:rPr lang="fi-FI" dirty="0" err="1"/>
              <a:t>Bukharin</a:t>
            </a:r>
            <a:r>
              <a:rPr lang="fi-FI" dirty="0"/>
              <a:t>, </a:t>
            </a:r>
            <a:r>
              <a:rPr lang="fi-FI" dirty="0" err="1"/>
              <a:t>Rykov</a:t>
            </a:r>
            <a:r>
              <a:rPr lang="fi-FI" dirty="0"/>
              <a:t> </a:t>
            </a:r>
          </a:p>
          <a:p>
            <a:pPr marL="0" indent="0">
              <a:buNone/>
            </a:pPr>
            <a:endParaRPr lang="fi-FI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000">
                <a:sym typeface="Wingdings" panose="05000000000000000000" pitchFamily="2" charset="2"/>
              </a:rPr>
              <a:t>	 </a:t>
            </a:r>
            <a:r>
              <a:rPr lang="fi-FI" sz="2000" dirty="0">
                <a:sym typeface="Wingdings" panose="05000000000000000000" pitchFamily="2" charset="2"/>
              </a:rPr>
              <a:t>RESULT: In 1927 </a:t>
            </a:r>
            <a:r>
              <a:rPr lang="fi-FI" sz="2000" dirty="0" err="1">
                <a:sym typeface="Wingdings" panose="05000000000000000000" pitchFamily="2" charset="2"/>
              </a:rPr>
              <a:t>Trotsky</a:t>
            </a:r>
            <a:r>
              <a:rPr lang="fi-FI" sz="2000" dirty="0">
                <a:sym typeface="Wingdings" panose="05000000000000000000" pitchFamily="2" charset="2"/>
              </a:rPr>
              <a:t> and </a:t>
            </a:r>
            <a:r>
              <a:rPr lang="fi-FI" sz="2000" dirty="0" err="1">
                <a:sym typeface="Wingdings" panose="05000000000000000000" pitchFamily="2" charset="2"/>
              </a:rPr>
              <a:t>Zinoviev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were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expelled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from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the</a:t>
            </a:r>
            <a:r>
              <a:rPr lang="fi-FI" sz="2000" dirty="0">
                <a:sym typeface="Wingdings" panose="05000000000000000000" pitchFamily="2" charset="2"/>
              </a:rPr>
              <a:t> Party, </a:t>
            </a:r>
            <a:r>
              <a:rPr lang="fi-FI" sz="2000" dirty="0" err="1">
                <a:sym typeface="Wingdings" panose="05000000000000000000" pitchFamily="2" charset="2"/>
              </a:rPr>
              <a:t>Kamenev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from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the</a:t>
            </a:r>
            <a:r>
              <a:rPr lang="fi-FI" sz="2000" dirty="0">
                <a:sym typeface="Wingdings" panose="05000000000000000000" pitchFamily="2" charset="2"/>
              </a:rPr>
              <a:t> 	Central </a:t>
            </a:r>
            <a:r>
              <a:rPr lang="fi-FI" sz="2000" dirty="0" err="1">
                <a:sym typeface="Wingdings" panose="05000000000000000000" pitchFamily="2" charset="2"/>
              </a:rPr>
              <a:t>Committee</a:t>
            </a:r>
            <a:r>
              <a:rPr lang="fi-FI" dirty="0">
                <a:sym typeface="Wingdings" panose="05000000000000000000" pitchFamily="2" charset="2"/>
              </a:rPr>
              <a:t>			</a:t>
            </a:r>
            <a:endParaRPr lang="fi-FI" dirty="0"/>
          </a:p>
          <a:p>
            <a:endParaRPr lang="fi-FI" dirty="0"/>
          </a:p>
          <a:p>
            <a:pPr marL="1371600" lvl="3" indent="0">
              <a:buNone/>
            </a:pPr>
            <a:endParaRPr lang="fi-FI" dirty="0"/>
          </a:p>
          <a:p>
            <a:pPr marL="1371600" lvl="3" indent="0">
              <a:buNone/>
            </a:pPr>
            <a:endParaRPr lang="fi-FI" dirty="0"/>
          </a:p>
          <a:p>
            <a:pPr marL="1371600" lvl="3" indent="0">
              <a:buNone/>
            </a:pPr>
            <a:endParaRPr lang="fi-FI" dirty="0"/>
          </a:p>
        </p:txBody>
      </p:sp>
      <p:sp>
        <p:nvSpPr>
          <p:cNvPr id="4" name="Räjähdys 2 3"/>
          <p:cNvSpPr/>
          <p:nvPr/>
        </p:nvSpPr>
        <p:spPr>
          <a:xfrm>
            <a:off x="3285960" y="2375024"/>
            <a:ext cx="625641" cy="40627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259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Trotsky</a:t>
            </a:r>
            <a:r>
              <a:rPr lang="fi-FI" dirty="0"/>
              <a:t> </a:t>
            </a:r>
            <a:r>
              <a:rPr lang="fi-FI" dirty="0" err="1"/>
              <a:t>defeated</a:t>
            </a:r>
            <a:r>
              <a:rPr lang="fi-FI" dirty="0"/>
              <a:t>?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/>
              <a:t>Stalin’s</a:t>
            </a:r>
            <a:r>
              <a:rPr lang="fi-FI" dirty="0"/>
              <a:t> </a:t>
            </a:r>
            <a:r>
              <a:rPr lang="fi-FI" dirty="0" err="1"/>
              <a:t>advantages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/>
              <a:t>Takes</a:t>
            </a:r>
            <a:r>
              <a:rPr lang="fi-FI" dirty="0"/>
              <a:t> </a:t>
            </a:r>
            <a:r>
              <a:rPr lang="fi-FI" dirty="0" err="1"/>
              <a:t>iniative</a:t>
            </a:r>
            <a:r>
              <a:rPr lang="fi-FI" dirty="0"/>
              <a:t> on </a:t>
            </a:r>
            <a:r>
              <a:rPr lang="fi-FI" dirty="0" err="1"/>
              <a:t>Lenin’s</a:t>
            </a:r>
            <a:r>
              <a:rPr lang="fi-FI" dirty="0"/>
              <a:t> </a:t>
            </a:r>
            <a:r>
              <a:rPr lang="fi-FI" dirty="0" err="1"/>
              <a:t>death</a:t>
            </a:r>
            <a:endParaRPr lang="fi-FI" dirty="0"/>
          </a:p>
          <a:p>
            <a:r>
              <a:rPr lang="fi-FI" dirty="0" err="1"/>
              <a:t>Lenin’s</a:t>
            </a:r>
            <a:r>
              <a:rPr lang="fi-FI" dirty="0"/>
              <a:t> </a:t>
            </a:r>
            <a:r>
              <a:rPr lang="fi-FI" dirty="0" err="1"/>
              <a:t>Testament</a:t>
            </a:r>
            <a:r>
              <a:rPr lang="fi-FI" dirty="0"/>
              <a:t> </a:t>
            </a:r>
            <a:r>
              <a:rPr lang="fi-FI" dirty="0" err="1"/>
              <a:t>suppressed</a:t>
            </a:r>
            <a:endParaRPr lang="fi-FI" dirty="0"/>
          </a:p>
          <a:p>
            <a:r>
              <a:rPr lang="fi-FI" dirty="0"/>
              <a:t>Key </a:t>
            </a:r>
            <a:r>
              <a:rPr lang="fi-FI" dirty="0" err="1"/>
              <a:t>positions</a:t>
            </a:r>
            <a:r>
              <a:rPr lang="fi-FI" dirty="0"/>
              <a:t> in Party and </a:t>
            </a:r>
            <a:r>
              <a:rPr lang="fi-FI" dirty="0" err="1"/>
              <a:t>government</a:t>
            </a:r>
            <a:r>
              <a:rPr lang="fi-FI" dirty="0"/>
              <a:t> </a:t>
            </a:r>
          </a:p>
          <a:p>
            <a:r>
              <a:rPr lang="fi-FI" dirty="0" err="1"/>
              <a:t>The</a:t>
            </a:r>
            <a:r>
              <a:rPr lang="fi-FI" dirty="0"/>
              <a:t> Lenin </a:t>
            </a:r>
            <a:r>
              <a:rPr lang="fi-FI"/>
              <a:t>enrolment</a:t>
            </a:r>
            <a:endParaRPr lang="fi-FI" dirty="0"/>
          </a:p>
          <a:p>
            <a:r>
              <a:rPr lang="fi-FI" dirty="0" err="1"/>
              <a:t>Supported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Trumvirate</a:t>
            </a:r>
            <a:r>
              <a:rPr lang="fi-FI" dirty="0"/>
              <a:t> and </a:t>
            </a:r>
            <a:r>
              <a:rPr lang="fi-FI" dirty="0" err="1"/>
              <a:t>later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Right</a:t>
            </a:r>
            <a:endParaRPr lang="fi-FI" dirty="0"/>
          </a:p>
          <a:p>
            <a:r>
              <a:rPr lang="fi-FI" dirty="0" err="1"/>
              <a:t>Own</a:t>
            </a:r>
            <a:r>
              <a:rPr lang="fi-FI" dirty="0"/>
              <a:t> </a:t>
            </a:r>
            <a:r>
              <a:rPr lang="fi-FI" dirty="0" err="1"/>
              <a:t>character</a:t>
            </a:r>
            <a:endParaRPr lang="fi-FI" dirty="0"/>
          </a:p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err="1"/>
              <a:t>Trotsky’s</a:t>
            </a:r>
            <a:r>
              <a:rPr lang="fi-FI" dirty="0"/>
              <a:t> </a:t>
            </a:r>
            <a:r>
              <a:rPr lang="fi-FI" dirty="0" err="1"/>
              <a:t>disadvantages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6194180" y="2505075"/>
            <a:ext cx="5183188" cy="3684588"/>
          </a:xfrm>
        </p:spPr>
        <p:txBody>
          <a:bodyPr/>
          <a:lstStyle/>
          <a:p>
            <a:r>
              <a:rPr lang="fi-FI" dirty="0" err="1"/>
              <a:t>Missed</a:t>
            </a:r>
            <a:r>
              <a:rPr lang="fi-FI" dirty="0"/>
              <a:t> </a:t>
            </a:r>
            <a:r>
              <a:rPr lang="fi-FI" dirty="0" err="1"/>
              <a:t>opportunities</a:t>
            </a:r>
            <a:endParaRPr lang="fi-FI" dirty="0"/>
          </a:p>
          <a:p>
            <a:r>
              <a:rPr lang="fi-FI" dirty="0" err="1"/>
              <a:t>Lenin’s</a:t>
            </a:r>
            <a:r>
              <a:rPr lang="fi-FI" dirty="0"/>
              <a:t> </a:t>
            </a:r>
            <a:r>
              <a:rPr lang="fi-FI" dirty="0" err="1"/>
              <a:t>Testament</a:t>
            </a:r>
            <a:r>
              <a:rPr lang="fi-FI" dirty="0"/>
              <a:t> </a:t>
            </a:r>
            <a:r>
              <a:rPr lang="fi-FI" dirty="0" err="1"/>
              <a:t>suppressed</a:t>
            </a:r>
            <a:endParaRPr lang="fi-FI" dirty="0"/>
          </a:p>
          <a:p>
            <a:r>
              <a:rPr lang="fi-FI" dirty="0" err="1"/>
              <a:t>respected</a:t>
            </a:r>
            <a:r>
              <a:rPr lang="fi-FI" dirty="0"/>
              <a:t> </a:t>
            </a:r>
            <a:r>
              <a:rPr lang="fi-FI" dirty="0" err="1"/>
              <a:t>within</a:t>
            </a:r>
            <a:r>
              <a:rPr lang="fi-FI" dirty="0"/>
              <a:t> Red </a:t>
            </a:r>
            <a:r>
              <a:rPr lang="fi-FI" dirty="0" err="1"/>
              <a:t>Army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lacks</a:t>
            </a:r>
            <a:r>
              <a:rPr lang="fi-FI" dirty="0"/>
              <a:t> a </a:t>
            </a:r>
            <a:r>
              <a:rPr lang="fi-FI" dirty="0" err="1"/>
              <a:t>power</a:t>
            </a:r>
            <a:r>
              <a:rPr lang="fi-FI" dirty="0"/>
              <a:t> </a:t>
            </a:r>
            <a:r>
              <a:rPr lang="fi-FI" dirty="0" err="1"/>
              <a:t>base</a:t>
            </a:r>
            <a:r>
              <a:rPr lang="fi-FI" dirty="0"/>
              <a:t> in Party</a:t>
            </a:r>
          </a:p>
          <a:p>
            <a:r>
              <a:rPr lang="fi-FI" dirty="0" err="1"/>
              <a:t>Lost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post</a:t>
            </a:r>
            <a:r>
              <a:rPr lang="fi-FI" dirty="0"/>
              <a:t> as </a:t>
            </a:r>
            <a:r>
              <a:rPr lang="fi-FI" dirty="0" err="1"/>
              <a:t>Comissar</a:t>
            </a:r>
            <a:r>
              <a:rPr lang="fi-FI" dirty="0"/>
              <a:t> for </a:t>
            </a:r>
            <a:r>
              <a:rPr lang="fi-FI" dirty="0" err="1"/>
              <a:t>war</a:t>
            </a:r>
            <a:endParaRPr lang="fi-FI" dirty="0"/>
          </a:p>
          <a:p>
            <a:r>
              <a:rPr lang="fi-FI" dirty="0"/>
              <a:t>Anti-</a:t>
            </a:r>
            <a:r>
              <a:rPr lang="fi-FI" dirty="0" err="1"/>
              <a:t>semitism</a:t>
            </a:r>
            <a:endParaRPr lang="fi-FI" dirty="0"/>
          </a:p>
          <a:p>
            <a:r>
              <a:rPr lang="fi-FI" dirty="0" err="1"/>
              <a:t>Own</a:t>
            </a:r>
            <a:r>
              <a:rPr lang="fi-FI" dirty="0"/>
              <a:t> </a:t>
            </a:r>
            <a:r>
              <a:rPr lang="fi-FI" dirty="0" err="1"/>
              <a:t>character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0162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2)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defeat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Right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			RIGHT OPPOSITION of </a:t>
            </a:r>
            <a:r>
              <a:rPr lang="fi-FI" dirty="0" err="1"/>
              <a:t>Bukharin</a:t>
            </a:r>
            <a:r>
              <a:rPr lang="fi-FI" dirty="0"/>
              <a:t>, </a:t>
            </a:r>
            <a:r>
              <a:rPr lang="fi-FI" dirty="0" err="1"/>
              <a:t>Rykov</a:t>
            </a:r>
            <a:r>
              <a:rPr lang="fi-FI" dirty="0"/>
              <a:t>, </a:t>
            </a:r>
            <a:r>
              <a:rPr lang="fi-FI" dirty="0" err="1"/>
              <a:t>Tomsky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				Stalin </a:t>
            </a:r>
            <a:r>
              <a:rPr lang="fi-FI" sz="2000" dirty="0"/>
              <a:t>(and </a:t>
            </a:r>
            <a:r>
              <a:rPr lang="fi-FI" sz="2000" dirty="0" err="1"/>
              <a:t>his</a:t>
            </a:r>
            <a:r>
              <a:rPr lang="fi-FI" sz="2000" dirty="0"/>
              <a:t> </a:t>
            </a:r>
            <a:r>
              <a:rPr lang="fi-FI" sz="2000" dirty="0" err="1"/>
              <a:t>supporters</a:t>
            </a:r>
            <a:r>
              <a:rPr lang="fi-FI" sz="2000" dirty="0"/>
              <a:t>, </a:t>
            </a:r>
            <a:r>
              <a:rPr lang="fi-FI" sz="2000" dirty="0" err="1"/>
              <a:t>e.g</a:t>
            </a:r>
            <a:r>
              <a:rPr lang="fi-FI" sz="2000" dirty="0"/>
              <a:t>. </a:t>
            </a:r>
            <a:r>
              <a:rPr lang="fi-FI" sz="2000" dirty="0" err="1"/>
              <a:t>Molotov</a:t>
            </a:r>
            <a:r>
              <a:rPr lang="fi-FI" sz="2000" dirty="0"/>
              <a:t>) </a:t>
            </a:r>
          </a:p>
          <a:p>
            <a:pPr marL="0" indent="0">
              <a:buNone/>
            </a:pPr>
            <a:r>
              <a:rPr lang="fi-FI" sz="2000" dirty="0">
                <a:sym typeface="Wingdings" panose="05000000000000000000" pitchFamily="2" charset="2"/>
              </a:rPr>
              <a:t> RESULT: </a:t>
            </a:r>
            <a:r>
              <a:rPr lang="fi-FI" sz="2000" dirty="0" err="1">
                <a:sym typeface="Wingdings" panose="05000000000000000000" pitchFamily="2" charset="2"/>
              </a:rPr>
              <a:t>Members</a:t>
            </a:r>
            <a:r>
              <a:rPr lang="fi-FI" sz="2000" dirty="0">
                <a:sym typeface="Wingdings" panose="05000000000000000000" pitchFamily="2" charset="2"/>
              </a:rPr>
              <a:t> of </a:t>
            </a:r>
            <a:r>
              <a:rPr lang="fi-FI" sz="2000" dirty="0" err="1">
                <a:sym typeface="Wingdings" panose="05000000000000000000" pitchFamily="2" charset="2"/>
              </a:rPr>
              <a:t>the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Right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>
                <a:sym typeface="Wingdings" panose="05000000000000000000" pitchFamily="2" charset="2"/>
              </a:rPr>
              <a:t>lost </a:t>
            </a:r>
            <a:r>
              <a:rPr lang="fi-FI" sz="2000" dirty="0" err="1">
                <a:sym typeface="Wingdings" panose="05000000000000000000" pitchFamily="2" charset="2"/>
              </a:rPr>
              <a:t>their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posts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but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were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  <a:r>
              <a:rPr lang="fi-FI" sz="2000" dirty="0" err="1">
                <a:sym typeface="Wingdings" panose="05000000000000000000" pitchFamily="2" charset="2"/>
              </a:rPr>
              <a:t>allowed</a:t>
            </a:r>
            <a:r>
              <a:rPr lang="fi-FI" sz="2000" dirty="0">
                <a:sym typeface="Wingdings" panose="05000000000000000000" pitchFamily="2" charset="2"/>
              </a:rPr>
              <a:t> to </a:t>
            </a:r>
            <a:r>
              <a:rPr lang="fi-FI" sz="2000" dirty="0" err="1">
                <a:sym typeface="Wingdings" panose="05000000000000000000" pitchFamily="2" charset="2"/>
              </a:rPr>
              <a:t>remain</a:t>
            </a:r>
            <a:r>
              <a:rPr lang="fi-FI" sz="2000" dirty="0">
                <a:sym typeface="Wingdings" panose="05000000000000000000" pitchFamily="2" charset="2"/>
              </a:rPr>
              <a:t> in </a:t>
            </a:r>
            <a:r>
              <a:rPr lang="fi-FI" sz="2000" dirty="0" err="1">
                <a:sym typeface="Wingdings" panose="05000000000000000000" pitchFamily="2" charset="2"/>
              </a:rPr>
              <a:t>the</a:t>
            </a:r>
            <a:r>
              <a:rPr lang="fi-FI" sz="2000" dirty="0">
                <a:sym typeface="Wingdings" panose="05000000000000000000" pitchFamily="2" charset="2"/>
              </a:rPr>
              <a:t> Party</a:t>
            </a:r>
            <a:r>
              <a:rPr lang="fi-FI" sz="2000" dirty="0"/>
              <a:t>  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4" name="Räjähdys 2 3"/>
          <p:cNvSpPr/>
          <p:nvPr/>
        </p:nvSpPr>
        <p:spPr>
          <a:xfrm>
            <a:off x="4620127" y="2277978"/>
            <a:ext cx="914400" cy="5040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410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ranssi-punainen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268</Words>
  <Application>Microsoft Office PowerPoint</Application>
  <PresentationFormat>Laajakuva</PresentationFormat>
  <Paragraphs>41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Office-teema</vt:lpstr>
      <vt:lpstr>Stalin’s rise to power:  1) The defeat of Trotsky and the Left</vt:lpstr>
      <vt:lpstr>PowerPoint-esitys</vt:lpstr>
      <vt:lpstr>Why was Trotsky defeated?</vt:lpstr>
      <vt:lpstr>2) The defeat of the Right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did Trotsky defeat the power struggle?</dc:title>
  <dc:creator>Alanko Jukka</dc:creator>
  <cp:lastModifiedBy>Alanko Jukka</cp:lastModifiedBy>
  <cp:revision>46</cp:revision>
  <dcterms:created xsi:type="dcterms:W3CDTF">2016-09-26T07:45:24Z</dcterms:created>
  <dcterms:modified xsi:type="dcterms:W3CDTF">2023-03-13T09:51:29Z</dcterms:modified>
</cp:coreProperties>
</file>