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25"/>
  </p:notesMasterIdLst>
  <p:handoutMasterIdLst>
    <p:handoutMasterId r:id="rId26"/>
  </p:handoutMasterIdLst>
  <p:sldIdLst>
    <p:sldId id="256" r:id="rId5"/>
    <p:sldId id="266" r:id="rId6"/>
    <p:sldId id="267" r:id="rId7"/>
    <p:sldId id="281" r:id="rId8"/>
    <p:sldId id="268" r:id="rId9"/>
    <p:sldId id="269" r:id="rId10"/>
    <p:sldId id="271" r:id="rId11"/>
    <p:sldId id="273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3" r:id="rId21"/>
    <p:sldId id="285" r:id="rId22"/>
    <p:sldId id="284" r:id="rId23"/>
    <p:sldId id="260" r:id="rId24"/>
  </p:sldIdLst>
  <p:sldSz cx="9144000" cy="6858000" type="screen4x3"/>
  <p:notesSz cx="6735763" cy="9866313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07"/>
    <p:restoredTop sz="94649"/>
  </p:normalViewPr>
  <p:slideViewPr>
    <p:cSldViewPr snapToGrid="0" snapToObjects="1" showGuides="1">
      <p:cViewPr>
        <p:scale>
          <a:sx n="60" d="100"/>
          <a:sy n="60" d="100"/>
        </p:scale>
        <p:origin x="-7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n-data03.vn.root\temjako\kotihakemistot\TEMtonian1\Documents\ELO%20tujo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Mtonian1\AppData\Local\Microsoft\Windows\Temporary%20Internet%20Files\Content.Outlook\6BNBX1MU\KyselyELO-ryhm&#228;lle-327623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Mtonian1\AppData\Local\Microsoft\Windows\Temporary%20Internet%20Files\Content.Outlook\6BNBX1MU\KyselyELO-ryhm&#228;lle-327623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Mtonian1\AppData\Local\Microsoft\Windows\Temporary%20Internet%20Files\Content.Outlook\6BNBX1MU\KyselyELO-ryhm&#228;lle-327623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Mtonian1\AppData\Local\Microsoft\Windows\Temporary%20Internet%20Files\Content.Outlook\6BNBX1MU\KyselyELO-ryhm&#228;lle-327623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Taul2!$B$1</c:f>
              <c:strCache>
                <c:ptCount val="1"/>
                <c:pt idx="0">
                  <c:v>ELY-alueiden tavoitteet ELO-toiminnalle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Taul2!$A$2:$A$12</c:f>
              <c:strCache>
                <c:ptCount val="11"/>
                <c:pt idx="0">
                  <c:v>Viestintä</c:v>
                </c:pt>
                <c:pt idx="1">
                  <c:v>Ohjaamojen vakiinnuttaminen</c:v>
                </c:pt>
                <c:pt idx="2">
                  <c:v>Monikanavaisuus</c:v>
                </c:pt>
                <c:pt idx="3">
                  <c:v>Monialaista ohjausta kaikenikäisille</c:v>
                </c:pt>
                <c:pt idx="4">
                  <c:v>Saavutettavuus</c:v>
                </c:pt>
                <c:pt idx="5">
                  <c:v>Seminaarit ja kokoukset</c:v>
                </c:pt>
                <c:pt idx="6">
                  <c:v>Ohjauksen laatu ja arviointi</c:v>
                </c:pt>
                <c:pt idx="7">
                  <c:v>Ohjausosaaminen &amp; koulutus</c:v>
                </c:pt>
                <c:pt idx="8">
                  <c:v>Ohjaamo-toiminnan edistäminen</c:v>
                </c:pt>
                <c:pt idx="9">
                  <c:v>Yhteistyö laajemmin/maakuntauudistus</c:v>
                </c:pt>
                <c:pt idx="10">
                  <c:v>Strategiat, koordinointi, kehittäminen</c:v>
                </c:pt>
              </c:strCache>
            </c:strRef>
          </c:cat>
          <c:val>
            <c:numRef>
              <c:f>Taul2!$B$2:$B$12</c:f>
              <c:numCache>
                <c:formatCode>General</c:formatCode>
                <c:ptCount val="11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3</c:v>
                </c:pt>
                <c:pt idx="6">
                  <c:v>5</c:v>
                </c:pt>
                <c:pt idx="7">
                  <c:v>5</c:v>
                </c:pt>
                <c:pt idx="8">
                  <c:v>6</c:v>
                </c:pt>
                <c:pt idx="9">
                  <c:v>6</c:v>
                </c:pt>
                <c:pt idx="10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117696"/>
        <c:axId val="100999552"/>
      </c:barChart>
      <c:catAx>
        <c:axId val="99117696"/>
        <c:scaling>
          <c:orientation val="minMax"/>
        </c:scaling>
        <c:delete val="0"/>
        <c:axPos val="l"/>
        <c:majorTickMark val="out"/>
        <c:minorTickMark val="none"/>
        <c:tickLblPos val="nextTo"/>
        <c:crossAx val="100999552"/>
        <c:crosses val="autoZero"/>
        <c:auto val="1"/>
        <c:lblAlgn val="ctr"/>
        <c:lblOffset val="100"/>
        <c:noMultiLvlLbl val="0"/>
      </c:catAx>
      <c:valAx>
        <c:axId val="10099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117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682B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A1A1A1"/>
              </a:solidFill>
            </c:spPr>
          </c:dPt>
          <c:dLbls>
            <c:numFmt formatCode="0.0%" sourceLinked="0"/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'[KyselyELO-ryhmälle-3276236.xlsx]1 Kysymys'!$B$34:$B$40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strCache>
            </c:strRef>
          </c:cat>
          <c:val>
            <c:numRef>
              <c:f>'[KyselyELO-ryhmälle-3276236.xlsx]1 Kysymys'!$C$34:$C$40</c:f>
              <c:numCache>
                <c:formatCode>0.0%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0.1</c:v>
                </c:pt>
                <c:pt idx="3">
                  <c:v>0</c:v>
                </c:pt>
                <c:pt idx="4">
                  <c:v>0.5</c:v>
                </c:pt>
                <c:pt idx="5">
                  <c:v>0.2</c:v>
                </c:pt>
                <c:pt idx="6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4107136"/>
        <c:axId val="114108672"/>
      </c:barChart>
      <c:catAx>
        <c:axId val="11410713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2000"/>
            </a:pPr>
            <a:endParaRPr lang="fi-FI"/>
          </a:p>
        </c:txPr>
        <c:crossAx val="114108672"/>
        <c:crosses val="autoZero"/>
        <c:auto val="0"/>
        <c:lblAlgn val="ctr"/>
        <c:lblOffset val="100"/>
        <c:noMultiLvlLbl val="0"/>
      </c:catAx>
      <c:valAx>
        <c:axId val="114108672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 algn="ctr">
                  <a:defRPr/>
                </a:pPr>
                <a:r>
                  <a:rPr lang="en-US"/>
                  <a:t>Prosentti</a:t>
                </a:r>
              </a:p>
            </c:rich>
          </c:tx>
          <c:layout/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crossAx val="114107136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682B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A1A1A1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4500"/>
              </a:solidFill>
            </c:spPr>
          </c:dPt>
          <c:dLbls>
            <c:numFmt formatCode="0.0%" sourceLinked="0"/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'[KyselyELO-ryhmälle-3276236.xlsx]2 Kysymys'!$B$34:$B$41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En osaa sanoa</c:v>
                </c:pt>
              </c:strCache>
            </c:strRef>
          </c:cat>
          <c:val>
            <c:numRef>
              <c:f>'[KyselyELO-ryhmälle-3276236.xlsx]2 Kysymys'!$C$34:$C$41</c:f>
              <c:numCache>
                <c:formatCode>0.0%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</c:v>
                </c:pt>
                <c:pt idx="4">
                  <c:v>0.2</c:v>
                </c:pt>
                <c:pt idx="5">
                  <c:v>0.6</c:v>
                </c:pt>
                <c:pt idx="6">
                  <c:v>0.1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4037504"/>
        <c:axId val="114039040"/>
      </c:barChart>
      <c:catAx>
        <c:axId val="11403750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800"/>
            </a:pPr>
            <a:endParaRPr lang="fi-FI"/>
          </a:p>
        </c:txPr>
        <c:crossAx val="114039040"/>
        <c:crosses val="autoZero"/>
        <c:auto val="0"/>
        <c:lblAlgn val="ctr"/>
        <c:lblOffset val="100"/>
        <c:noMultiLvlLbl val="0"/>
      </c:catAx>
      <c:valAx>
        <c:axId val="114039040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 algn="ctr">
                  <a:defRPr/>
                </a:pPr>
                <a:r>
                  <a:rPr lang="en-US"/>
                  <a:t>Prosentti</a:t>
                </a:r>
              </a:p>
            </c:rich>
          </c:tx>
          <c:layout/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crossAx val="114037504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682B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A1A1A1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4500"/>
              </a:solidFill>
            </c:spPr>
          </c:dPt>
          <c:dLbls>
            <c:numFmt formatCode="0.0%" sourceLinked="0"/>
            <c:txPr>
              <a:bodyPr rot="0" vert="horz"/>
              <a:lstStyle/>
              <a:p>
                <a:pPr algn="ctr">
                  <a:defRPr lang="en-US" sz="12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'[KyselyELO-ryhmälle-3276236.xlsx]3 Kysymys'!$B$34:$B$41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En osaa sanoa</c:v>
                </c:pt>
              </c:strCache>
            </c:strRef>
          </c:cat>
          <c:val>
            <c:numRef>
              <c:f>'[KyselyELO-ryhmälle-3276236.xlsx]3 Kysymys'!$C$34:$C$41</c:f>
              <c:numCache>
                <c:formatCode>0.0%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</c:v>
                </c:pt>
                <c:pt idx="4">
                  <c:v>0.1</c:v>
                </c:pt>
                <c:pt idx="5">
                  <c:v>0.3</c:v>
                </c:pt>
                <c:pt idx="6">
                  <c:v>0.3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4088960"/>
        <c:axId val="114168576"/>
      </c:barChart>
      <c:catAx>
        <c:axId val="11408896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800"/>
            </a:pPr>
            <a:endParaRPr lang="fi-FI"/>
          </a:p>
        </c:txPr>
        <c:crossAx val="114168576"/>
        <c:crosses val="autoZero"/>
        <c:auto val="0"/>
        <c:lblAlgn val="ctr"/>
        <c:lblOffset val="100"/>
        <c:noMultiLvlLbl val="0"/>
      </c:catAx>
      <c:valAx>
        <c:axId val="114168576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 algn="ctr">
                  <a:defRPr/>
                </a:pPr>
                <a:r>
                  <a:rPr lang="en-US"/>
                  <a:t>Prosentti</a:t>
                </a:r>
              </a:p>
            </c:rich>
          </c:tx>
          <c:layout/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crossAx val="11408896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682B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A1A1A1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4500"/>
              </a:solidFill>
            </c:spPr>
          </c:dPt>
          <c:dLbls>
            <c:numFmt formatCode="0.0%" sourceLinked="0"/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'[KyselyELO-ryhmälle-3276236.xlsx]4 Kysymys'!$B$34:$B$41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En osaa sanoa</c:v>
                </c:pt>
              </c:strCache>
            </c:strRef>
          </c:cat>
          <c:val>
            <c:numRef>
              <c:f>'[KyselyELO-ryhmälle-3276236.xlsx]4 Kysymys'!$C$34:$C$41</c:f>
              <c:numCache>
                <c:formatCode>0.0%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0.4</c:v>
                </c:pt>
                <c:pt idx="4">
                  <c:v>0</c:v>
                </c:pt>
                <c:pt idx="5">
                  <c:v>0.5</c:v>
                </c:pt>
                <c:pt idx="6">
                  <c:v>0</c:v>
                </c:pt>
                <c:pt idx="7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4202880"/>
        <c:axId val="114212864"/>
      </c:barChart>
      <c:catAx>
        <c:axId val="11420288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800"/>
            </a:pPr>
            <a:endParaRPr lang="fi-FI"/>
          </a:p>
        </c:txPr>
        <c:crossAx val="114212864"/>
        <c:crosses val="autoZero"/>
        <c:auto val="0"/>
        <c:lblAlgn val="ctr"/>
        <c:lblOffset val="100"/>
        <c:noMultiLvlLbl val="0"/>
      </c:catAx>
      <c:valAx>
        <c:axId val="114212864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 algn="ctr">
                  <a:defRPr/>
                </a:pPr>
                <a:r>
                  <a:rPr lang="en-US"/>
                  <a:t>Prosentti</a:t>
                </a:r>
              </a:p>
            </c:rich>
          </c:tx>
          <c:layout/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crossAx val="11420288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621EE-C8D6-491E-A969-51677F118E0D}" type="datetimeFigureOut">
              <a:rPr lang="fi-FI" smtClean="0"/>
              <a:t>30.11.2017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ECBC2-5D64-46AA-B759-B3C3E8E178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5561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30.11.2017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582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57422"/>
            <a:ext cx="6858000" cy="23868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45821"/>
            <a:ext cx="6858000" cy="900388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0" y="5238000"/>
            <a:ext cx="1800000" cy="9129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863848" y="788416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8" y="772160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203017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5867"/>
            <a:ext cx="7886700" cy="444736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4997" userDrawn="1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3868340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3868340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525868"/>
            <a:ext cx="3887391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2144881"/>
            <a:ext cx="3887391" cy="382835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4079-6FA0-8F42-A0E0-93A554C8F316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7885508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7885508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73F-6EB7-8443-8693-F2EF12496ED8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/>
          </p:cNvPicPr>
          <p:nvPr userDrawn="1"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930" y="872490"/>
            <a:ext cx="3406140" cy="5113020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710267" y="1566330"/>
            <a:ext cx="5723466" cy="3589868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5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hidden">
          <a:xfrm>
            <a:off x="0" y="6378000"/>
            <a:ext cx="9144000" cy="48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29949"/>
            <a:ext cx="7886700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5867"/>
            <a:ext cx="7886700" cy="4447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5" y="6514953"/>
            <a:ext cx="703447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BFB289C6-7421-BF4F-917B-438A4D039CDA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5" y="6514953"/>
            <a:ext cx="3080611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Työ- ja elinkeinoministeriö </a:t>
            </a:r>
            <a:r>
              <a:rPr lang="bg-BG" dirty="0" smtClean="0"/>
              <a:t>•</a:t>
            </a:r>
            <a:r>
              <a:rPr lang="fi-FI" dirty="0" smtClean="0"/>
              <a:t> </a:t>
            </a:r>
            <a:r>
              <a:rPr lang="fi-FI" dirty="0" err="1" smtClean="0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7" y="6514953"/>
            <a:ext cx="538239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7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fi/url?sa=i&amp;rct=j&amp;q=&amp;esrc=s&amp;source=images&amp;cd=&amp;cad=rja&amp;uact=8&amp;ved=0ahUKEwiw8abozfTWAhUPLlAKHXOLC0sQjRwIBw&amp;url=http://www.telegraph.co.uk/travel/destinations/europe/finland/&amp;psig=AOvVaw1n7VrAnwI2upAn_S_gAkGQ&amp;ust=150822490181991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3200" dirty="0" smtClean="0"/>
              <a:t>Valtakunnallisen </a:t>
            </a:r>
            <a:r>
              <a:rPr lang="fi-FI" sz="3200" dirty="0" err="1" smtClean="0"/>
              <a:t>ELO-ryhmän</a:t>
            </a:r>
            <a:r>
              <a:rPr lang="fi-FI" sz="3200" dirty="0" smtClean="0"/>
              <a:t> kokous</a:t>
            </a:r>
            <a:br>
              <a:rPr lang="fi-FI" sz="3200" dirty="0" smtClean="0"/>
            </a:br>
            <a:r>
              <a:rPr lang="fi-FI" sz="3200" dirty="0" smtClean="0"/>
              <a:t>30.11.2017</a:t>
            </a:r>
            <a:endParaRPr lang="fi-FI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1600" dirty="0" smtClean="0"/>
              <a:t>Työ- ja elinkeinoministeriö </a:t>
            </a:r>
          </a:p>
          <a:p>
            <a:r>
              <a:rPr lang="fi-FI" sz="1600" dirty="0" smtClean="0"/>
              <a:t>Puheenjohtaja Teija Felt / Mika Tammilehto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53697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347502" cy="995915"/>
          </a:xfrm>
        </p:spPr>
        <p:txBody>
          <a:bodyPr>
            <a:normAutofit/>
          </a:bodyPr>
          <a:lstStyle/>
          <a:p>
            <a:r>
              <a:rPr lang="fi-FI" sz="2000" dirty="0"/>
              <a:t>1. Kuinka toimivaksi ja tarkoituksenmukaiseksi arvioisit valtakunnallisen </a:t>
            </a:r>
            <a:r>
              <a:rPr lang="fi-FI" sz="2000" dirty="0" err="1"/>
              <a:t>ELO-ryhmän</a:t>
            </a:r>
            <a:r>
              <a:rPr lang="fi-FI" sz="2000" dirty="0"/>
              <a:t> toiminnan kokonaisuudessaan? </a:t>
            </a:r>
            <a:r>
              <a:rPr lang="fi-FI" sz="1600" dirty="0"/>
              <a:t>1=ei toimi lainkaan 7=toimii erinomaisesti</a:t>
            </a: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10</a:t>
            </a:fld>
            <a:endParaRPr lang="fi-FI"/>
          </a:p>
        </p:txBody>
      </p:sp>
      <p:graphicFrame>
        <p:nvGraphicFramePr>
          <p:cNvPr id="7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812827"/>
              </p:ext>
            </p:extLst>
          </p:nvPr>
        </p:nvGraphicFramePr>
        <p:xfrm>
          <a:off x="628650" y="1525588"/>
          <a:ext cx="7886700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iruutu 7"/>
          <p:cNvSpPr txBox="1"/>
          <p:nvPr/>
        </p:nvSpPr>
        <p:spPr>
          <a:xfrm>
            <a:off x="7090337" y="2412124"/>
            <a:ext cx="17716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4200" b="1" dirty="0" smtClean="0"/>
              <a:t>Ka 5,4</a:t>
            </a:r>
          </a:p>
        </p:txBody>
      </p:sp>
    </p:spTree>
    <p:extLst>
      <p:ext uri="{BB962C8B-B14F-4D97-AF65-F5344CB8AC3E}">
        <p14:creationId xmlns:p14="http://schemas.microsoft.com/office/powerpoint/2010/main" val="117321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648242" cy="995915"/>
          </a:xfrm>
        </p:spPr>
        <p:txBody>
          <a:bodyPr>
            <a:normAutofit fontScale="90000"/>
          </a:bodyPr>
          <a:lstStyle/>
          <a:p>
            <a:r>
              <a:rPr lang="fi-FI" dirty="0"/>
              <a:t>2. Tavoite 1. Edistää kansallista, alueellista ja paikallista tieto-, neuvonta- ja ohjauspalveluiden </a:t>
            </a:r>
            <a:r>
              <a:rPr lang="fi-FI" dirty="0" smtClean="0"/>
              <a:t>kehittämistyötä</a:t>
            </a:r>
            <a:r>
              <a:rPr lang="fi-FI" dirty="0"/>
              <a:t> </a:t>
            </a:r>
            <a:r>
              <a:rPr lang="fi-FI" sz="2000" dirty="0"/>
              <a:t>1=ei </a:t>
            </a:r>
            <a:r>
              <a:rPr lang="fi-FI" sz="2000" dirty="0" smtClean="0"/>
              <a:t>edistä </a:t>
            </a:r>
            <a:r>
              <a:rPr lang="fi-FI" sz="2000" dirty="0"/>
              <a:t>lainkaan </a:t>
            </a:r>
            <a:r>
              <a:rPr lang="fi-FI" sz="2000" dirty="0" smtClean="0"/>
              <a:t>7=edistää erinomaisesti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11</a:t>
            </a:fld>
            <a:endParaRPr lang="fi-FI"/>
          </a:p>
        </p:txBody>
      </p:sp>
      <p:graphicFrame>
        <p:nvGraphicFramePr>
          <p:cNvPr id="8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776485"/>
              </p:ext>
            </p:extLst>
          </p:nvPr>
        </p:nvGraphicFramePr>
        <p:xfrm>
          <a:off x="628650" y="1525588"/>
          <a:ext cx="7886700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kstiruutu 8"/>
          <p:cNvSpPr txBox="1"/>
          <p:nvPr/>
        </p:nvSpPr>
        <p:spPr>
          <a:xfrm>
            <a:off x="7090337" y="2412124"/>
            <a:ext cx="17716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4200" b="1" dirty="0" smtClean="0"/>
              <a:t>Ka 5,7</a:t>
            </a:r>
          </a:p>
        </p:txBody>
      </p:sp>
    </p:spTree>
    <p:extLst>
      <p:ext uri="{BB962C8B-B14F-4D97-AF65-F5344CB8AC3E}">
        <p14:creationId xmlns:p14="http://schemas.microsoft.com/office/powerpoint/2010/main" val="238331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3</a:t>
            </a:r>
            <a:r>
              <a:rPr lang="fi-FI" dirty="0"/>
              <a:t>. Tavoite 2.	Vahvistaa hallinnonalojen ja eri toimijoiden </a:t>
            </a:r>
            <a:r>
              <a:rPr lang="fi-FI" dirty="0" smtClean="0"/>
              <a:t>yhteistyötä</a:t>
            </a:r>
            <a:r>
              <a:rPr lang="fi-FI" dirty="0"/>
              <a:t>														</a:t>
            </a:r>
            <a:br>
              <a:rPr lang="fi-FI" dirty="0"/>
            </a:b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12</a:t>
            </a:fld>
            <a:endParaRPr lang="fi-FI"/>
          </a:p>
        </p:txBody>
      </p:sp>
      <p:graphicFrame>
        <p:nvGraphicFramePr>
          <p:cNvPr id="8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706830"/>
              </p:ext>
            </p:extLst>
          </p:nvPr>
        </p:nvGraphicFramePr>
        <p:xfrm>
          <a:off x="628650" y="1525588"/>
          <a:ext cx="7886700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kstiruutu 8"/>
          <p:cNvSpPr txBox="1"/>
          <p:nvPr/>
        </p:nvSpPr>
        <p:spPr>
          <a:xfrm>
            <a:off x="7090337" y="2412124"/>
            <a:ext cx="17716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4200" b="1" dirty="0" smtClean="0"/>
              <a:t>Ka 5,6</a:t>
            </a:r>
          </a:p>
        </p:txBody>
      </p:sp>
    </p:spTree>
    <p:extLst>
      <p:ext uri="{BB962C8B-B14F-4D97-AF65-F5344CB8AC3E}">
        <p14:creationId xmlns:p14="http://schemas.microsoft.com/office/powerpoint/2010/main" val="301807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000" dirty="0" smtClean="0"/>
              <a:t>4</a:t>
            </a:r>
            <a:r>
              <a:rPr lang="fi-FI" sz="2000" dirty="0"/>
              <a:t>. Tavoite 3.	Koordinoi ja edistää Kestävää kasvua ja työtä 2014–2020 Suomen rakennerahasto-ohjelman valtakunnallisten toimenpidekokonaisuuksien yhteistyötä ja </a:t>
            </a:r>
            <a:r>
              <a:rPr lang="fi-FI" sz="2000" dirty="0" smtClean="0"/>
              <a:t>tiedonvaihtoa</a:t>
            </a:r>
            <a:r>
              <a:rPr lang="fi-FI" sz="2000" dirty="0"/>
              <a:t>													</a:t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13</a:t>
            </a:fld>
            <a:endParaRPr lang="fi-FI"/>
          </a:p>
        </p:txBody>
      </p:sp>
      <p:graphicFrame>
        <p:nvGraphicFramePr>
          <p:cNvPr id="8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062246"/>
              </p:ext>
            </p:extLst>
          </p:nvPr>
        </p:nvGraphicFramePr>
        <p:xfrm>
          <a:off x="628650" y="1525588"/>
          <a:ext cx="7886700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kstiruutu 8"/>
          <p:cNvSpPr txBox="1"/>
          <p:nvPr/>
        </p:nvSpPr>
        <p:spPr>
          <a:xfrm>
            <a:off x="7090337" y="2412124"/>
            <a:ext cx="17716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4200" b="1" dirty="0" smtClean="0"/>
              <a:t>Ka 5,0</a:t>
            </a:r>
          </a:p>
        </p:txBody>
      </p:sp>
    </p:spTree>
    <p:extLst>
      <p:ext uri="{BB962C8B-B14F-4D97-AF65-F5344CB8AC3E}">
        <p14:creationId xmlns:p14="http://schemas.microsoft.com/office/powerpoint/2010/main" val="185697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5. Kommentoi vapaasti miten näet oman roolisi </a:t>
            </a:r>
            <a:r>
              <a:rPr lang="fi-FI" dirty="0" err="1"/>
              <a:t>ELO-ryhmän</a:t>
            </a:r>
            <a:r>
              <a:rPr lang="fi-FI" dirty="0"/>
              <a:t> tulevaisuudessa ja mihin suuntaan toimintaa pitäisi mielestäsi kehittää</a:t>
            </a:r>
            <a:r>
              <a:rPr lang="fi-FI" dirty="0" smtClean="0"/>
              <a:t>!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14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627696" y="1920005"/>
            <a:ext cx="7886700" cy="4447369"/>
          </a:xfrm>
        </p:spPr>
        <p:txBody>
          <a:bodyPr/>
          <a:lstStyle/>
          <a:p>
            <a:r>
              <a:rPr lang="fi-FI" sz="2000" b="0" dirty="0"/>
              <a:t>Verkostoituminen ja </a:t>
            </a:r>
            <a:r>
              <a:rPr lang="fi-FI" sz="2000" dirty="0" smtClean="0"/>
              <a:t>vaikuttaminen</a:t>
            </a:r>
            <a:r>
              <a:rPr lang="fi-FI" sz="2000" b="0" dirty="0" smtClean="0"/>
              <a:t> tärkeää</a:t>
            </a:r>
            <a:endParaRPr lang="fi-FI" sz="2000" b="0" dirty="0"/>
          </a:p>
          <a:p>
            <a:r>
              <a:rPr lang="fi-FI" sz="2000" dirty="0" smtClean="0"/>
              <a:t>Viestintä</a:t>
            </a:r>
            <a:r>
              <a:rPr lang="fi-FI" sz="2000" b="0" dirty="0" smtClean="0"/>
              <a:t> – voisi olla entistä laajempaa, nykyisessä mallissa tärkeää jäsenten tiedonvälitys omiin organisaatioihin</a:t>
            </a:r>
          </a:p>
          <a:p>
            <a:r>
              <a:rPr lang="fi-FI" sz="2000" b="0" dirty="0"/>
              <a:t>Ammatillinen koulutus &amp; </a:t>
            </a:r>
            <a:r>
              <a:rPr lang="fi-FI" sz="2000" dirty="0"/>
              <a:t>opinto-ohjaajat vahvemmin</a:t>
            </a:r>
            <a:r>
              <a:rPr lang="fi-FI" sz="2000" b="0" dirty="0"/>
              <a:t> mukaan reformin seurauksena</a:t>
            </a:r>
          </a:p>
          <a:p>
            <a:r>
              <a:rPr lang="fi-FI" sz="2000" dirty="0" smtClean="0"/>
              <a:t>Maakuntauudistus</a:t>
            </a:r>
            <a:r>
              <a:rPr lang="fi-FI" sz="2000" b="0" dirty="0" smtClean="0"/>
              <a:t> keskiöön – 2 vuotta aikaa, miten valmistaudutaan</a:t>
            </a:r>
          </a:p>
          <a:p>
            <a:r>
              <a:rPr lang="fi-FI" sz="2000" dirty="0" smtClean="0"/>
              <a:t>Ohjaamo</a:t>
            </a:r>
            <a:r>
              <a:rPr lang="fi-FI" sz="2000" b="0" dirty="0" smtClean="0"/>
              <a:t>jen vakiinnuttaminen, mikä rooli tässä?</a:t>
            </a:r>
            <a:endParaRPr lang="fi-FI" sz="2000" b="0" dirty="0"/>
          </a:p>
          <a:p>
            <a:r>
              <a:rPr lang="fi-FI" sz="2000" b="0" dirty="0"/>
              <a:t>Tiedolla johtaminen ja tiedon hallinta - Millaista </a:t>
            </a:r>
            <a:r>
              <a:rPr lang="fi-FI" sz="2000" dirty="0"/>
              <a:t>tietovaranto</a:t>
            </a:r>
            <a:r>
              <a:rPr lang="fi-FI" sz="2000" b="0" dirty="0"/>
              <a:t>a ohjauksessa </a:t>
            </a:r>
            <a:r>
              <a:rPr lang="fi-FI" sz="2000" b="0" dirty="0" smtClean="0"/>
              <a:t>tarvitaan ja kuka hallinnoi sitä?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979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Poimintoja avoimista vastauksista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”Jäsenten </a:t>
            </a:r>
            <a:r>
              <a:rPr lang="fi-FI" dirty="0"/>
              <a:t>välinen verkostoituminen ja tiivis vuorovaikutus edistävät laajan katsantokannan syntyä ja valmistavat tulevaisuuteen ja palvelujärjestelmän </a:t>
            </a:r>
            <a:r>
              <a:rPr lang="fi-FI" dirty="0" smtClean="0"/>
              <a:t>murrokseen”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”Ministeriöiden </a:t>
            </a:r>
            <a:r>
              <a:rPr lang="fi-FI" dirty="0"/>
              <a:t>valmistelut ovat olleet erinomaisia ja olen voinut välittää edustamalleni koulutusmuodolle ja omaan organisaatiooni ajantasaista tietoa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”Ryhmän </a:t>
            </a:r>
            <a:r>
              <a:rPr lang="fi-FI" dirty="0"/>
              <a:t>kautta saa välitettyä oman ryhmän tarpeita hallintokoneistolle sekä pystyy seuraamaan paremmin, mitä yhteiskunnassa painotetaan ja mihin </a:t>
            </a:r>
            <a:r>
              <a:rPr lang="fi-FI" dirty="0" smtClean="0"/>
              <a:t>omalta </a:t>
            </a:r>
            <a:r>
              <a:rPr lang="fi-FI" dirty="0"/>
              <a:t>osata on tarvis ottaa kantaa ja pyrkiä vaikuttamaan</a:t>
            </a:r>
            <a:r>
              <a:rPr lang="fi-FI" dirty="0" smtClean="0"/>
              <a:t>.”</a:t>
            </a:r>
          </a:p>
          <a:p>
            <a:endParaRPr lang="fi-FI" dirty="0"/>
          </a:p>
          <a:p>
            <a:r>
              <a:rPr lang="fi-FI" dirty="0"/>
              <a:t>”</a:t>
            </a:r>
            <a:r>
              <a:rPr lang="fi-FI" dirty="0" err="1"/>
              <a:t>ELO-ryhmällä</a:t>
            </a:r>
            <a:r>
              <a:rPr lang="fi-FI" dirty="0"/>
              <a:t> olisi nyt tuhannen taalan paikka ottaa kantaa tulevaisuudenkin ohjauspalveluiden järjestämiseen tilanteessa, jossa vuosikymmenten yhteistyö ja rakenteet palveluiden järjestämiselle muuttuvat.”</a:t>
            </a:r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61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Poimintoja avoimista vastauksista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”OAJ tavoittaa kaikkien kouluasteiden opettajat ja vuorovaikutus mahdollistaa tietojen välittömän liikkumisen, mikä on varmasti hyödyllistä myös ELO ryhmän tavoitteiden kannalta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”</a:t>
            </a:r>
            <a:r>
              <a:rPr lang="fi-FI" dirty="0" err="1"/>
              <a:t>ELO-ryhmään</a:t>
            </a:r>
            <a:r>
              <a:rPr lang="fi-FI" dirty="0"/>
              <a:t> kuuluu kattava joukko eri koulutusalojen, ministeriöiden ja muiden viranomaistahojen edustajia. Heitä ja eri alojen osaamista/tietotaitoa/kokemusta toiminnan </a:t>
            </a:r>
            <a:r>
              <a:rPr lang="fi-FI" dirty="0" smtClean="0"/>
              <a:t>konkreettisessa ja </a:t>
            </a:r>
            <a:r>
              <a:rPr lang="fi-FI" dirty="0"/>
              <a:t>aidossa kehittämisessä voisi hyödyntää enemmän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”Vierailevat asiantuntijat eri aloilta/koulutusmuodoista/toiminnoista/kolmannelta sektorilta olisivat kiinnostavia ja avartaisivat kaikkien tietämystä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”Asiaa tulee niin paljon ja aika vauhdikkaasti. Kokouksessa niiden kommentointi ei helppoa.”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912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ELO-ryhmän</a:t>
            </a:r>
            <a:r>
              <a:rPr lang="fi-FI" dirty="0" smtClean="0"/>
              <a:t> toimintakausi 1/2018-&gt;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Kyselyn tulokset -&gt; mitä opittiin</a:t>
            </a:r>
          </a:p>
          <a:p>
            <a:r>
              <a:rPr lang="fi-FI" dirty="0" smtClean="0"/>
              <a:t>Strategia loppukaudelle</a:t>
            </a:r>
          </a:p>
          <a:p>
            <a:pPr lvl="1"/>
            <a:r>
              <a:rPr lang="fi-FI" dirty="0" smtClean="0"/>
              <a:t>Strategia 2017</a:t>
            </a:r>
          </a:p>
          <a:p>
            <a:pPr lvl="1"/>
            <a:r>
              <a:rPr lang="fi-FI" dirty="0" smtClean="0"/>
              <a:t>Viestintästrategia + katsaus menneeseen vuoteen</a:t>
            </a:r>
          </a:p>
          <a:p>
            <a:r>
              <a:rPr lang="fi-FI" dirty="0" smtClean="0"/>
              <a:t>Jäsenasiat, kokous- ja tiedottamiskäytännöt</a:t>
            </a:r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609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 asiat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Raimo Vuorinen (ei itse paikalla): Väliraportti opinto-ohjaajien koulutusmääristä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78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Seuraava kokous?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Helmi-maaliskuulle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01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5" y="0"/>
            <a:ext cx="6665018" cy="582863"/>
          </a:xfrm>
        </p:spPr>
        <p:txBody>
          <a:bodyPr>
            <a:normAutofit/>
          </a:bodyPr>
          <a:lstStyle/>
          <a:p>
            <a:r>
              <a:rPr lang="en-GB" sz="2000" dirty="0" smtClean="0"/>
              <a:t>Agenda</a:t>
            </a:r>
            <a:endParaRPr lang="en-GB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456" y="582863"/>
            <a:ext cx="8786529" cy="581793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i-FI" dirty="0" smtClean="0"/>
              <a:t>Kokouksen </a:t>
            </a:r>
            <a:r>
              <a:rPr lang="fi-FI" dirty="0"/>
              <a:t>avaus, puheenjohtaja </a:t>
            </a:r>
            <a:r>
              <a:rPr lang="fi-FI" b="0" dirty="0"/>
              <a:t>Teija Felt (TEM) / Mika Tammilehto (OKM</a:t>
            </a:r>
            <a:r>
              <a:rPr lang="fi-FI" b="0" dirty="0" smtClean="0"/>
              <a:t>)</a:t>
            </a:r>
            <a:endParaRPr lang="fi-FI" b="0" dirty="0"/>
          </a:p>
          <a:p>
            <a:pPr lvl="0"/>
            <a:r>
              <a:rPr lang="fi-FI" dirty="0"/>
              <a:t>Edellisen pöytäkirjan </a:t>
            </a:r>
            <a:r>
              <a:rPr lang="fi-FI" dirty="0" smtClean="0"/>
              <a:t>hyväksyminen</a:t>
            </a:r>
            <a:endParaRPr lang="fi-FI" dirty="0" smtClean="0"/>
          </a:p>
          <a:p>
            <a:pPr marL="0" lvl="0" indent="0">
              <a:buNone/>
            </a:pPr>
            <a:endParaRPr lang="fi-FI" dirty="0"/>
          </a:p>
          <a:p>
            <a:pPr lvl="0"/>
            <a:r>
              <a:rPr lang="fi-FI" dirty="0"/>
              <a:t>Hallituksen kärkihankkeiden tilanne ja ajankohtaiset </a:t>
            </a:r>
            <a:r>
              <a:rPr lang="fi-FI" dirty="0" smtClean="0"/>
              <a:t>asiat </a:t>
            </a:r>
            <a:r>
              <a:rPr lang="fi-FI" b="0" dirty="0" smtClean="0"/>
              <a:t>OKM</a:t>
            </a:r>
            <a:r>
              <a:rPr lang="fi-FI" b="0" dirty="0"/>
              <a:t>, TEM, </a:t>
            </a:r>
            <a:r>
              <a:rPr lang="fi-FI" b="0" dirty="0" smtClean="0"/>
              <a:t>(STM)</a:t>
            </a:r>
          </a:p>
          <a:p>
            <a:pPr marL="0" lvl="0" indent="0">
              <a:buNone/>
            </a:pPr>
            <a:endParaRPr lang="fi-FI" b="0" dirty="0" smtClean="0"/>
          </a:p>
          <a:p>
            <a:pPr lvl="0"/>
            <a:r>
              <a:rPr lang="fi-FI" sz="1400" b="0" strike="sngStrike" dirty="0" smtClean="0"/>
              <a:t>Työpaikalla tapahtuva oppiminen ja ohjaus ammatillisen koulutuksen reformin seurauksena. Halutaanko ministeriöiden yhteistyönä luoda opas? Teija Felt (TEM)</a:t>
            </a:r>
          </a:p>
          <a:p>
            <a:pPr marL="0" lvl="0" indent="0">
              <a:buNone/>
            </a:pPr>
            <a:endParaRPr lang="fi-FI" dirty="0" smtClean="0"/>
          </a:p>
          <a:p>
            <a:pPr lvl="0"/>
            <a:r>
              <a:rPr lang="fi-FI" dirty="0" smtClean="0"/>
              <a:t>Kasvatus- </a:t>
            </a:r>
            <a:r>
              <a:rPr lang="fi-FI" dirty="0"/>
              <a:t>ja ohjausalan ammattitutkinnon esittely ja </a:t>
            </a:r>
            <a:r>
              <a:rPr lang="fi-FI" dirty="0" smtClean="0"/>
              <a:t>keskustelua </a:t>
            </a:r>
            <a:r>
              <a:rPr lang="fi-FI" b="0" dirty="0" smtClean="0"/>
              <a:t>Ari </a:t>
            </a:r>
            <a:r>
              <a:rPr lang="fi-FI" b="0" dirty="0"/>
              <a:t>Hyyryläinen (KEHA</a:t>
            </a:r>
            <a:r>
              <a:rPr lang="fi-FI" b="0" dirty="0" smtClean="0"/>
              <a:t>)</a:t>
            </a:r>
          </a:p>
          <a:p>
            <a:pPr marL="0" lvl="0" indent="0">
              <a:buNone/>
            </a:pPr>
            <a:endParaRPr lang="fi-FI" b="0" dirty="0"/>
          </a:p>
          <a:p>
            <a:pPr lvl="0"/>
            <a:r>
              <a:rPr lang="fi-FI" dirty="0" err="1"/>
              <a:t>ELYjen</a:t>
            </a:r>
            <a:r>
              <a:rPr lang="fi-FI" dirty="0"/>
              <a:t> </a:t>
            </a:r>
            <a:r>
              <a:rPr lang="fi-FI" dirty="0" err="1"/>
              <a:t>ELO-raporttien</a:t>
            </a:r>
            <a:r>
              <a:rPr lang="fi-FI" dirty="0"/>
              <a:t> yhteenveto. Keskustelu jatkotoimista ja palautteesta </a:t>
            </a:r>
            <a:r>
              <a:rPr lang="fi-FI" dirty="0" err="1"/>
              <a:t>ELYille</a:t>
            </a:r>
            <a:r>
              <a:rPr lang="fi-FI" dirty="0"/>
              <a:t>. </a:t>
            </a:r>
            <a:r>
              <a:rPr lang="fi-FI" b="0" dirty="0" smtClean="0"/>
              <a:t>Anna Toni </a:t>
            </a:r>
            <a:r>
              <a:rPr lang="fi-FI" b="0" dirty="0"/>
              <a:t>(TEM</a:t>
            </a:r>
            <a:r>
              <a:rPr lang="fi-FI" b="0" dirty="0" smtClean="0"/>
              <a:t>)</a:t>
            </a:r>
          </a:p>
          <a:p>
            <a:pPr lvl="0"/>
            <a:endParaRPr lang="fi-FI" b="0" dirty="0"/>
          </a:p>
          <a:p>
            <a:pPr lvl="0"/>
            <a:r>
              <a:rPr lang="en-US" dirty="0"/>
              <a:t>Life-Long Guidance </a:t>
            </a:r>
            <a:r>
              <a:rPr lang="en-US" dirty="0" err="1"/>
              <a:t>konferenssi</a:t>
            </a:r>
            <a:r>
              <a:rPr lang="en-US" dirty="0"/>
              <a:t> </a:t>
            </a:r>
            <a:r>
              <a:rPr lang="en-US" dirty="0" err="1"/>
              <a:t>Suomeen</a:t>
            </a:r>
            <a:r>
              <a:rPr lang="en-US" dirty="0"/>
              <a:t> 2019? </a:t>
            </a:r>
            <a:r>
              <a:rPr lang="fi-FI" dirty="0"/>
              <a:t>Keskustelua. </a:t>
            </a:r>
            <a:r>
              <a:rPr lang="fi-FI" b="0" dirty="0"/>
              <a:t>Teija Felt (TEM</a:t>
            </a:r>
            <a:r>
              <a:rPr lang="fi-FI" b="0" dirty="0" smtClean="0"/>
              <a:t>)</a:t>
            </a:r>
          </a:p>
          <a:p>
            <a:pPr lvl="0"/>
            <a:endParaRPr lang="fi-FI" b="0" dirty="0"/>
          </a:p>
          <a:p>
            <a:pPr lvl="0"/>
            <a:r>
              <a:rPr lang="fi-FI" dirty="0"/>
              <a:t>Keskustelua strategiasta loppukaudelle. Jäsenille lähetetyn kyselyn tulokset ja ajatukset jatkosta ja ryhmän käytännöistä. </a:t>
            </a:r>
            <a:r>
              <a:rPr lang="fi-FI" b="0" dirty="0" smtClean="0"/>
              <a:t>Sihteeristö</a:t>
            </a:r>
          </a:p>
          <a:p>
            <a:pPr lvl="1"/>
            <a:r>
              <a:rPr lang="fi-FI" sz="1200" dirty="0" err="1"/>
              <a:t>ELO-ryhmän</a:t>
            </a:r>
            <a:r>
              <a:rPr lang="fi-FI" sz="1200" dirty="0"/>
              <a:t> viestinnän ajankohtaiset asiat, Tiina Asunmaa ja Hillevi Lönn</a:t>
            </a:r>
            <a:endParaRPr lang="fi-FI" b="0" dirty="0" smtClean="0"/>
          </a:p>
          <a:p>
            <a:pPr lvl="0"/>
            <a:endParaRPr lang="fi-FI" b="0" dirty="0"/>
          </a:p>
          <a:p>
            <a:pPr lvl="0"/>
            <a:r>
              <a:rPr lang="fi-FI" dirty="0"/>
              <a:t>Muut </a:t>
            </a:r>
            <a:r>
              <a:rPr lang="fi-FI" dirty="0" smtClean="0"/>
              <a:t>asiat</a:t>
            </a:r>
            <a:endParaRPr lang="fi-FI" sz="1400" b="0" dirty="0" smtClean="0"/>
          </a:p>
          <a:p>
            <a:pPr marL="0" indent="0">
              <a:buNone/>
            </a:pPr>
            <a:r>
              <a:rPr lang="fi-FI" sz="1400" dirty="0" smtClean="0"/>
              <a:t>	Väliraportti </a:t>
            </a:r>
            <a:r>
              <a:rPr lang="fi-FI" sz="1400" dirty="0"/>
              <a:t>opinto-ohjaajien </a:t>
            </a:r>
            <a:r>
              <a:rPr lang="fi-FI" sz="1400" dirty="0" smtClean="0"/>
              <a:t>koulutusmääristä</a:t>
            </a:r>
            <a:r>
              <a:rPr lang="fi-FI" sz="1400" dirty="0"/>
              <a:t> </a:t>
            </a:r>
            <a:r>
              <a:rPr lang="fi-FI" sz="1400" b="0" dirty="0"/>
              <a:t>Raimo Vuorinen (ei itse </a:t>
            </a:r>
            <a:r>
              <a:rPr lang="fi-FI" sz="1400" b="0" dirty="0" smtClean="0"/>
              <a:t>paikalla, Anna Toni esittelee)</a:t>
            </a:r>
            <a:endParaRPr lang="fi-FI" sz="1400" b="0" dirty="0"/>
          </a:p>
          <a:p>
            <a:pPr marL="0" indent="0">
              <a:buNone/>
            </a:pPr>
            <a:endParaRPr lang="fi-FI" b="0" dirty="0"/>
          </a:p>
          <a:p>
            <a:r>
              <a:rPr lang="fi-FI" dirty="0" smtClean="0"/>
              <a:t>Seuraava kokous</a:t>
            </a:r>
            <a:endParaRPr lang="fi-FI" dirty="0"/>
          </a:p>
          <a:p>
            <a:r>
              <a:rPr lang="fi-FI" dirty="0" smtClean="0"/>
              <a:t>Kokouksen </a:t>
            </a:r>
            <a:r>
              <a:rPr lang="fi-FI" dirty="0"/>
              <a:t>päättäminen</a:t>
            </a:r>
          </a:p>
          <a:p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226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89435" y="7768167"/>
            <a:ext cx="1847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i-FI" sz="4200" b="1" dirty="0" err="1">
              <a:solidFill>
                <a:schemeClr val="bg1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Kiitos!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75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Kärkihankkeet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OKM</a:t>
            </a:r>
          </a:p>
          <a:p>
            <a:pPr marL="514311" lvl="2">
              <a:spcBef>
                <a:spcPts val="750"/>
              </a:spcBef>
            </a:pPr>
            <a:r>
              <a:rPr lang="fi-FI" dirty="0"/>
              <a:t>Ammatillisen koulutuksen </a:t>
            </a:r>
            <a:r>
              <a:rPr lang="fi-FI" dirty="0" smtClean="0"/>
              <a:t>reformi</a:t>
            </a:r>
            <a:endParaRPr lang="fi-FI" dirty="0" smtClean="0"/>
          </a:p>
          <a:p>
            <a:r>
              <a:rPr lang="fi-FI" dirty="0" smtClean="0"/>
              <a:t>STM</a:t>
            </a:r>
          </a:p>
          <a:p>
            <a:r>
              <a:rPr lang="fi-FI" dirty="0" smtClean="0"/>
              <a:t>TEM</a:t>
            </a:r>
            <a:endParaRPr lang="fi-FI" dirty="0" smtClean="0"/>
          </a:p>
          <a:p>
            <a:pPr lvl="1"/>
            <a:r>
              <a:rPr lang="fi-FI" dirty="0" smtClean="0"/>
              <a:t>Ammatillisen koulutuksen reformi TEM näkökulmasta</a:t>
            </a:r>
          </a:p>
          <a:p>
            <a:pPr lvl="1"/>
            <a:r>
              <a:rPr lang="fi-FI" dirty="0" smtClean="0"/>
              <a:t>Nuorisotakuun neuvottelukunta</a:t>
            </a:r>
          </a:p>
          <a:p>
            <a:pPr lvl="2"/>
            <a:r>
              <a:rPr lang="fi-FI" dirty="0" smtClean="0"/>
              <a:t>Ensimmäinen kokous 22.11.</a:t>
            </a:r>
          </a:p>
          <a:p>
            <a:pPr lvl="1"/>
            <a:r>
              <a:rPr lang="fi-FI" dirty="0" smtClean="0"/>
              <a:t>Ohjaamojen ajankohtaiset</a:t>
            </a:r>
          </a:p>
          <a:p>
            <a:pPr lvl="2"/>
            <a:r>
              <a:rPr lang="fi-FI" dirty="0" smtClean="0"/>
              <a:t>Ohjausryhmä</a:t>
            </a:r>
          </a:p>
          <a:p>
            <a:pPr lvl="2"/>
            <a:r>
              <a:rPr lang="fi-FI" dirty="0" smtClean="0"/>
              <a:t>Rekrytoinnit</a:t>
            </a:r>
          </a:p>
          <a:p>
            <a:pPr lvl="2"/>
            <a:r>
              <a:rPr lang="fi-FI" dirty="0" smtClean="0"/>
              <a:t>Psykososiaalisen tuen paketti</a:t>
            </a:r>
          </a:p>
          <a:p>
            <a:pPr lvl="1"/>
            <a:r>
              <a:rPr lang="fi-FI" dirty="0" smtClean="0"/>
              <a:t>Nuorten toimenpiteet</a:t>
            </a:r>
          </a:p>
          <a:p>
            <a:pPr lvl="2"/>
            <a:r>
              <a:rPr lang="fi-FI" dirty="0" smtClean="0"/>
              <a:t>Tulosperustaiset</a:t>
            </a:r>
          </a:p>
          <a:p>
            <a:pPr lvl="2"/>
            <a:r>
              <a:rPr lang="fi-FI" dirty="0" err="1" smtClean="0"/>
              <a:t>TE-ohje</a:t>
            </a:r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563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Ari Hyyryläinen: Kasvatus- ja ohjausalan ammattitutkinto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04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ELYjen</a:t>
            </a:r>
            <a:r>
              <a:rPr lang="fi-FI" dirty="0" smtClean="0"/>
              <a:t> </a:t>
            </a:r>
            <a:r>
              <a:rPr lang="fi-FI" dirty="0" err="1" smtClean="0"/>
              <a:t>tujo</a:t>
            </a:r>
            <a:r>
              <a:rPr lang="fi-FI" dirty="0" err="1"/>
              <a:t>-</a:t>
            </a:r>
            <a:r>
              <a:rPr lang="fi-FI" dirty="0" err="1" smtClean="0"/>
              <a:t>ELO-raportit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Kirjallisissa kuvauksissa </a:t>
            </a:r>
            <a:r>
              <a:rPr lang="fi-FI" dirty="0" err="1" smtClean="0"/>
              <a:t>ELYt</a:t>
            </a:r>
            <a:r>
              <a:rPr lang="fi-FI" dirty="0" smtClean="0"/>
              <a:t> ovat saaneet kuvata </a:t>
            </a:r>
            <a:r>
              <a:rPr lang="fi-FI" dirty="0" err="1" smtClean="0"/>
              <a:t>ELO-toiminnan</a:t>
            </a:r>
            <a:r>
              <a:rPr lang="fi-FI" dirty="0" smtClean="0"/>
              <a:t> lisäksi mm. Työelämä2020-hankkeen etenemistä ja </a:t>
            </a:r>
            <a:r>
              <a:rPr lang="fi-FI" dirty="0" err="1" smtClean="0"/>
              <a:t>Yritys-Suomi</a:t>
            </a:r>
            <a:r>
              <a:rPr lang="fi-FI" dirty="0" smtClean="0"/>
              <a:t> yhteistyötä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Kuvaukset </a:t>
            </a:r>
            <a:r>
              <a:rPr lang="fi-FI" dirty="0" err="1" smtClean="0"/>
              <a:t>ELO-toiminnasta</a:t>
            </a:r>
            <a:r>
              <a:rPr lang="fi-FI" dirty="0" smtClean="0"/>
              <a:t> ovat lyhyitä eivätkä kerro kovin paljon siitä, mitä alueella on todellisuudessa tehty ja mitä on suunnitteilla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Varsinais-Suomesta ja Pohjois-Savosta ei raporttia </a:t>
            </a:r>
            <a:r>
              <a:rPr lang="fi-FI" dirty="0" err="1" smtClean="0"/>
              <a:t>ELO-toiminnasta</a:t>
            </a:r>
            <a:r>
              <a:rPr lang="fi-FI" dirty="0" smtClean="0"/>
              <a:t>; </a:t>
            </a:r>
            <a:r>
              <a:rPr lang="fi-FI" dirty="0"/>
              <a:t>Hämeestä ja Pirkanmaasta vain yleinen </a:t>
            </a:r>
            <a:r>
              <a:rPr lang="fi-FI" dirty="0" err="1"/>
              <a:t>ELO-teksti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495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Teemoja kirjallisista selonteoista </a:t>
            </a:r>
            <a:r>
              <a:rPr lang="fi-FI" dirty="0" err="1" smtClean="0"/>
              <a:t>ELYjen</a:t>
            </a:r>
            <a:r>
              <a:rPr lang="fi-FI" dirty="0" smtClean="0"/>
              <a:t> </a:t>
            </a:r>
            <a:r>
              <a:rPr lang="fi-FI" dirty="0" err="1" smtClean="0"/>
              <a:t>ELO-painopisteistä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6</a:t>
            </a:fld>
            <a:endParaRPr lang="fi-FI"/>
          </a:p>
        </p:txBody>
      </p:sp>
      <p:graphicFrame>
        <p:nvGraphicFramePr>
          <p:cNvPr id="7" name="Kaavi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7902523"/>
              </p:ext>
            </p:extLst>
          </p:nvPr>
        </p:nvGraphicFramePr>
        <p:xfrm>
          <a:off x="788276" y="1797269"/>
          <a:ext cx="7412749" cy="397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285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</a:t>
            </a:r>
            <a:r>
              <a:rPr lang="fi-FI" dirty="0" err="1" smtClean="0"/>
              <a:t>ELYjen</a:t>
            </a:r>
            <a:r>
              <a:rPr lang="fi-FI" dirty="0" smtClean="0"/>
              <a:t> </a:t>
            </a:r>
            <a:r>
              <a:rPr lang="fi-FI" dirty="0" err="1" smtClean="0"/>
              <a:t>ELO-tujoja</a:t>
            </a:r>
            <a:r>
              <a:rPr lang="fi-FI" dirty="0" smtClean="0"/>
              <a:t> halutaan käsitellä?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17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8</a:t>
            </a:fld>
            <a:endParaRPr lang="fi-FI"/>
          </a:p>
        </p:txBody>
      </p:sp>
      <p:pic>
        <p:nvPicPr>
          <p:cNvPr id="3074" name="Picture 2" descr="Image result for finland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8" r="6460"/>
          <a:stretch/>
        </p:blipFill>
        <p:spPr bwMode="auto">
          <a:xfrm>
            <a:off x="0" y="0"/>
            <a:ext cx="91440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iruutu 6"/>
          <p:cNvSpPr txBox="1"/>
          <p:nvPr/>
        </p:nvSpPr>
        <p:spPr>
          <a:xfrm>
            <a:off x="110941" y="16062"/>
            <a:ext cx="80437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200" b="1" dirty="0" smtClean="0"/>
              <a:t>Seuraava elinikäisen ohjauksen konferenssi Suomessa 2019?</a:t>
            </a:r>
          </a:p>
        </p:txBody>
      </p:sp>
    </p:spTree>
    <p:extLst>
      <p:ext uri="{BB962C8B-B14F-4D97-AF65-F5344CB8AC3E}">
        <p14:creationId xmlns:p14="http://schemas.microsoft.com/office/powerpoint/2010/main" val="336308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ELO-ryhmän</a:t>
            </a:r>
            <a:r>
              <a:rPr lang="fi-FI" dirty="0" smtClean="0"/>
              <a:t> toimintakausi 1/2018-&gt;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Kyselyn tulokset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30.11.2017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153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2_normal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TEM-ppt-template_normal.potx" id="{DD6C6847-E755-42B4-B35F-08DF389D6E1B}" vid="{51D59CA2-D9B6-4DAA-8489-0CA1CEF09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Document" ma:contentTypeID="0x01010073A4205F1AB04B778370FAAF380291E000E146ABAF2260CC4397E0AB897BAC756D" ma:contentTypeVersion="6" ma:contentTypeDescription="Luo uusi asiakirja." ma:contentTypeScope="" ma:versionID="2fc0bbfb6107b5915e5fafa5380d5306">
  <xsd:schema xmlns:xsd="http://www.w3.org/2001/XMLSchema" xmlns:xs="http://www.w3.org/2001/XMLSchema" xmlns:p="http://schemas.microsoft.com/office/2006/metadata/properties" xmlns:ns2="59791934-538b-4486-96c6-535b1b77d54e" targetNamespace="http://schemas.microsoft.com/office/2006/metadata/properties" ma:root="true" ma:fieldsID="b3c0343a795085f52425eca36a0c9c22" ns2:_="">
    <xsd:import namespace="59791934-538b-4486-96c6-535b1b77d54e"/>
    <xsd:element name="properties">
      <xsd:complexType>
        <xsd:sequence>
          <xsd:element name="documentManagement">
            <xsd:complexType>
              <xsd:all>
                <xsd:element ref="ns2:TEMDocumentType"/>
                <xsd:element ref="ns2:ExternalKeywor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91934-538b-4486-96c6-535b1b77d54e" elementFormDefault="qualified">
    <xsd:import namespace="http://schemas.microsoft.com/office/2006/documentManagement/types"/>
    <xsd:import namespace="http://schemas.microsoft.com/office/infopath/2007/PartnerControls"/>
    <xsd:element name="TEMDocumentType" ma:index="8" ma:displayName="Tyyppi" ma:default="" ma:description="Tyyppi" ma:format="RadioButtons" ma:internalName="TEMDocumentType">
      <xsd:simpleType>
        <xsd:restriction base="dms:Choice">
          <xsd:enumeration value="Ohje"/>
          <xsd:enumeration value="Muistio"/>
          <xsd:enumeration value="Lomake"/>
          <xsd:enumeration value="Raportti"/>
          <xsd:enumeration value="Esityslista"/>
          <xsd:enumeration value="Pöytäkirja"/>
          <xsd:enumeration value="Sopimus"/>
          <xsd:enumeration value="Kutsu"/>
          <xsd:enumeration value="Työnjako/Vastuunjako"/>
          <xsd:enumeration value="Organisaatiokaavio"/>
          <xsd:enumeration value="Esitysaineisto"/>
          <xsd:enumeration value="Muu"/>
        </xsd:restriction>
      </xsd:simpleType>
    </xsd:element>
    <xsd:element name="ExternalKeyword" ma:index="9" nillable="true" ma:displayName="Ulkoinen asiasana" ma:internalName="ExternalKeywor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ternalKeyword xmlns="59791934-538b-4486-96c6-535b1b77d54e" xsi:nil="true"/>
    <TEMDocumentType xmlns="59791934-538b-4486-96c6-535b1b77d54e">Lomake</TEMDocumentType>
  </documentManagement>
</p:properties>
</file>

<file path=customXml/itemProps1.xml><?xml version="1.0" encoding="utf-8"?>
<ds:datastoreItem xmlns:ds="http://schemas.openxmlformats.org/officeDocument/2006/customXml" ds:itemID="{D1598D0E-4255-406E-9A54-06FD5335DF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6CE1F5-260B-4620-B200-DFE7784A1E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91934-538b-4486-96c6-535b1b77d5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2214DB-5AB8-4204-A67A-79B2A001CDAD}">
  <ds:schemaRefs>
    <ds:schemaRef ds:uri="http://schemas.microsoft.com/office/2006/documentManagement/types"/>
    <ds:schemaRef ds:uri="http://purl.org/dc/elements/1.1/"/>
    <ds:schemaRef ds:uri="http://www.w3.org/XML/1998/namespace"/>
    <ds:schemaRef ds:uri="59791934-538b-4486-96c6-535b1b77d54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TEM_DB02_normal_FI_V____RGB</Template>
  <TotalTime>493</TotalTime>
  <Words>704</Words>
  <Application>Microsoft Office PowerPoint</Application>
  <PresentationFormat>Näytössä katseltava diaesitys (4:3)</PresentationFormat>
  <Paragraphs>155</Paragraphs>
  <Slides>20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1" baseType="lpstr">
      <vt:lpstr>TEM_DB02_normal_FI_V____RGB</vt:lpstr>
      <vt:lpstr>Valtakunnallisen ELO-ryhmän kokous 30.11.2017</vt:lpstr>
      <vt:lpstr>Agenda</vt:lpstr>
      <vt:lpstr>Kärkihankkeet</vt:lpstr>
      <vt:lpstr>Ari Hyyryläinen: Kasvatus- ja ohjausalan ammattitutkinto</vt:lpstr>
      <vt:lpstr>ELYjen tujo-ELO-raportit</vt:lpstr>
      <vt:lpstr>Teemoja kirjallisista selonteoista ELYjen ELO-painopisteistä</vt:lpstr>
      <vt:lpstr>Miten ELYjen ELO-tujoja halutaan käsitellä?</vt:lpstr>
      <vt:lpstr>PowerPoint-esitys</vt:lpstr>
      <vt:lpstr>ELO-ryhmän toimintakausi 1/2018-&gt;</vt:lpstr>
      <vt:lpstr>1. Kuinka toimivaksi ja tarkoituksenmukaiseksi arvioisit valtakunnallisen ELO-ryhmän toiminnan kokonaisuudessaan? 1=ei toimi lainkaan 7=toimii erinomaisesti</vt:lpstr>
      <vt:lpstr>2. Tavoite 1. Edistää kansallista, alueellista ja paikallista tieto-, neuvonta- ja ohjauspalveluiden kehittämistyötä 1=ei edistä lainkaan 7=edistää erinomaisesti</vt:lpstr>
      <vt:lpstr>3. Tavoite 2. Vahvistaa hallinnonalojen ja eri toimijoiden yhteistyötä               </vt:lpstr>
      <vt:lpstr>4. Tavoite 3. Koordinoi ja edistää Kestävää kasvua ja työtä 2014–2020 Suomen rakennerahasto-ohjelman valtakunnallisten toimenpidekokonaisuuksien yhteistyötä ja tiedonvaihtoa              </vt:lpstr>
      <vt:lpstr>5. Kommentoi vapaasti miten näet oman roolisi ELO-ryhmän tulevaisuudessa ja mihin suuntaan toimintaa pitäisi mielestäsi kehittää!</vt:lpstr>
      <vt:lpstr>Poimintoja avoimista vastauksista</vt:lpstr>
      <vt:lpstr>Poimintoja avoimista vastauksista</vt:lpstr>
      <vt:lpstr>ELO-ryhmän toimintakausi 1/2018-&gt;</vt:lpstr>
      <vt:lpstr>Muut asiat</vt:lpstr>
      <vt:lpstr>Seuraava kokous?</vt:lpstr>
      <vt:lpstr>PowerPoint-esitys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Riitta Elo</dc:creator>
  <cp:lastModifiedBy>Toni Anna TEM</cp:lastModifiedBy>
  <cp:revision>16</cp:revision>
  <cp:lastPrinted>2017-11-30T10:02:23Z</cp:lastPrinted>
  <dcterms:created xsi:type="dcterms:W3CDTF">2016-06-23T07:16:05Z</dcterms:created>
  <dcterms:modified xsi:type="dcterms:W3CDTF">2017-11-30T14:09:17Z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0x01010073A4205F1AB04B778370FAAF380291E000E146ABAF2260CC4397E0AB897BAC756D</vt:lpwstr>
  </property>
</Properties>
</file>