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7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DC6"/>
    <a:srgbClr val="584487"/>
    <a:srgbClr val="800080"/>
    <a:srgbClr val="DDD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51B72-27CE-40BA-9C7A-A17EE35F0844}" type="datetimeFigureOut">
              <a:rPr lang="fi-FI" smtClean="0"/>
              <a:t>27.6.2022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EC046-1BB7-4E45-8F24-472DD13F566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070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8B0DB0-714D-4942-B3F0-071849A47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C964F-5E75-4A3A-B75F-B9939B7C167E}" type="datetime1">
              <a:rPr lang="fi-FI" smtClean="0"/>
              <a:t>27.6.2022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DC707A0-A39C-4F26-82CD-CD00F91F6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96EA5F-C6A1-4ECC-B2D1-BC45C4EB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52959-2333-471C-8BD5-D73F1AEEC5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506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BBC0CDC-B2E4-4A41-B3A8-90B22D14E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80215-CCA9-41E0-883A-0E06E22F7C49}" type="datetime1">
              <a:rPr lang="fi-FI" smtClean="0"/>
              <a:t>27.6.2022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34DCEAF-0DCB-4DCD-99F3-820A7FBB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23DE28B-6A38-448D-9294-E8A4F63E9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13331-8653-43C8-9822-FB20E43CF9A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4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160CE1-60C2-4D2A-B118-66EF38BE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A87F-814E-4C8A-8389-0FB2C6C31D2B}" type="datetime1">
              <a:rPr lang="fi-FI" smtClean="0"/>
              <a:t>27.6.2022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1F67DC0-D192-41D8-8EF3-D7F120C47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5802C89-204C-4A25-AD71-13353D35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4E661-F3A9-4381-BAE1-A1A8773D157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89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9200AB-15F9-4B69-8522-36785041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CB72B-0347-4C05-B948-60B77F830E56}" type="datetime1">
              <a:rPr lang="fi-FI" smtClean="0"/>
              <a:t>27.6.2022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EC3A185-7F0B-4ACE-BBEE-4A6138819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DCC385-2570-4919-BCB0-4066596E2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B1B-E8C8-4B5E-B1C1-0BFDAE84AB6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0788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EF15B99-E9C6-4283-AEC2-84D98F54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01917-CE90-416B-A46E-C953CFD53934}" type="datetime1">
              <a:rPr lang="fi-FI" smtClean="0"/>
              <a:t>27.6.2022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3E1310-6A79-4BDB-8D36-3FF3B87F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308A27-1B83-40A1-9376-89239C90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C3E0-6CEA-4058-931F-EEEE5E3076D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10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1F5300B-6543-4872-921F-3E94D072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136F5-45AB-4864-AB44-2F2FF7BE543C}" type="datetime1">
              <a:rPr lang="fi-FI" smtClean="0"/>
              <a:t>27.6.2022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3DB2936-B3DE-4AE1-A618-D0B2F931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6CADAEFC-99F6-4E28-A64B-2B24D131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DFBB9-9B24-4BF5-828E-D0A91B132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851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7708C4E4-3B30-4811-9D8D-36BAEF34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03BD4-E40B-4569-8E22-0E11DF80FEE2}" type="datetime1">
              <a:rPr lang="fi-FI" smtClean="0"/>
              <a:t>27.6.2022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0BD086-619A-47AA-9420-14FE939D0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7423806F-4DC8-48FA-9DFC-38EA2285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1AF6A-3AD8-4608-A88D-DE5912880D4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873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C2F5586-E500-47F6-A295-1BB262FC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772CD-3125-4749-9FD1-A0E7C8319B29}" type="datetime1">
              <a:rPr lang="fi-FI" smtClean="0"/>
              <a:t>27.6.2022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DA567EE0-BDCC-458E-B0DA-591E1FF95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3C1BFC34-80DF-4991-B6FB-579AED6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18B9D-E9A1-420E-A508-E539CFAF85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95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F4B3C23E-6667-4184-8840-3675D28FF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D725B-0792-4B1F-83DD-1220B75B31E8}" type="datetime1">
              <a:rPr lang="fi-FI" smtClean="0"/>
              <a:t>27.6.2022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88046CA-5570-4D5E-BBA4-674FDD243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96D59866-23FD-41E2-B8EC-9B511ED9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A44CC-96F3-4320-801D-EB5DB229DA6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024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2ED750D-FD58-4404-B6A5-30CDDB54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6FABD-282A-4CA3-84BA-1293D0EF6824}" type="datetime1">
              <a:rPr lang="fi-FI" smtClean="0"/>
              <a:t>27.6.2022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87D7741-E6DB-4A50-BA24-59067483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29A21E4-6838-42C9-812C-052181A0A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6DF0D-19BD-4C54-9BE4-9779AF01D9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038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65EA9AC-E186-41C8-8B52-422C7FB2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4591-6027-4D67-ABB3-FD680D7AEE1D}" type="datetime1">
              <a:rPr lang="fi-FI" smtClean="0"/>
              <a:t>27.6.2022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1276AF-C27E-409F-AACA-00293850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C5E2F57-3B6F-480B-ABBB-7EBFC06A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EBD6-6EEF-4875-877D-BE29F49C479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424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14085B97-98C2-49A5-8470-E778B42E57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ots.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6978D60B-4095-4493-8799-E92A10BBC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31D57F6-CAAD-41DC-BC20-4CD2ABA676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DEDD1A-9010-46BC-A8F5-FCEF8BD33ADC}" type="datetime1">
              <a:rPr lang="fi-FI" smtClean="0"/>
              <a:t>27.6.2022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FD9B32-E1DD-402A-9940-16925565B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D74DED2-AF73-4178-B310-59C4B70BB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C5D05AB-3EA4-4E98-908F-7F30D17DE0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D694EB-E207-48D4-A508-CBBE8382F9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800" dirty="0">
                <a:latin typeface="+mn-lt"/>
              </a:rPr>
              <a:t>5. Katolilaisuuden hallitsema Suomi</a:t>
            </a:r>
          </a:p>
        </p:txBody>
      </p:sp>
      <p:sp>
        <p:nvSpPr>
          <p:cNvPr id="2051" name="Alaotsikko 2">
            <a:extLst>
              <a:ext uri="{FF2B5EF4-FFF2-40B4-BE49-F238E27FC236}">
                <a16:creationId xmlns:a16="http://schemas.microsoft.com/office/drawing/2014/main" id="{527B8528-272B-4F1B-9BC7-4390F3F102F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altLang="fi-FI" sz="2200" dirty="0"/>
              <a:t>Ydinsisällöt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Keskiaikaiset katolisen kirkon sääntökunnat Suomessa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199" y="1937857"/>
            <a:ext cx="8062519" cy="4633913"/>
          </a:xfrm>
        </p:spPr>
        <p:txBody>
          <a:bodyPr/>
          <a:lstStyle/>
          <a:p>
            <a:r>
              <a:rPr lang="fi-FI" altLang="fi-FI" sz="2200" dirty="0"/>
              <a:t>Dominikaanit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Konventit Turussa (1249) ja Viipurissa (1398)</a:t>
            </a:r>
          </a:p>
          <a:p>
            <a:r>
              <a:rPr lang="fi-FI" altLang="fi-FI" sz="2200" dirty="0"/>
              <a:t>Fransiskaanit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Konventit Raumalla ja Kökarin saarella (1400-luvulla)</a:t>
            </a:r>
          </a:p>
          <a:p>
            <a:r>
              <a:rPr lang="fi-FI" altLang="fi-FI" sz="2200" dirty="0"/>
              <a:t>Birgittalaiset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Luostari Naantalissa (1440-luvun alkupuolella)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6291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Naantalin birgittalaisluostari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334504" cy="4633913"/>
          </a:xfrm>
        </p:spPr>
        <p:txBody>
          <a:bodyPr/>
          <a:lstStyle/>
          <a:p>
            <a:r>
              <a:rPr lang="fi-FI" altLang="fi-FI" sz="2200" dirty="0"/>
              <a:t>Birgittalaissisarten perustaja oli Pyhä Birgitta (1303−1373).</a:t>
            </a:r>
          </a:p>
          <a:p>
            <a:r>
              <a:rPr lang="fi-FI" altLang="fi-FI" sz="2200" dirty="0"/>
              <a:t>Paavi vahvisti birgittalaisen luostarijärjestön vuonna 1370.</a:t>
            </a:r>
          </a:p>
          <a:p>
            <a:r>
              <a:rPr lang="fi-FI" altLang="fi-FI" sz="2200" dirty="0"/>
              <a:t>Naantalin luostari perustettiin valtioneuvoston päätöksellä vuonna 1438.</a:t>
            </a:r>
          </a:p>
          <a:p>
            <a:r>
              <a:rPr lang="fi-FI" altLang="fi-FI" sz="2200" dirty="0"/>
              <a:t>Naisluostarissa sisaret olivat lähtöisin porvaris- ja aatelisperheistä.</a:t>
            </a:r>
          </a:p>
          <a:p>
            <a:r>
              <a:rPr lang="fi-FI" altLang="fi-FI" sz="2200" dirty="0"/>
              <a:t>Luostarissa oli myös munkkikonventti: pappismunkit toimittavat jumalanpalvelukset, saarnasivat ja ottivat vastaan ripin.</a:t>
            </a:r>
          </a:p>
          <a:p>
            <a:r>
              <a:rPr lang="fi-FI" altLang="fi-FI" sz="2200" dirty="0"/>
              <a:t>Jumalanpalvelusten väliaikoina nunnat harrastivat puutarhahoitoa ja muun muassa kirkkotekstiilien koruompelua.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  <p:pic>
        <p:nvPicPr>
          <p:cNvPr id="7" name="Kuva 6" descr="Kuva, joka sisältää kohteen rakennus, kaari&#10;&#10;Kuvaus luotu automaattisesti">
            <a:extLst>
              <a:ext uri="{FF2B5EF4-FFF2-40B4-BE49-F238E27FC236}">
                <a16:creationId xmlns:a16="http://schemas.microsoft.com/office/drawing/2014/main" id="{0C506A25-15AD-E30B-F958-361729CBA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49" y="2088859"/>
            <a:ext cx="4601277" cy="298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30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Kristinuskon saapuminen Suomeen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938394" cy="4633913"/>
          </a:xfrm>
        </p:spPr>
        <p:txBody>
          <a:bodyPr/>
          <a:lstStyle/>
          <a:p>
            <a:r>
              <a:rPr lang="fi-FI" altLang="fi-FI" sz="2200" dirty="0"/>
              <a:t>Kristinusko levisi Suomeen varhaiskeskiajalla vähitellen ja rauhallisesti Venäjältä ja Itämeren ympäristöstä.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Kauppiaiden mukana Suomeen kulkeutui kristillisiä esineitä ja kertomuksia kristinuskon keskeisistä henkilöistä.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Kristillinen sanasto omaksuttiin idästä (esim. pappi, risti ja Raamattu).</a:t>
            </a:r>
          </a:p>
          <a:p>
            <a:r>
              <a:rPr lang="fi-FI" altLang="fi-FI" sz="2200" dirty="0"/>
              <a:t>Suomi oli myös aktiivisen lähetystyön kohde.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Suomeen tehtiin Ruotsin kautta ns. ristiretkiä.</a:t>
            </a:r>
          </a:p>
          <a:p>
            <a:r>
              <a:rPr lang="fi-FI" altLang="fi-FI" sz="2200" dirty="0"/>
              <a:t>Suomi tuli sekä idän (ortodoksinen kirkko) että lännen (katolinen kirkko) kirkkojen vaikutuspiiriin.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325A569E-051A-512D-09CC-2B058F0FC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560" y="1365990"/>
            <a:ext cx="1783765" cy="512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7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Ristiretket Suomeen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8569"/>
            <a:ext cx="6780612" cy="46339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Lounais-Suomeen piispa Henrikin johdolla noin vuonna 1155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Retken tunnettu lähde on Pyhän Henrikin legenda, jonka mukaan Lalli surmasi piispa Henrikin.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Retken historialliset tiedot ovat puutteelliset.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Hämeeseen Birger Jaarlin johdolla noin vuonna 1239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Länsi-Suomi liitettiin Ruotsin valtakuntaan.</a:t>
            </a:r>
          </a:p>
          <a:p>
            <a:pPr marL="457200" indent="-457200">
              <a:buFont typeface="+mj-lt"/>
              <a:buAutoNum type="arabicPeriod"/>
            </a:pPr>
            <a:r>
              <a:rPr lang="fi-FI" altLang="fi-FI" sz="2200" dirty="0"/>
              <a:t>Karjalaan vuonna 1293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Ruotsalaiset valtasivat Karjalankannakselta alueen ja perustivat suojaksi Viipurin linnan.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  <p:pic>
        <p:nvPicPr>
          <p:cNvPr id="6" name="Kuva 5" descr="Kuva, joka sisältää kohteen teksti, henkilö, henkilöt, väkijoukko&#10;&#10;Kuvaus luotu automaattisesti">
            <a:extLst>
              <a:ext uri="{FF2B5EF4-FFF2-40B4-BE49-F238E27FC236}">
                <a16:creationId xmlns:a16="http://schemas.microsoft.com/office/drawing/2014/main" id="{9F170FA0-AE58-D745-9B7E-D9777F4A32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442504"/>
            <a:ext cx="3228010" cy="41948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Ristiretket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267275" cy="4633913"/>
          </a:xfrm>
        </p:spPr>
        <p:txBody>
          <a:bodyPr/>
          <a:lstStyle/>
          <a:p>
            <a:r>
              <a:rPr lang="fi-FI" altLang="fi-FI" sz="2200" dirty="0"/>
              <a:t>Retket olivat pitkälti sotaretkiä ja edustivat ns. miekkalähetystä.</a:t>
            </a:r>
          </a:p>
          <a:p>
            <a:r>
              <a:rPr lang="fi-FI" altLang="fi-FI" sz="2200" dirty="0"/>
              <a:t>Ristiretket päättyivät vuonna 1323 Pähkinäsaaren rauhaan.</a:t>
            </a:r>
          </a:p>
          <a:p>
            <a:r>
              <a:rPr lang="fi-FI" altLang="fi-FI" sz="2200" dirty="0"/>
              <a:t>Suomi jäi idän ja lännen kirkkojen rajalle.</a:t>
            </a:r>
          </a:p>
          <a:p>
            <a:r>
              <a:rPr lang="fi-FI" altLang="fi-FI" sz="2200" dirty="0"/>
              <a:t>Ristiretkien jälkeen Suomi siirtyi Ruotsin alaisuuteen ja valtaosin katolisen kirkon piiriin.</a:t>
            </a:r>
          </a:p>
          <a:p>
            <a:r>
              <a:rPr lang="fi-FI" altLang="fi-FI" sz="2200" dirty="0"/>
              <a:t>Pohjoisessa saamelaisalueiden käännyttäminen eteni hitaasti ja tehostui vasta 1600-luvulla.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6" name="Kuva 5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9486EF04-840E-5AE4-0467-54BD6E0AA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12" y="1594307"/>
            <a:ext cx="4454126" cy="45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8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Kristinusko syrjäyttää muinaisuskon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9522204" cy="4633913"/>
          </a:xfrm>
        </p:spPr>
        <p:txBody>
          <a:bodyPr/>
          <a:lstStyle/>
          <a:p>
            <a:r>
              <a:rPr lang="fi-FI" altLang="fi-FI" sz="2200" dirty="0"/>
              <a:t>Muinaisuskolla ei ollut selkeää opinkäsitystä tai organisaatiota toisin kuin kristinuskolla.</a:t>
            </a:r>
          </a:p>
          <a:p>
            <a:r>
              <a:rPr lang="fi-FI" altLang="fi-FI" sz="2200" dirty="0"/>
              <a:t>Uuden uskonnon vaikutus näkyi esimerkiksi hautaustavan muutoksessa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Uusi hautaussuunta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Ei tavaroita hautaan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Ei polttohautausta</a:t>
            </a:r>
          </a:p>
          <a:p>
            <a:r>
              <a:rPr lang="fi-FI" altLang="fi-FI" sz="2200" dirty="0"/>
              <a:t>Näkyvin tunnusmerkki uudesta uskosta oli kirkkojen rakentaminen.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Ensimmäiset kirkot oli tarkoitettu yksityiskäyttöön.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Puurakenteisia kirkkoja ei ole säilynyt, kivikirkkoja on edelleen jäljellä. 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Kirkot rakennettiin usein muinaisuskontojen uhripaikoille. </a:t>
            </a:r>
          </a:p>
          <a:p>
            <a:r>
              <a:rPr lang="fi-FI" altLang="fi-FI" sz="2200" dirty="0"/>
              <a:t>Vanha kansanusko jatkoi olemassaoloaan kristinuskon rinnalla.</a:t>
            </a:r>
          </a:p>
          <a:p>
            <a:r>
              <a:rPr lang="fi-FI" altLang="fi-FI" sz="2200" dirty="0"/>
              <a:t>Usein esim. haltijoiden ja tonttujen ominaisuudet sekoittuivat pyhimyskulttuuriin. 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  <p:pic>
        <p:nvPicPr>
          <p:cNvPr id="6" name="Kuva 5" descr="Kuva, joka sisältää kohteen rakennus, puu, ulko, kivi&#10;&#10;Kuvaus luotu automaattisesti">
            <a:extLst>
              <a:ext uri="{FF2B5EF4-FFF2-40B4-BE49-F238E27FC236}">
                <a16:creationId xmlns:a16="http://schemas.microsoft.com/office/drawing/2014/main" id="{92997FDF-3DC3-84D3-60F5-0A9A2F172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06" y="1962862"/>
            <a:ext cx="2529526" cy="379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8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Keskiaikaisen kirkon tehtävät 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1" y="1543050"/>
            <a:ext cx="4827745" cy="4633913"/>
          </a:xfrm>
        </p:spPr>
        <p:txBody>
          <a:bodyPr/>
          <a:lstStyle/>
          <a:p>
            <a:r>
              <a:rPr lang="fi-FI" altLang="fi-FI" sz="2200" dirty="0"/>
              <a:t>Uskonnolliset toimitukset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Jumalanpalvelus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Sakramentit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Muut toimitukset</a:t>
            </a:r>
          </a:p>
          <a:p>
            <a:r>
              <a:rPr lang="fi-FI" altLang="fi-FI" sz="2200" dirty="0"/>
              <a:t>Kansanopetus ja kasvatus </a:t>
            </a:r>
          </a:p>
          <a:p>
            <a:r>
              <a:rPr lang="fi-FI" altLang="fi-FI" sz="2200" dirty="0"/>
              <a:t>Sosiaalihuolto (köyhistä ja sairaista huolehtiminen)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6</a:t>
            </a:fld>
            <a:endParaRPr lang="fi-FI" dirty="0"/>
          </a:p>
        </p:txBody>
      </p:sp>
      <p:pic>
        <p:nvPicPr>
          <p:cNvPr id="7" name="Kuva 6" descr="Kuva, joka sisältää kohteen ruoho, ulko, taivas, rakennus&#10;&#10;Kuvaus luotu automaattisesti">
            <a:extLst>
              <a:ext uri="{FF2B5EF4-FFF2-40B4-BE49-F238E27FC236}">
                <a16:creationId xmlns:a16="http://schemas.microsoft.com/office/drawing/2014/main" id="{CAB7C079-A6F6-CD95-357E-422C4BC4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086" y="1673257"/>
            <a:ext cx="5583521" cy="3737729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6C1B54E-3A49-B8D2-F501-07EF20261A24}"/>
              </a:ext>
            </a:extLst>
          </p:cNvPr>
          <p:cNvSpPr txBox="1"/>
          <p:nvPr/>
        </p:nvSpPr>
        <p:spPr>
          <a:xfrm>
            <a:off x="6188086" y="5421096"/>
            <a:ext cx="569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/>
              <a:t>Tyrvään Pyhän Olavin kirkko Sastamalassa.               </a:t>
            </a:r>
            <a:r>
              <a:rPr lang="fi-FI" sz="900" dirty="0"/>
              <a:t>Kuva: Wikimedia </a:t>
            </a:r>
            <a:r>
              <a:rPr lang="fi-FI" sz="900" dirty="0" err="1"/>
              <a:t>Commons</a:t>
            </a:r>
            <a:endParaRPr lang="fi-FI" sz="900" dirty="0"/>
          </a:p>
        </p:txBody>
      </p:sp>
    </p:spTree>
    <p:extLst>
      <p:ext uri="{BB962C8B-B14F-4D97-AF65-F5344CB8AC3E}">
        <p14:creationId xmlns:p14="http://schemas.microsoft.com/office/powerpoint/2010/main" val="69364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Kirkon hallinto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7</a:t>
            </a:fld>
            <a:endParaRPr lang="fi-FI" dirty="0"/>
          </a:p>
        </p:txBody>
      </p:sp>
      <p:sp>
        <p:nvSpPr>
          <p:cNvPr id="9" name="Shape 126">
            <a:extLst>
              <a:ext uri="{FF2B5EF4-FFF2-40B4-BE49-F238E27FC236}">
                <a16:creationId xmlns:a16="http://schemas.microsoft.com/office/drawing/2014/main" id="{430EB91F-F865-66ED-B697-E846EFCF9829}"/>
              </a:ext>
            </a:extLst>
          </p:cNvPr>
          <p:cNvSpPr/>
          <p:nvPr/>
        </p:nvSpPr>
        <p:spPr>
          <a:xfrm>
            <a:off x="1643633" y="1223218"/>
            <a:ext cx="2394967" cy="1081616"/>
          </a:xfrm>
          <a:prstGeom prst="roundRect">
            <a:avLst>
              <a:gd name="adj" fmla="val 16667"/>
            </a:avLst>
          </a:prstGeom>
          <a:solidFill>
            <a:srgbClr val="800080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Paavi</a:t>
            </a:r>
            <a:endParaRPr lang="en-US" sz="1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kirkon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ylin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johtaja</a:t>
            </a:r>
            <a:endParaRPr lang="en-US"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E4D3B2A7-5F56-A27B-28DE-AEC2AE7F43D4}"/>
              </a:ext>
            </a:extLst>
          </p:cNvPr>
          <p:cNvSpPr/>
          <p:nvPr/>
        </p:nvSpPr>
        <p:spPr>
          <a:xfrm>
            <a:off x="1653156" y="2864727"/>
            <a:ext cx="2394967" cy="1081616"/>
          </a:xfrm>
          <a:prstGeom prst="roundRect">
            <a:avLst>
              <a:gd name="adj" fmla="val 16667"/>
            </a:avLst>
          </a:prstGeom>
          <a:solidFill>
            <a:srgbClr val="584487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Turun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piispa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johti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Suomen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kirkkoa</a:t>
            </a:r>
            <a:endParaRPr lang="en-US"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128">
            <a:extLst>
              <a:ext uri="{FF2B5EF4-FFF2-40B4-BE49-F238E27FC236}">
                <a16:creationId xmlns:a16="http://schemas.microsoft.com/office/drawing/2014/main" id="{5621A258-6EB2-79FA-5DAC-0D4492C58A3B}"/>
              </a:ext>
            </a:extLst>
          </p:cNvPr>
          <p:cNvSpPr/>
          <p:nvPr/>
        </p:nvSpPr>
        <p:spPr>
          <a:xfrm>
            <a:off x="1653156" y="4587807"/>
            <a:ext cx="2414015" cy="1129835"/>
          </a:xfrm>
          <a:prstGeom prst="roundRect">
            <a:avLst>
              <a:gd name="adj" fmla="val 16667"/>
            </a:avLst>
          </a:prstGeom>
          <a:solidFill>
            <a:srgbClr val="828DC6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Kirkkoherrat</a:t>
            </a:r>
            <a:endParaRPr lang="en-US" sz="1600" b="1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johtivat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seurakuntien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toimintaa</a:t>
            </a:r>
            <a:endParaRPr lang="en-US"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Shape 130">
            <a:extLst>
              <a:ext uri="{FF2B5EF4-FFF2-40B4-BE49-F238E27FC236}">
                <a16:creationId xmlns:a16="http://schemas.microsoft.com/office/drawing/2014/main" id="{018959C6-18EA-AE63-EA40-3DE492BBEFBB}"/>
              </a:ext>
            </a:extLst>
          </p:cNvPr>
          <p:cNvSpPr/>
          <p:nvPr/>
        </p:nvSpPr>
        <p:spPr>
          <a:xfrm>
            <a:off x="5122143" y="5031892"/>
            <a:ext cx="2580118" cy="1199790"/>
          </a:xfrm>
          <a:prstGeom prst="roundRect">
            <a:avLst>
              <a:gd name="adj" fmla="val 16667"/>
            </a:avLst>
          </a:prstGeom>
          <a:solidFill>
            <a:srgbClr val="DDD6E7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Papit</a:t>
            </a:r>
            <a:endParaRPr lang="en-US" sz="16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toimittivat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messut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ja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huolehtivat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sakramenteista</a:t>
            </a:r>
            <a:endParaRPr lang="en-US"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127">
            <a:extLst>
              <a:ext uri="{FF2B5EF4-FFF2-40B4-BE49-F238E27FC236}">
                <a16:creationId xmlns:a16="http://schemas.microsoft.com/office/drawing/2014/main" id="{211D016B-5D55-1085-8038-2FF29A8F9C57}"/>
              </a:ext>
            </a:extLst>
          </p:cNvPr>
          <p:cNvSpPr/>
          <p:nvPr/>
        </p:nvSpPr>
        <p:spPr>
          <a:xfrm>
            <a:off x="5122143" y="3237038"/>
            <a:ext cx="2570593" cy="1081616"/>
          </a:xfrm>
          <a:prstGeom prst="roundRect">
            <a:avLst>
              <a:gd name="adj" fmla="val 16667"/>
            </a:avLst>
          </a:prstGeom>
          <a:solidFill>
            <a:srgbClr val="828DC6"/>
          </a:soli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</a:pPr>
            <a:r>
              <a:rPr lang="en-US" sz="1600" b="1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Tuomiokapitulin</a:t>
            </a:r>
            <a:r>
              <a:rPr lang="en-US" sz="16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1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virkailijat</a:t>
            </a:r>
            <a:endParaRPr lang="en-US" sz="1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600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iispan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b="0" i="0" u="none" strike="noStrike" cap="none" dirty="0" err="1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avustajia</a:t>
            </a:r>
            <a:endParaRPr lang="en-US" sz="16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" name="Suora nuoliyhdysviiva 5">
            <a:extLst>
              <a:ext uri="{FF2B5EF4-FFF2-40B4-BE49-F238E27FC236}">
                <a16:creationId xmlns:a16="http://schemas.microsoft.com/office/drawing/2014/main" id="{D1CDA55E-024A-2C73-C04C-17721E50EB09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2841117" y="2304834"/>
            <a:ext cx="9523" cy="559893"/>
          </a:xfrm>
          <a:prstGeom prst="straightConnector1">
            <a:avLst/>
          </a:prstGeom>
          <a:ln>
            <a:solidFill>
              <a:srgbClr val="80008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99D7776C-7162-ABD5-2543-B849BD6119AB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2850640" y="3946343"/>
            <a:ext cx="9524" cy="641464"/>
          </a:xfrm>
          <a:prstGeom prst="straightConnector1">
            <a:avLst/>
          </a:prstGeom>
          <a:ln>
            <a:solidFill>
              <a:srgbClr val="584487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FACFE4F6-4C1C-166A-9AF6-9C3399233051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4048123" y="3405535"/>
            <a:ext cx="1074020" cy="372311"/>
          </a:xfrm>
          <a:prstGeom prst="straightConnector1">
            <a:avLst/>
          </a:prstGeom>
          <a:ln>
            <a:solidFill>
              <a:srgbClr val="584487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051E39AE-B200-9009-28E5-2C1B1C4F5184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4067171" y="5152725"/>
            <a:ext cx="1054972" cy="479062"/>
          </a:xfrm>
          <a:prstGeom prst="straightConnector1">
            <a:avLst/>
          </a:prstGeom>
          <a:ln>
            <a:solidFill>
              <a:srgbClr val="828DC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2" name="Kuva 31" descr="Kuva, joka sisältää kohteen puu, ulko, torni, rakennus&#10;&#10;Kuvaus luotu automaattisesti">
            <a:extLst>
              <a:ext uri="{FF2B5EF4-FFF2-40B4-BE49-F238E27FC236}">
                <a16:creationId xmlns:a16="http://schemas.microsoft.com/office/drawing/2014/main" id="{9994B10A-A298-945A-E851-C90D5FC6DB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4" r="25556" b="9133"/>
          <a:stretch/>
        </p:blipFill>
        <p:spPr>
          <a:xfrm>
            <a:off x="8245252" y="1446375"/>
            <a:ext cx="3473895" cy="466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91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Turun piispan asema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334504" cy="4633913"/>
          </a:xfrm>
        </p:spPr>
        <p:txBody>
          <a:bodyPr/>
          <a:lstStyle/>
          <a:p>
            <a:r>
              <a:rPr lang="fi-FI" altLang="fi-FI" sz="2200" dirty="0"/>
              <a:t>Poliittinen valta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Edusti Suomea kuninkaan edessä</a:t>
            </a:r>
          </a:p>
          <a:p>
            <a:r>
              <a:rPr lang="fi-FI" altLang="fi-FI" sz="2200" dirty="0"/>
              <a:t>Taloudellinen valta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Sai osan kymmenyksistä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Omisti oman linnan ja paljon muuta omaisuutta</a:t>
            </a:r>
          </a:p>
          <a:p>
            <a:r>
              <a:rPr lang="fi-FI" altLang="fi-FI" sz="2200" dirty="0"/>
              <a:t>Hengellinen valta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Toimitti jumalanpalvelukset Turun tuomiokirkossa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Opetti pappeja</a:t>
            </a:r>
          </a:p>
          <a:p>
            <a:r>
              <a:rPr lang="fi-FI" altLang="fi-FI" sz="2200" dirty="0"/>
              <a:t>Tuomiovalta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Huolehti pappien riita-asiat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Valvoi seurakuntalaisten elämää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  <p:pic>
        <p:nvPicPr>
          <p:cNvPr id="7" name="Kuva 6" descr="Kuva, joka sisältää kohteen ulko, taivas, mäenrinne&#10;&#10;Kuvaus luotu automaattisesti">
            <a:extLst>
              <a:ext uri="{FF2B5EF4-FFF2-40B4-BE49-F238E27FC236}">
                <a16:creationId xmlns:a16="http://schemas.microsoft.com/office/drawing/2014/main" id="{B812FE23-156B-CF90-1661-F84C49564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04" y="1978653"/>
            <a:ext cx="4818191" cy="320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0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625FF0-2ADA-4718-9F13-0395B556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28088" cy="7334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fi-FI" sz="4200" dirty="0">
                <a:latin typeface="+mn-lt"/>
              </a:rPr>
              <a:t>Keskiajan kristillisyyden keskeisiä piirteitä</a:t>
            </a:r>
          </a:p>
        </p:txBody>
      </p:sp>
      <p:sp>
        <p:nvSpPr>
          <p:cNvPr id="3075" name="Sisällön paikkamerkki 2">
            <a:extLst>
              <a:ext uri="{FF2B5EF4-FFF2-40B4-BE49-F238E27FC236}">
                <a16:creationId xmlns:a16="http://schemas.microsoft.com/office/drawing/2014/main" id="{4B2E3F6B-2452-43DB-9BA0-AF372E3BB0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543050"/>
            <a:ext cx="6334504" cy="4633913"/>
          </a:xfrm>
        </p:spPr>
        <p:txBody>
          <a:bodyPr/>
          <a:lstStyle/>
          <a:p>
            <a:r>
              <a:rPr lang="fi-FI" altLang="fi-FI" sz="2200" dirty="0"/>
              <a:t>Pyhimysten keskeinen asema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Rukoileminen ja pyhäinjäännösten kunnioittaminen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Pyhimyskalenteri</a:t>
            </a:r>
          </a:p>
          <a:p>
            <a:r>
              <a:rPr lang="fi-FI" altLang="fi-FI" sz="2200" dirty="0"/>
              <a:t>Pyhiinvaelluksille osallistuminen</a:t>
            </a:r>
          </a:p>
          <a:p>
            <a:r>
              <a:rPr lang="fi-FI" altLang="fi-FI" sz="2200" dirty="0"/>
              <a:t>Sielunpelastuksen pohtiminen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Kiirastulen pelko</a:t>
            </a:r>
          </a:p>
          <a:p>
            <a:pPr lvl="1">
              <a:buFont typeface="Calibri" panose="020F0502020204030204" pitchFamily="34" charset="0"/>
              <a:buChar char="̶"/>
            </a:pPr>
            <a:r>
              <a:rPr lang="fi-FI" altLang="fi-FI" sz="2200" dirty="0"/>
              <a:t>Sielunmessut</a:t>
            </a:r>
          </a:p>
          <a:p>
            <a:r>
              <a:rPr lang="fi-FI" altLang="fi-FI" sz="2200" dirty="0"/>
              <a:t>Messuun ja sakramentteihin osallistuminen</a:t>
            </a:r>
          </a:p>
          <a:p>
            <a:r>
              <a:rPr lang="fi-FI" altLang="fi-FI" sz="2200" dirty="0"/>
              <a:t>Runsaasti uskonnollisia juhlapäiviä vuoden aikana</a:t>
            </a:r>
          </a:p>
          <a:p>
            <a:endParaRPr lang="fi-FI" altLang="fi-FI" sz="22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370220-A88D-4199-931D-DA202CA8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5. Katolilaisuuden hallitsema Suomi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D46FAD7-0606-4CA6-B680-0B12E11B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01FB1B-E8C8-4B5E-B1C1-0BFDAE84AB66}" type="slidenum">
              <a:rPr lang="fi-FI" smtClean="0"/>
              <a:pPr>
                <a:defRPr/>
              </a:pPr>
              <a:t>9</a:t>
            </a:fld>
            <a:endParaRPr lang="fi-FI"/>
          </a:p>
        </p:txBody>
      </p:sp>
      <p:pic>
        <p:nvPicPr>
          <p:cNvPr id="6" name="Kuva 5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E8A681B-97F6-E5B6-0692-5EF386CCD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148" y="1750046"/>
            <a:ext cx="4408470" cy="335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0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528</Words>
  <Application>Microsoft Office PowerPoint</Application>
  <PresentationFormat>Laajakuva</PresentationFormat>
  <Paragraphs>110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Office-teema</vt:lpstr>
      <vt:lpstr>5. Katolilaisuuden hallitsema Suomi</vt:lpstr>
      <vt:lpstr>Kristinuskon saapuminen Suomeen</vt:lpstr>
      <vt:lpstr>Ristiretket Suomeen</vt:lpstr>
      <vt:lpstr>Ristiretket</vt:lpstr>
      <vt:lpstr>Kristinusko syrjäyttää muinaisuskon</vt:lpstr>
      <vt:lpstr>Keskiaikaisen kirkon tehtävät </vt:lpstr>
      <vt:lpstr>Kirkon hallinto</vt:lpstr>
      <vt:lpstr>Turun piispan asema</vt:lpstr>
      <vt:lpstr>Keskiajan kristillisyyden keskeisiä piirteitä</vt:lpstr>
      <vt:lpstr>Keskiaikaiset katolisen kirkon sääntökunnat Suomessa</vt:lpstr>
      <vt:lpstr>Naantalin birgittalaisluostari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Diaesityksen otsikko, koko 48</dc:title>
  <dc:creator>Taina Vuokko</dc:creator>
  <cp:lastModifiedBy>Riikka Kujanen</cp:lastModifiedBy>
  <cp:revision>23</cp:revision>
  <dcterms:created xsi:type="dcterms:W3CDTF">2021-06-01T16:07:13Z</dcterms:created>
  <dcterms:modified xsi:type="dcterms:W3CDTF">2022-06-27T13:17:41Z</dcterms:modified>
</cp:coreProperties>
</file>