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2"/>
      <p:bold r:id="rId13"/>
      <p:italic r:id="rId14"/>
      <p:boldItalic r:id="rId15"/>
    </p:embeddedFont>
    <p:embeddedFont>
      <p:font typeface="Merriweather Sans" panose="020B0604020202020204" charset="0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80"/>
    <p:restoredTop sz="94605"/>
  </p:normalViewPr>
  <p:slideViewPr>
    <p:cSldViewPr snapToGrid="0" snapToObjects="1">
      <p:cViewPr varScale="1">
        <p:scale>
          <a:sx n="67" d="100"/>
          <a:sy n="67" d="100"/>
        </p:scale>
        <p:origin x="8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54847121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623308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1" name="Google Shape;91;p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962408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40fe2b105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8" name="Google Shape;98;g40fe2b1059_0_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9" name="Google Shape;99;g40fe2b1059_0_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518979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42355dbd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6" name="Google Shape;106;g42355dbdad_0_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07" name="Google Shape;107;g42355dbdad_0_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978883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42355dbda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4" name="Google Shape;114;g42355dbdad_0_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5" name="Google Shape;115;g42355dbdad_0_6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665136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0fe2b1059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2" name="Google Shape;122;g40fe2b1059_0_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23" name="Google Shape;123;g40fe2b1059_0_8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815678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0fe2b1059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36" name="Google Shape;136;g40fe2b1059_0_1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37" name="Google Shape;137;g40fe2b1059_0_14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4233447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40fe2b105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3" name="Google Shape;143;g40fe2b1059_0_2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44" name="Google Shape;144;g40fe2b1059_0_20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1124733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40fe2b1059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50" name="Google Shape;150;g40fe2b1059_0_3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51" name="Google Shape;151;g40fe2b1059_0_3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371658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267200" y="1981200"/>
            <a:ext cx="4081305" cy="2780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Jakso IV</a:t>
            </a:r>
            <a:endParaRPr sz="2400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sz="2400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Suomi suurvalta-</a:t>
            </a:r>
            <a:endParaRPr sz="2400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aikana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Taitoaukeama: karttatehtävä</a:t>
            </a:r>
            <a:endParaRPr sz="2400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49517"/>
            <a:ext cx="7886700" cy="86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 dirty="0"/>
              <a:t>Taitoaukeama: karttatehtävä</a:t>
            </a:r>
            <a:endParaRPr dirty="0"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37" y="1213217"/>
            <a:ext cx="7886700" cy="138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Alla on kolme karttaa Ruotsin valtakunnasta eri ajoilta.</a:t>
            </a:r>
            <a:endParaRPr dirty="0"/>
          </a:p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i-FI" dirty="0"/>
              <a:t>Ajoita kartat vuosisadan tarkkuudella. Perustele. (6p)</a:t>
            </a:r>
            <a:endParaRPr dirty="0"/>
          </a:p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i-FI" dirty="0"/>
              <a:t>Mitä historian tapahtumaketjuja kartat kuvaavat? (4p)</a:t>
            </a:r>
            <a:endParaRPr dirty="0"/>
          </a:p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fi-FI" dirty="0"/>
              <a:t>Miten kartoissa näkyvä muutos oli mahdollinen? (10p)</a:t>
            </a:r>
            <a:endParaRPr dirty="0"/>
          </a:p>
        </p:txBody>
      </p:sp>
      <p:pic>
        <p:nvPicPr>
          <p:cNvPr id="95" name="Google Shape;9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8424" y="2602142"/>
            <a:ext cx="8727125" cy="361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>
            <a:spLocks noGrp="1"/>
          </p:cNvSpPr>
          <p:nvPr>
            <p:ph type="body" idx="1"/>
          </p:nvPr>
        </p:nvSpPr>
        <p:spPr>
          <a:xfrm>
            <a:off x="628650" y="450000"/>
            <a:ext cx="7886700" cy="1750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a) Ajoita kartat vuosisadan tarkkuudella. Perustele. (6p)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Ensimmäinen kartt</a:t>
            </a:r>
            <a:r>
              <a:rPr lang="fi-FI" dirty="0">
                <a:solidFill>
                  <a:srgbClr val="000000"/>
                </a:solidFill>
              </a:rPr>
              <a:t>a on 1300-luvulta, tarkkaan ottaen vuodelta 1323. Kyseessä</a:t>
            </a:r>
            <a:r>
              <a:rPr lang="fi-FI" dirty="0"/>
              <a:t> on Pähkinäsaaren rauha eli ensimmäinen virallinen raja Ruotsin ja Novgorodin välillä.</a:t>
            </a:r>
            <a:endParaRPr dirty="0"/>
          </a:p>
        </p:txBody>
      </p:sp>
      <p:pic>
        <p:nvPicPr>
          <p:cNvPr id="102" name="Google Shape;102;p14"/>
          <p:cNvPicPr preferRelativeResize="0"/>
          <p:nvPr/>
        </p:nvPicPr>
        <p:blipFill rotWithShape="1">
          <a:blip r:embed="rId4">
            <a:alphaModFix/>
          </a:blip>
          <a:srcRect t="2959"/>
          <a:stretch/>
        </p:blipFill>
        <p:spPr>
          <a:xfrm>
            <a:off x="208437" y="2708938"/>
            <a:ext cx="8727125" cy="35061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3" name="Google Shape;103;p14"/>
          <p:cNvCxnSpPr>
            <a:cxnSpLocks/>
          </p:cNvCxnSpPr>
          <p:nvPr/>
        </p:nvCxnSpPr>
        <p:spPr>
          <a:xfrm flipH="1">
            <a:off x="2110154" y="1989574"/>
            <a:ext cx="211015" cy="643094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body" idx="1"/>
          </p:nvPr>
        </p:nvSpPr>
        <p:spPr>
          <a:xfrm>
            <a:off x="628650" y="450000"/>
            <a:ext cx="7886700" cy="56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a) Ajoita kartat vuosisadan tarkkuudella. Perustele. (6p)</a:t>
            </a:r>
            <a:endParaRPr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/>
              <a:t>Toinen kartta on 1500-luvulta. Kyseessä on Täyssinän rauha vuodelta 1595, jolloin Ruotsi sai itselleen sinisellä merkityt alueet. </a:t>
            </a:r>
            <a:br>
              <a:rPr lang="fi-FI"/>
            </a:br>
            <a:endParaRPr/>
          </a:p>
        </p:txBody>
      </p:sp>
      <p:pic>
        <p:nvPicPr>
          <p:cNvPr id="110" name="Google Shape;110;p15"/>
          <p:cNvPicPr preferRelativeResize="0"/>
          <p:nvPr/>
        </p:nvPicPr>
        <p:blipFill rotWithShape="1">
          <a:blip r:embed="rId4">
            <a:alphaModFix/>
          </a:blip>
          <a:srcRect t="2959"/>
          <a:stretch/>
        </p:blipFill>
        <p:spPr>
          <a:xfrm>
            <a:off x="208437" y="2716950"/>
            <a:ext cx="8727125" cy="35061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1" name="Google Shape;111;p15"/>
          <p:cNvCxnSpPr>
            <a:cxnSpLocks/>
          </p:cNvCxnSpPr>
          <p:nvPr/>
        </p:nvCxnSpPr>
        <p:spPr>
          <a:xfrm>
            <a:off x="4662435" y="1637881"/>
            <a:ext cx="0" cy="994787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 txBox="1">
            <a:spLocks noGrp="1"/>
          </p:cNvSpPr>
          <p:nvPr>
            <p:ph type="body" idx="1"/>
          </p:nvPr>
        </p:nvSpPr>
        <p:spPr>
          <a:xfrm>
            <a:off x="628650" y="450000"/>
            <a:ext cx="7886700" cy="1589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a) Ajoita kartat vuosisadan tarkkuudella. Perustele. (6p)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Kolmas kartta on suurvaltakaudelta 1600-luvulta (noin 1660-luvulta), koska Ruotsin alueet ovat merkittävästi kasvaneet. </a:t>
            </a:r>
            <a:br>
              <a:rPr lang="fi-FI" dirty="0"/>
            </a:br>
            <a:endParaRPr dirty="0"/>
          </a:p>
        </p:txBody>
      </p:sp>
      <p:pic>
        <p:nvPicPr>
          <p:cNvPr id="118" name="Google Shape;118;p16"/>
          <p:cNvPicPr preferRelativeResize="0"/>
          <p:nvPr/>
        </p:nvPicPr>
        <p:blipFill rotWithShape="1">
          <a:blip r:embed="rId4">
            <a:alphaModFix/>
          </a:blip>
          <a:srcRect t="2959"/>
          <a:stretch/>
        </p:blipFill>
        <p:spPr>
          <a:xfrm>
            <a:off x="208437" y="2708938"/>
            <a:ext cx="8727125" cy="35061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9" name="Google Shape;119;p16"/>
          <p:cNvCxnSpPr>
            <a:cxnSpLocks/>
          </p:cNvCxnSpPr>
          <p:nvPr/>
        </p:nvCxnSpPr>
        <p:spPr>
          <a:xfrm>
            <a:off x="6933363" y="1758462"/>
            <a:ext cx="422030" cy="854109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>
            <a:spLocks noGrp="1"/>
          </p:cNvSpPr>
          <p:nvPr>
            <p:ph type="body" idx="1"/>
          </p:nvPr>
        </p:nvSpPr>
        <p:spPr>
          <a:xfrm>
            <a:off x="628650" y="450000"/>
            <a:ext cx="8216700" cy="56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b) Mitä historian tapahtumaketjuja kartat kuvaavat? (4p)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Kartat kertovat Ruotsin kasvusta suurvallaksi.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Ensimmäisen kartan rajalinja syntyi kamppailusta Novgorodia vastaan.</a:t>
            </a:r>
          </a:p>
          <a:p>
            <a:pPr lvl="0">
              <a:lnSpc>
                <a:spcPct val="100000"/>
              </a:lnSpc>
              <a:buChar char="●"/>
            </a:pPr>
            <a:r>
              <a:rPr lang="fi-FI" dirty="0"/>
              <a:t>Toisen kartan aikana Ruotsi oli käynyt pitkän sodan Venäjää vastaan ja saanut laajennettua alueitaan idässä.</a:t>
            </a:r>
          </a:p>
          <a:p>
            <a:pPr lvl="0">
              <a:lnSpc>
                <a:spcPct val="100000"/>
              </a:lnSpc>
              <a:buChar char="●"/>
            </a:pPr>
            <a:r>
              <a:rPr lang="fi-FI" dirty="0"/>
              <a:t>Viimeisessä kartassa sota Tanskaa vastaan on päättynyt ja Ruotsi sai haltuunsa Etelä-Ruotsin ja Keski-Norjan alueita.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dirty="0"/>
          </a:p>
        </p:txBody>
      </p:sp>
      <p:pic>
        <p:nvPicPr>
          <p:cNvPr id="126" name="Google Shape;126;p17"/>
          <p:cNvPicPr preferRelativeResize="0">
            <a:picLocks noChangeAspect="1"/>
          </p:cNvPicPr>
          <p:nvPr/>
        </p:nvPicPr>
        <p:blipFill rotWithShape="1">
          <a:blip r:embed="rId4">
            <a:alphaModFix/>
          </a:blip>
          <a:srcRect t="2957" b="1949"/>
          <a:stretch/>
        </p:blipFill>
        <p:spPr>
          <a:xfrm>
            <a:off x="1600514" y="3631288"/>
            <a:ext cx="6272972" cy="2469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>
            <a:spLocks noGrp="1"/>
          </p:cNvSpPr>
          <p:nvPr>
            <p:ph type="body" idx="1"/>
          </p:nvPr>
        </p:nvSpPr>
        <p:spPr>
          <a:xfrm>
            <a:off x="531295" y="450000"/>
            <a:ext cx="5021400" cy="56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c) Miten kartoissa näkyvä muutos oli mahdollinen? (10p)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Ruotsin ensimmäiset aluevaltaukset perustuivat ”tyhjän” alueen valtaamiseen.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Suomen alueella ei ollut yhtenäistä valtiota tai armeijaa torjumassa valloitusta.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Ruotsi kamppaili alueesta Novgorodin kanssa, ja raja-alue pysyi pitkään epävarmana.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dirty="0"/>
          </a:p>
        </p:txBody>
      </p:sp>
      <p:pic>
        <p:nvPicPr>
          <p:cNvPr id="140" name="Google Shape;140;p19"/>
          <p:cNvPicPr preferRelativeResize="0">
            <a:picLocks noChangeAspect="1"/>
          </p:cNvPicPr>
          <p:nvPr/>
        </p:nvPicPr>
        <p:blipFill rotWithShape="1">
          <a:blip r:embed="rId4">
            <a:alphaModFix/>
          </a:blip>
          <a:srcRect t="2957" r="62651" b="1949"/>
          <a:stretch/>
        </p:blipFill>
        <p:spPr>
          <a:xfrm>
            <a:off x="5552695" y="1125414"/>
            <a:ext cx="3045231" cy="320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0"/>
          <p:cNvSpPr txBox="1">
            <a:spLocks noGrp="1"/>
          </p:cNvSpPr>
          <p:nvPr>
            <p:ph type="body" idx="1"/>
          </p:nvPr>
        </p:nvSpPr>
        <p:spPr>
          <a:xfrm>
            <a:off x="509117" y="450000"/>
            <a:ext cx="4887900" cy="4905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c) Miten kartoissa näkyvä muutos oli mahdollinen? (10p)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Toinen kartta kuvaa Ruotsin ja Venäjän 25-vuotisen sodan rauhaa.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Sodan taustasyy oli suomalaisen väestön siirtyminen Kustaa Vaasan kehotuksesta Pähkinänsaaren rajan ylitse.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Tilanne ärsytti venäläisiä, ja lopulta sota syttyi. Sotatilanteet vaihtelivat, ja koska ratkaisua ei saatu ja sota tuli kalliiksi, maat tekivät rauhan vuonna 1595.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dirty="0"/>
          </a:p>
        </p:txBody>
      </p:sp>
      <p:pic>
        <p:nvPicPr>
          <p:cNvPr id="147" name="Google Shape;147;p20"/>
          <p:cNvPicPr preferRelativeResize="0"/>
          <p:nvPr/>
        </p:nvPicPr>
        <p:blipFill rotWithShape="1">
          <a:blip r:embed="rId4">
            <a:alphaModFix/>
          </a:blip>
          <a:srcRect l="39671" t="2957" r="31598" b="1949"/>
          <a:stretch/>
        </p:blipFill>
        <p:spPr>
          <a:xfrm>
            <a:off x="5497500" y="1057546"/>
            <a:ext cx="3136925" cy="429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1"/>
          <p:cNvSpPr txBox="1">
            <a:spLocks noGrp="1"/>
          </p:cNvSpPr>
          <p:nvPr>
            <p:ph type="body" idx="1"/>
          </p:nvPr>
        </p:nvSpPr>
        <p:spPr>
          <a:xfrm>
            <a:off x="558311" y="449999"/>
            <a:ext cx="4887900" cy="56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c) Miten kartoissa näkyvä muutos oli mahdollinen? (10p)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Varsinainen suurvallaksi nousu näkyy viimeisessä kartassa.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Kehityksen mahdollisti naapurivaltioiden Tanskan, Puolan ja Venäjän heikkous.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Vastaavasti Ruotsilla oli tehokas armeija, jota oli modernisoitu ja joka oli liikkuva.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●"/>
            </a:pPr>
            <a:r>
              <a:rPr lang="fi-FI" dirty="0"/>
              <a:t>Lisäksi reformaatio sotki tilannetta </a:t>
            </a:r>
            <a:r>
              <a:rPr lang="fi-FI" dirty="0" err="1"/>
              <a:t>Pohjois</a:t>
            </a:r>
            <a:r>
              <a:rPr lang="fi-FI" dirty="0"/>
              <a:t>-Euroopassa ja antoi Ruotsille mahdollisuuden sekaantua Itämeren eteläpuolisten alueiden politiikkaan.</a:t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dirty="0"/>
          </a:p>
        </p:txBody>
      </p:sp>
      <p:pic>
        <p:nvPicPr>
          <p:cNvPr id="154" name="Google Shape;154;p21"/>
          <p:cNvPicPr preferRelativeResize="0"/>
          <p:nvPr/>
        </p:nvPicPr>
        <p:blipFill rotWithShape="1">
          <a:blip r:embed="rId4">
            <a:alphaModFix/>
          </a:blip>
          <a:srcRect l="69990" t="2957" r="1034" b="1949"/>
          <a:stretch/>
        </p:blipFill>
        <p:spPr>
          <a:xfrm>
            <a:off x="5631485" y="1187887"/>
            <a:ext cx="3072900" cy="417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380</Words>
  <Application>Microsoft Office PowerPoint</Application>
  <PresentationFormat>On-screen Show (4:3)</PresentationFormat>
  <Paragraphs>47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Verdana</vt:lpstr>
      <vt:lpstr>Arial</vt:lpstr>
      <vt:lpstr>Merriweather Sans</vt:lpstr>
      <vt:lpstr>Mukautettu suunnittelumalli</vt:lpstr>
      <vt:lpstr>PowerPoint Presentation</vt:lpstr>
      <vt:lpstr>Taitoaukeama: karttatehtävä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</dc:creator>
  <cp:lastModifiedBy>Minna</cp:lastModifiedBy>
  <cp:revision>5</cp:revision>
  <dcterms:modified xsi:type="dcterms:W3CDTF">2020-12-05T10:48:52Z</dcterms:modified>
</cp:coreProperties>
</file>