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6" r:id="rId6"/>
    <p:sldId id="277" r:id="rId7"/>
    <p:sldId id="270" r:id="rId8"/>
    <p:sldId id="271" r:id="rId9"/>
    <p:sldId id="278" r:id="rId10"/>
    <p:sldId id="279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/>
    <p:restoredTop sz="94674"/>
  </p:normalViewPr>
  <p:slideViewPr>
    <p:cSldViewPr>
      <p:cViewPr varScale="1">
        <p:scale>
          <a:sx n="154" d="100"/>
          <a:sy n="154" d="100"/>
        </p:scale>
        <p:origin x="127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86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5656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98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03375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9326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991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50774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752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746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2441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009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CECDC-CA82-419C-B66C-70AF779EE76D}" type="datetimeFigureOut">
              <a:rPr lang="fi-FI" smtClean="0"/>
              <a:t>2.11.2021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02E-1949-41E2-B3DA-061E657BEAE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516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Kasvi versoo betonissa olevasta halkeamasta">
            <a:extLst>
              <a:ext uri="{FF2B5EF4-FFF2-40B4-BE49-F238E27FC236}">
                <a16:creationId xmlns:a16="http://schemas.microsoft.com/office/drawing/2014/main" id="{D857C451-A64D-448B-8D00-4A4D245C79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6720" b="-1"/>
          <a:stretch/>
        </p:blipFill>
        <p:spPr>
          <a:xfrm>
            <a:off x="2642616" y="10"/>
            <a:ext cx="6501384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317450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8485" y="1122363"/>
            <a:ext cx="3017520" cy="3204134"/>
          </a:xfrm>
        </p:spPr>
        <p:txBody>
          <a:bodyPr anchor="b">
            <a:normAutofit/>
          </a:bodyPr>
          <a:lstStyle/>
          <a:p>
            <a:pPr algn="l"/>
            <a:r>
              <a:rPr lang="fi-FI" sz="4200" b="1"/>
              <a:t>Terve 2: Ihminen, ympäristö ja terveys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485" y="4872922"/>
            <a:ext cx="3017519" cy="1208141"/>
          </a:xfrm>
        </p:spPr>
        <p:txBody>
          <a:bodyPr>
            <a:normAutofit/>
          </a:bodyPr>
          <a:lstStyle/>
          <a:p>
            <a:pPr algn="l"/>
            <a:r>
              <a:rPr lang="fi-FI" sz="1700" b="1"/>
              <a:t>Luku 10: Mielenterveyttä kuormittavia tekijöitä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1653" y="434802"/>
            <a:ext cx="146304" cy="52806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0771" y="4546920"/>
            <a:ext cx="298323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fi-FI" sz="5200" b="1"/>
              <a:t>Stressin hallintakeinot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rajanveto haitallisen ja hyödyllisen stressin välille vaikeaa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itse ei aina tunnista stressaantumistaan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toiselle stressiä aiheuttava asia voi olla toiselle voimavara ja mielihyvän lähde</a:t>
            </a:r>
          </a:p>
          <a:p>
            <a:pPr>
              <a:lnSpc>
                <a:spcPct val="90000"/>
              </a:lnSpc>
            </a:pPr>
            <a:r>
              <a:rPr lang="fi-FI" sz="1600"/>
              <a:t>elämään liittyy kokemuksia ja tunteita, joita ei voi järjellä ratkaista</a:t>
            </a:r>
          </a:p>
          <a:p>
            <a:pPr>
              <a:lnSpc>
                <a:spcPct val="90000"/>
              </a:lnSpc>
            </a:pPr>
            <a:r>
              <a:rPr lang="fi-FI" sz="1600"/>
              <a:t>tunteita kannattaa oppia tunnistamaan ja toteamaan hyväksyvästi niiden olemassaolo</a:t>
            </a:r>
          </a:p>
          <a:p>
            <a:pPr>
              <a:lnSpc>
                <a:spcPct val="90000"/>
              </a:lnSpc>
            </a:pPr>
            <a:r>
              <a:rPr lang="fi-FI" sz="1600"/>
              <a:t>oman kehon reagointitapoja kannattaa myös opetella tunnistamaan (= </a:t>
            </a:r>
            <a:r>
              <a:rPr lang="fi-FI" sz="1600" b="1"/>
              <a:t>kehotietoisuus</a:t>
            </a:r>
            <a:r>
              <a:rPr lang="fi-FI" sz="1600"/>
              <a:t>): stressioireiden kuuntelu ja niihin reagointi olennainen osa hyvinvointia ja terveyttä</a:t>
            </a:r>
          </a:p>
          <a:p>
            <a:pPr>
              <a:lnSpc>
                <a:spcPct val="90000"/>
              </a:lnSpc>
            </a:pPr>
            <a:r>
              <a:rPr lang="fi-FI" sz="1600"/>
              <a:t>hyödyllistä käyttää useita erilaisia stressinhallintakeinoja (yksilöllisyys)</a:t>
            </a:r>
          </a:p>
          <a:p>
            <a:pPr>
              <a:lnSpc>
                <a:spcPct val="90000"/>
              </a:lnSpc>
            </a:pPr>
            <a:r>
              <a:rPr lang="fi-FI" sz="1600"/>
              <a:t>hyvät ja toimivat keinot vaikuttavat usein viiveellä</a:t>
            </a:r>
          </a:p>
          <a:p>
            <a:pPr lvl="1">
              <a:lnSpc>
                <a:spcPct val="90000"/>
              </a:lnSpc>
            </a:pPr>
            <a:endParaRPr lang="fi-FI" sz="1600"/>
          </a:p>
          <a:p>
            <a:pPr>
              <a:lnSpc>
                <a:spcPct val="90000"/>
              </a:lnSpc>
            </a:pP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4126987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fi-FI" sz="4700" b="1"/>
              <a:t>Uupumus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  <a:gd name="connsiteX0" fmla="*/ 0 w 8140446"/>
              <a:gd name="connsiteY0" fmla="*/ 0 h 18288"/>
              <a:gd name="connsiteX1" fmla="*/ 596966 w 8140446"/>
              <a:gd name="connsiteY1" fmla="*/ 0 h 18288"/>
              <a:gd name="connsiteX2" fmla="*/ 1031123 w 8140446"/>
              <a:gd name="connsiteY2" fmla="*/ 0 h 18288"/>
              <a:gd name="connsiteX3" fmla="*/ 1872303 w 8140446"/>
              <a:gd name="connsiteY3" fmla="*/ 0 h 18288"/>
              <a:gd name="connsiteX4" fmla="*/ 2469269 w 8140446"/>
              <a:gd name="connsiteY4" fmla="*/ 0 h 18288"/>
              <a:gd name="connsiteX5" fmla="*/ 3066235 w 8140446"/>
              <a:gd name="connsiteY5" fmla="*/ 0 h 18288"/>
              <a:gd name="connsiteX6" fmla="*/ 3907414 w 8140446"/>
              <a:gd name="connsiteY6" fmla="*/ 0 h 18288"/>
              <a:gd name="connsiteX7" fmla="*/ 4422976 w 8140446"/>
              <a:gd name="connsiteY7" fmla="*/ 0 h 18288"/>
              <a:gd name="connsiteX8" fmla="*/ 5264155 w 8140446"/>
              <a:gd name="connsiteY8" fmla="*/ 0 h 18288"/>
              <a:gd name="connsiteX9" fmla="*/ 6105335 w 8140446"/>
              <a:gd name="connsiteY9" fmla="*/ 0 h 18288"/>
              <a:gd name="connsiteX10" fmla="*/ 6783705 w 8140446"/>
              <a:gd name="connsiteY10" fmla="*/ 0 h 18288"/>
              <a:gd name="connsiteX11" fmla="*/ 8140446 w 8140446"/>
              <a:gd name="connsiteY11" fmla="*/ 0 h 18288"/>
              <a:gd name="connsiteX12" fmla="*/ 8140446 w 8140446"/>
              <a:gd name="connsiteY12" fmla="*/ 18288 h 18288"/>
              <a:gd name="connsiteX13" fmla="*/ 7706289 w 8140446"/>
              <a:gd name="connsiteY13" fmla="*/ 18288 h 18288"/>
              <a:gd name="connsiteX14" fmla="*/ 6865109 w 8140446"/>
              <a:gd name="connsiteY14" fmla="*/ 18288 h 18288"/>
              <a:gd name="connsiteX15" fmla="*/ 6349548 w 8140446"/>
              <a:gd name="connsiteY15" fmla="*/ 18288 h 18288"/>
              <a:gd name="connsiteX16" fmla="*/ 5671177 w 8140446"/>
              <a:gd name="connsiteY16" fmla="*/ 18288 h 18288"/>
              <a:gd name="connsiteX17" fmla="*/ 4829998 w 8140446"/>
              <a:gd name="connsiteY17" fmla="*/ 18288 h 18288"/>
              <a:gd name="connsiteX18" fmla="*/ 4151627 w 8140446"/>
              <a:gd name="connsiteY18" fmla="*/ 18288 h 18288"/>
              <a:gd name="connsiteX19" fmla="*/ 3717470 w 8140446"/>
              <a:gd name="connsiteY19" fmla="*/ 18288 h 18288"/>
              <a:gd name="connsiteX20" fmla="*/ 3201909 w 8140446"/>
              <a:gd name="connsiteY20" fmla="*/ 18288 h 18288"/>
              <a:gd name="connsiteX21" fmla="*/ 2360729 w 8140446"/>
              <a:gd name="connsiteY21" fmla="*/ 18288 h 18288"/>
              <a:gd name="connsiteX22" fmla="*/ 1682359 w 8140446"/>
              <a:gd name="connsiteY22" fmla="*/ 18288 h 18288"/>
              <a:gd name="connsiteX23" fmla="*/ 1166797 w 8140446"/>
              <a:gd name="connsiteY23" fmla="*/ 18288 h 18288"/>
              <a:gd name="connsiteX24" fmla="*/ 0 w 8140446"/>
              <a:gd name="connsiteY24" fmla="*/ 18288 h 18288"/>
              <a:gd name="connsiteX25" fmla="*/ 0 w 8140446"/>
              <a:gd name="connsiteY2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87427" y="6231"/>
                  <a:pt x="309612" y="-26324"/>
                  <a:pt x="434157" y="0"/>
                </a:cubicBezTo>
                <a:cubicBezTo>
                  <a:pt x="536972" y="29330"/>
                  <a:pt x="959392" y="28619"/>
                  <a:pt x="1193932" y="0"/>
                </a:cubicBezTo>
                <a:cubicBezTo>
                  <a:pt x="1446097" y="13819"/>
                  <a:pt x="1471680" y="7203"/>
                  <a:pt x="1628089" y="0"/>
                </a:cubicBezTo>
                <a:cubicBezTo>
                  <a:pt x="1817415" y="4047"/>
                  <a:pt x="1949536" y="-59324"/>
                  <a:pt x="2225055" y="0"/>
                </a:cubicBezTo>
                <a:cubicBezTo>
                  <a:pt x="2520490" y="18365"/>
                  <a:pt x="2717469" y="18707"/>
                  <a:pt x="3066235" y="0"/>
                </a:cubicBezTo>
                <a:cubicBezTo>
                  <a:pt x="3437075" y="3751"/>
                  <a:pt x="3408347" y="31644"/>
                  <a:pt x="3744605" y="0"/>
                </a:cubicBezTo>
                <a:cubicBezTo>
                  <a:pt x="4097249" y="-11527"/>
                  <a:pt x="4249699" y="-32555"/>
                  <a:pt x="4504380" y="0"/>
                </a:cubicBezTo>
                <a:cubicBezTo>
                  <a:pt x="4737570" y="17980"/>
                  <a:pt x="4877497" y="1006"/>
                  <a:pt x="5101346" y="0"/>
                </a:cubicBezTo>
                <a:cubicBezTo>
                  <a:pt x="5359305" y="-15330"/>
                  <a:pt x="5447195" y="7257"/>
                  <a:pt x="5779717" y="0"/>
                </a:cubicBezTo>
                <a:cubicBezTo>
                  <a:pt x="6090019" y="-17621"/>
                  <a:pt x="6273151" y="4279"/>
                  <a:pt x="6620896" y="0"/>
                </a:cubicBezTo>
                <a:cubicBezTo>
                  <a:pt x="6968586" y="34056"/>
                  <a:pt x="6990073" y="23587"/>
                  <a:pt x="7136458" y="0"/>
                </a:cubicBezTo>
                <a:cubicBezTo>
                  <a:pt x="7320575" y="20480"/>
                  <a:pt x="7847401" y="-6173"/>
                  <a:pt x="8140446" y="0"/>
                </a:cubicBezTo>
                <a:cubicBezTo>
                  <a:pt x="8139878" y="7862"/>
                  <a:pt x="8140227" y="13269"/>
                  <a:pt x="8140446" y="18288"/>
                </a:cubicBezTo>
                <a:cubicBezTo>
                  <a:pt x="7908069" y="-20636"/>
                  <a:pt x="7683037" y="21977"/>
                  <a:pt x="7543480" y="18288"/>
                </a:cubicBezTo>
                <a:cubicBezTo>
                  <a:pt x="7393752" y="10050"/>
                  <a:pt x="7221032" y="-3229"/>
                  <a:pt x="7109323" y="18288"/>
                </a:cubicBezTo>
                <a:cubicBezTo>
                  <a:pt x="7015297" y="22483"/>
                  <a:pt x="6599332" y="40899"/>
                  <a:pt x="6430952" y="18288"/>
                </a:cubicBezTo>
                <a:cubicBezTo>
                  <a:pt x="6292915" y="-34150"/>
                  <a:pt x="6142305" y="21507"/>
                  <a:pt x="5915391" y="18288"/>
                </a:cubicBezTo>
                <a:cubicBezTo>
                  <a:pt x="5682725" y="47843"/>
                  <a:pt x="5440566" y="31420"/>
                  <a:pt x="5237020" y="18288"/>
                </a:cubicBezTo>
                <a:cubicBezTo>
                  <a:pt x="5046456" y="10577"/>
                  <a:pt x="4706449" y="51976"/>
                  <a:pt x="4558650" y="18288"/>
                </a:cubicBezTo>
                <a:cubicBezTo>
                  <a:pt x="4361396" y="-987"/>
                  <a:pt x="4145362" y="-22303"/>
                  <a:pt x="3880279" y="18288"/>
                </a:cubicBezTo>
                <a:cubicBezTo>
                  <a:pt x="3610716" y="25411"/>
                  <a:pt x="3472690" y="4008"/>
                  <a:pt x="3201909" y="18288"/>
                </a:cubicBezTo>
                <a:cubicBezTo>
                  <a:pt x="2913595" y="35097"/>
                  <a:pt x="2753317" y="-1149"/>
                  <a:pt x="2604943" y="18288"/>
                </a:cubicBezTo>
                <a:cubicBezTo>
                  <a:pt x="2450130" y="36989"/>
                  <a:pt x="1974183" y="40159"/>
                  <a:pt x="1845168" y="18288"/>
                </a:cubicBezTo>
                <a:cubicBezTo>
                  <a:pt x="1677929" y="220"/>
                  <a:pt x="1378098" y="-772"/>
                  <a:pt x="1166797" y="18288"/>
                </a:cubicBezTo>
                <a:cubicBezTo>
                  <a:pt x="921150" y="53277"/>
                  <a:pt x="327457" y="47297"/>
                  <a:pt x="0" y="18288"/>
                </a:cubicBezTo>
                <a:cubicBezTo>
                  <a:pt x="-589" y="13471"/>
                  <a:pt x="-474" y="7409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36968" y="-25482"/>
                  <a:pt x="379786" y="11224"/>
                  <a:pt x="596966" y="0"/>
                </a:cubicBezTo>
                <a:cubicBezTo>
                  <a:pt x="815878" y="-21223"/>
                  <a:pt x="832062" y="11868"/>
                  <a:pt x="1031123" y="0"/>
                </a:cubicBezTo>
                <a:cubicBezTo>
                  <a:pt x="1256800" y="-30738"/>
                  <a:pt x="1658090" y="-20345"/>
                  <a:pt x="1872303" y="0"/>
                </a:cubicBezTo>
                <a:cubicBezTo>
                  <a:pt x="2115604" y="28431"/>
                  <a:pt x="2277865" y="-40642"/>
                  <a:pt x="2469269" y="0"/>
                </a:cubicBezTo>
                <a:cubicBezTo>
                  <a:pt x="2679731" y="25919"/>
                  <a:pt x="2788602" y="-6498"/>
                  <a:pt x="3066235" y="0"/>
                </a:cubicBezTo>
                <a:cubicBezTo>
                  <a:pt x="3325663" y="-14487"/>
                  <a:pt x="3706561" y="67517"/>
                  <a:pt x="3907414" y="0"/>
                </a:cubicBezTo>
                <a:cubicBezTo>
                  <a:pt x="4127229" y="-37113"/>
                  <a:pt x="4179037" y="-8167"/>
                  <a:pt x="4422976" y="0"/>
                </a:cubicBezTo>
                <a:cubicBezTo>
                  <a:pt x="4683575" y="-28486"/>
                  <a:pt x="5055803" y="-13799"/>
                  <a:pt x="5264155" y="0"/>
                </a:cubicBezTo>
                <a:cubicBezTo>
                  <a:pt x="5513566" y="14315"/>
                  <a:pt x="5735215" y="2768"/>
                  <a:pt x="6105335" y="0"/>
                </a:cubicBezTo>
                <a:cubicBezTo>
                  <a:pt x="6510913" y="-12587"/>
                  <a:pt x="6456171" y="3247"/>
                  <a:pt x="6783705" y="0"/>
                </a:cubicBezTo>
                <a:cubicBezTo>
                  <a:pt x="7057099" y="-15461"/>
                  <a:pt x="7592067" y="5384"/>
                  <a:pt x="8140446" y="0"/>
                </a:cubicBezTo>
                <a:cubicBezTo>
                  <a:pt x="8140452" y="8597"/>
                  <a:pt x="8141122" y="9732"/>
                  <a:pt x="8140446" y="18288"/>
                </a:cubicBezTo>
                <a:cubicBezTo>
                  <a:pt x="7961834" y="8406"/>
                  <a:pt x="7874097" y="10350"/>
                  <a:pt x="7706289" y="18288"/>
                </a:cubicBezTo>
                <a:cubicBezTo>
                  <a:pt x="7582508" y="-14920"/>
                  <a:pt x="7179551" y="-33111"/>
                  <a:pt x="6865109" y="18288"/>
                </a:cubicBezTo>
                <a:cubicBezTo>
                  <a:pt x="6583382" y="24117"/>
                  <a:pt x="6525821" y="36696"/>
                  <a:pt x="6349548" y="18288"/>
                </a:cubicBezTo>
                <a:cubicBezTo>
                  <a:pt x="6209953" y="10881"/>
                  <a:pt x="5959707" y="-47828"/>
                  <a:pt x="5671177" y="18288"/>
                </a:cubicBezTo>
                <a:cubicBezTo>
                  <a:pt x="5387744" y="29809"/>
                  <a:pt x="5228514" y="101507"/>
                  <a:pt x="4829998" y="18288"/>
                </a:cubicBezTo>
                <a:cubicBezTo>
                  <a:pt x="4415646" y="-28596"/>
                  <a:pt x="4343809" y="28954"/>
                  <a:pt x="4151627" y="18288"/>
                </a:cubicBezTo>
                <a:cubicBezTo>
                  <a:pt x="3950673" y="-9796"/>
                  <a:pt x="3879947" y="41143"/>
                  <a:pt x="3717470" y="18288"/>
                </a:cubicBezTo>
                <a:cubicBezTo>
                  <a:pt x="3558660" y="10110"/>
                  <a:pt x="3468854" y="29375"/>
                  <a:pt x="3201909" y="18288"/>
                </a:cubicBezTo>
                <a:cubicBezTo>
                  <a:pt x="2965673" y="10505"/>
                  <a:pt x="2568327" y="22116"/>
                  <a:pt x="2360729" y="18288"/>
                </a:cubicBezTo>
                <a:cubicBezTo>
                  <a:pt x="2171885" y="49144"/>
                  <a:pt x="1923258" y="16020"/>
                  <a:pt x="1682359" y="18288"/>
                </a:cubicBezTo>
                <a:cubicBezTo>
                  <a:pt x="1430698" y="-2378"/>
                  <a:pt x="1324229" y="-1751"/>
                  <a:pt x="1166797" y="18288"/>
                </a:cubicBezTo>
                <a:cubicBezTo>
                  <a:pt x="1001390" y="41795"/>
                  <a:pt x="324313" y="57964"/>
                  <a:pt x="0" y="18288"/>
                </a:cubicBezTo>
                <a:cubicBezTo>
                  <a:pt x="285" y="13135"/>
                  <a:pt x="532" y="5956"/>
                  <a:pt x="0" y="0"/>
                </a:cubicBezTo>
                <a:close/>
              </a:path>
              <a:path w="8140446" h="18288" fill="none" stroke="0" extrusionOk="0">
                <a:moveTo>
                  <a:pt x="0" y="0"/>
                </a:moveTo>
                <a:cubicBezTo>
                  <a:pt x="69532" y="-6557"/>
                  <a:pt x="264219" y="3919"/>
                  <a:pt x="434157" y="0"/>
                </a:cubicBezTo>
                <a:cubicBezTo>
                  <a:pt x="600013" y="9090"/>
                  <a:pt x="921449" y="-13478"/>
                  <a:pt x="1193932" y="0"/>
                </a:cubicBezTo>
                <a:cubicBezTo>
                  <a:pt x="1443592" y="14844"/>
                  <a:pt x="1471188" y="10722"/>
                  <a:pt x="1628089" y="0"/>
                </a:cubicBezTo>
                <a:cubicBezTo>
                  <a:pt x="1750006" y="-24149"/>
                  <a:pt x="1967480" y="-14904"/>
                  <a:pt x="2225055" y="0"/>
                </a:cubicBezTo>
                <a:cubicBezTo>
                  <a:pt x="2503918" y="19247"/>
                  <a:pt x="2709263" y="-16351"/>
                  <a:pt x="3066235" y="0"/>
                </a:cubicBezTo>
                <a:cubicBezTo>
                  <a:pt x="3429723" y="-1627"/>
                  <a:pt x="3399401" y="30976"/>
                  <a:pt x="3744605" y="0"/>
                </a:cubicBezTo>
                <a:cubicBezTo>
                  <a:pt x="4081920" y="-40602"/>
                  <a:pt x="4258272" y="-2441"/>
                  <a:pt x="4504380" y="0"/>
                </a:cubicBezTo>
                <a:cubicBezTo>
                  <a:pt x="4760039" y="21121"/>
                  <a:pt x="4866555" y="-1351"/>
                  <a:pt x="5101346" y="0"/>
                </a:cubicBezTo>
                <a:cubicBezTo>
                  <a:pt x="5336279" y="1859"/>
                  <a:pt x="5465100" y="30801"/>
                  <a:pt x="5779717" y="0"/>
                </a:cubicBezTo>
                <a:cubicBezTo>
                  <a:pt x="6117018" y="-2879"/>
                  <a:pt x="6273497" y="-5002"/>
                  <a:pt x="6620896" y="0"/>
                </a:cubicBezTo>
                <a:cubicBezTo>
                  <a:pt x="6972306" y="38666"/>
                  <a:pt x="6992056" y="28334"/>
                  <a:pt x="7136458" y="0"/>
                </a:cubicBezTo>
                <a:cubicBezTo>
                  <a:pt x="7325567" y="-61201"/>
                  <a:pt x="7766555" y="-88399"/>
                  <a:pt x="8140446" y="0"/>
                </a:cubicBezTo>
                <a:cubicBezTo>
                  <a:pt x="8140031" y="7748"/>
                  <a:pt x="8139515" y="13015"/>
                  <a:pt x="8140446" y="18288"/>
                </a:cubicBezTo>
                <a:cubicBezTo>
                  <a:pt x="7892673" y="-4012"/>
                  <a:pt x="7668025" y="650"/>
                  <a:pt x="7543480" y="18288"/>
                </a:cubicBezTo>
                <a:cubicBezTo>
                  <a:pt x="7406710" y="-3467"/>
                  <a:pt x="7207646" y="8893"/>
                  <a:pt x="7109323" y="18288"/>
                </a:cubicBezTo>
                <a:cubicBezTo>
                  <a:pt x="6993037" y="49011"/>
                  <a:pt x="6598723" y="59405"/>
                  <a:pt x="6430952" y="18288"/>
                </a:cubicBezTo>
                <a:cubicBezTo>
                  <a:pt x="6284771" y="15315"/>
                  <a:pt x="6162730" y="20350"/>
                  <a:pt x="5915391" y="18288"/>
                </a:cubicBezTo>
                <a:cubicBezTo>
                  <a:pt x="5684668" y="13603"/>
                  <a:pt x="5422852" y="53618"/>
                  <a:pt x="5237020" y="18288"/>
                </a:cubicBezTo>
                <a:cubicBezTo>
                  <a:pt x="5035482" y="26296"/>
                  <a:pt x="4719808" y="55145"/>
                  <a:pt x="4558650" y="18288"/>
                </a:cubicBezTo>
                <a:cubicBezTo>
                  <a:pt x="4375169" y="-35587"/>
                  <a:pt x="4137553" y="12086"/>
                  <a:pt x="3880279" y="18288"/>
                </a:cubicBezTo>
                <a:cubicBezTo>
                  <a:pt x="3624533" y="32648"/>
                  <a:pt x="3467387" y="6480"/>
                  <a:pt x="3201909" y="18288"/>
                </a:cubicBezTo>
                <a:cubicBezTo>
                  <a:pt x="2918126" y="73342"/>
                  <a:pt x="2717830" y="-17156"/>
                  <a:pt x="2604943" y="18288"/>
                </a:cubicBezTo>
                <a:cubicBezTo>
                  <a:pt x="2496133" y="44525"/>
                  <a:pt x="2003915" y="18254"/>
                  <a:pt x="1845168" y="18288"/>
                </a:cubicBezTo>
                <a:cubicBezTo>
                  <a:pt x="1694518" y="14989"/>
                  <a:pt x="1344959" y="44188"/>
                  <a:pt x="1166797" y="18288"/>
                </a:cubicBezTo>
                <a:cubicBezTo>
                  <a:pt x="935925" y="69451"/>
                  <a:pt x="319712" y="-63972"/>
                  <a:pt x="0" y="18288"/>
                </a:cubicBezTo>
                <a:cubicBezTo>
                  <a:pt x="1307" y="12414"/>
                  <a:pt x="-32" y="574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8140446"/>
                      <a:gd name="connsiteY0" fmla="*/ 0 h 18288"/>
                      <a:gd name="connsiteX1" fmla="*/ 434157 w 8140446"/>
                      <a:gd name="connsiteY1" fmla="*/ 0 h 18288"/>
                      <a:gd name="connsiteX2" fmla="*/ 1193932 w 8140446"/>
                      <a:gd name="connsiteY2" fmla="*/ 0 h 18288"/>
                      <a:gd name="connsiteX3" fmla="*/ 1628089 w 8140446"/>
                      <a:gd name="connsiteY3" fmla="*/ 0 h 18288"/>
                      <a:gd name="connsiteX4" fmla="*/ 2225055 w 8140446"/>
                      <a:gd name="connsiteY4" fmla="*/ 0 h 18288"/>
                      <a:gd name="connsiteX5" fmla="*/ 3066235 w 8140446"/>
                      <a:gd name="connsiteY5" fmla="*/ 0 h 18288"/>
                      <a:gd name="connsiteX6" fmla="*/ 3744605 w 8140446"/>
                      <a:gd name="connsiteY6" fmla="*/ 0 h 18288"/>
                      <a:gd name="connsiteX7" fmla="*/ 4504380 w 8140446"/>
                      <a:gd name="connsiteY7" fmla="*/ 0 h 18288"/>
                      <a:gd name="connsiteX8" fmla="*/ 5101346 w 8140446"/>
                      <a:gd name="connsiteY8" fmla="*/ 0 h 18288"/>
                      <a:gd name="connsiteX9" fmla="*/ 5779717 w 8140446"/>
                      <a:gd name="connsiteY9" fmla="*/ 0 h 18288"/>
                      <a:gd name="connsiteX10" fmla="*/ 6620896 w 8140446"/>
                      <a:gd name="connsiteY10" fmla="*/ 0 h 18288"/>
                      <a:gd name="connsiteX11" fmla="*/ 7136458 w 8140446"/>
                      <a:gd name="connsiteY11" fmla="*/ 0 h 18288"/>
                      <a:gd name="connsiteX12" fmla="*/ 8140446 w 8140446"/>
                      <a:gd name="connsiteY12" fmla="*/ 0 h 18288"/>
                      <a:gd name="connsiteX13" fmla="*/ 8140446 w 8140446"/>
                      <a:gd name="connsiteY13" fmla="*/ 18288 h 18288"/>
                      <a:gd name="connsiteX14" fmla="*/ 7543480 w 8140446"/>
                      <a:gd name="connsiteY14" fmla="*/ 18288 h 18288"/>
                      <a:gd name="connsiteX15" fmla="*/ 7109323 w 8140446"/>
                      <a:gd name="connsiteY15" fmla="*/ 18288 h 18288"/>
                      <a:gd name="connsiteX16" fmla="*/ 6430952 w 8140446"/>
                      <a:gd name="connsiteY16" fmla="*/ 18288 h 18288"/>
                      <a:gd name="connsiteX17" fmla="*/ 5915391 w 8140446"/>
                      <a:gd name="connsiteY17" fmla="*/ 18288 h 18288"/>
                      <a:gd name="connsiteX18" fmla="*/ 5237020 w 8140446"/>
                      <a:gd name="connsiteY18" fmla="*/ 18288 h 18288"/>
                      <a:gd name="connsiteX19" fmla="*/ 4558650 w 8140446"/>
                      <a:gd name="connsiteY19" fmla="*/ 18288 h 18288"/>
                      <a:gd name="connsiteX20" fmla="*/ 3880279 w 8140446"/>
                      <a:gd name="connsiteY20" fmla="*/ 18288 h 18288"/>
                      <a:gd name="connsiteX21" fmla="*/ 3201909 w 8140446"/>
                      <a:gd name="connsiteY21" fmla="*/ 18288 h 18288"/>
                      <a:gd name="connsiteX22" fmla="*/ 2604943 w 8140446"/>
                      <a:gd name="connsiteY22" fmla="*/ 18288 h 18288"/>
                      <a:gd name="connsiteX23" fmla="*/ 1845168 w 8140446"/>
                      <a:gd name="connsiteY23" fmla="*/ 18288 h 18288"/>
                      <a:gd name="connsiteX24" fmla="*/ 1166797 w 8140446"/>
                      <a:gd name="connsiteY24" fmla="*/ 18288 h 18288"/>
                      <a:gd name="connsiteX25" fmla="*/ 0 w 8140446"/>
                      <a:gd name="connsiteY25" fmla="*/ 18288 h 18288"/>
                      <a:gd name="connsiteX26" fmla="*/ 0 w 8140446"/>
                      <a:gd name="connsiteY26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8140446" h="18288" fill="none" extrusionOk="0">
                        <a:moveTo>
                          <a:pt x="0" y="0"/>
                        </a:moveTo>
                        <a:cubicBezTo>
                          <a:pt x="94920" y="9103"/>
                          <a:pt x="287892" y="-4966"/>
                          <a:pt x="434157" y="0"/>
                        </a:cubicBezTo>
                        <a:cubicBezTo>
                          <a:pt x="580422" y="4966"/>
                          <a:pt x="943595" y="-14182"/>
                          <a:pt x="1193932" y="0"/>
                        </a:cubicBezTo>
                        <a:cubicBezTo>
                          <a:pt x="1444270" y="14182"/>
                          <a:pt x="1472129" y="5523"/>
                          <a:pt x="1628089" y="0"/>
                        </a:cubicBezTo>
                        <a:cubicBezTo>
                          <a:pt x="1784049" y="-5523"/>
                          <a:pt x="1962419" y="-17322"/>
                          <a:pt x="2225055" y="0"/>
                        </a:cubicBezTo>
                        <a:cubicBezTo>
                          <a:pt x="2487691" y="17322"/>
                          <a:pt x="2700681" y="1311"/>
                          <a:pt x="3066235" y="0"/>
                        </a:cubicBezTo>
                        <a:cubicBezTo>
                          <a:pt x="3431789" y="-1311"/>
                          <a:pt x="3405662" y="25081"/>
                          <a:pt x="3744605" y="0"/>
                        </a:cubicBezTo>
                        <a:cubicBezTo>
                          <a:pt x="4083548" y="-25081"/>
                          <a:pt x="4265111" y="-11945"/>
                          <a:pt x="4504380" y="0"/>
                        </a:cubicBezTo>
                        <a:cubicBezTo>
                          <a:pt x="4743649" y="11945"/>
                          <a:pt x="4860394" y="-2832"/>
                          <a:pt x="5101346" y="0"/>
                        </a:cubicBezTo>
                        <a:cubicBezTo>
                          <a:pt x="5342298" y="2832"/>
                          <a:pt x="5456387" y="23676"/>
                          <a:pt x="5779717" y="0"/>
                        </a:cubicBezTo>
                        <a:cubicBezTo>
                          <a:pt x="6103047" y="-23676"/>
                          <a:pt x="6270379" y="-37291"/>
                          <a:pt x="6620896" y="0"/>
                        </a:cubicBezTo>
                        <a:cubicBezTo>
                          <a:pt x="6971413" y="37291"/>
                          <a:pt x="6989068" y="24674"/>
                          <a:pt x="7136458" y="0"/>
                        </a:cubicBezTo>
                        <a:cubicBezTo>
                          <a:pt x="7283848" y="-24674"/>
                          <a:pt x="7752532" y="-22436"/>
                          <a:pt x="8140446" y="0"/>
                        </a:cubicBezTo>
                        <a:cubicBezTo>
                          <a:pt x="8140314" y="7702"/>
                          <a:pt x="8140234" y="13511"/>
                          <a:pt x="8140446" y="18288"/>
                        </a:cubicBezTo>
                        <a:cubicBezTo>
                          <a:pt x="7906329" y="-3043"/>
                          <a:pt x="7681180" y="27465"/>
                          <a:pt x="7543480" y="18288"/>
                        </a:cubicBezTo>
                        <a:cubicBezTo>
                          <a:pt x="7405780" y="9111"/>
                          <a:pt x="7216607" y="3660"/>
                          <a:pt x="7109323" y="18288"/>
                        </a:cubicBezTo>
                        <a:cubicBezTo>
                          <a:pt x="7002039" y="32916"/>
                          <a:pt x="6576231" y="42692"/>
                          <a:pt x="6430952" y="18288"/>
                        </a:cubicBezTo>
                        <a:cubicBezTo>
                          <a:pt x="6285673" y="-6116"/>
                          <a:pt x="6138840" y="34521"/>
                          <a:pt x="5915391" y="18288"/>
                        </a:cubicBezTo>
                        <a:cubicBezTo>
                          <a:pt x="5691942" y="2055"/>
                          <a:pt x="5459460" y="51666"/>
                          <a:pt x="5237020" y="18288"/>
                        </a:cubicBezTo>
                        <a:cubicBezTo>
                          <a:pt x="5014580" y="-15090"/>
                          <a:pt x="4747677" y="40449"/>
                          <a:pt x="4558650" y="18288"/>
                        </a:cubicBezTo>
                        <a:cubicBezTo>
                          <a:pt x="4369623" y="-3873"/>
                          <a:pt x="4146061" y="12568"/>
                          <a:pt x="3880279" y="18288"/>
                        </a:cubicBezTo>
                        <a:cubicBezTo>
                          <a:pt x="3614497" y="24008"/>
                          <a:pt x="3473808" y="-12908"/>
                          <a:pt x="3201909" y="18288"/>
                        </a:cubicBezTo>
                        <a:cubicBezTo>
                          <a:pt x="2930010" y="49484"/>
                          <a:pt x="2728175" y="-3430"/>
                          <a:pt x="2604943" y="18288"/>
                        </a:cubicBezTo>
                        <a:cubicBezTo>
                          <a:pt x="2481711" y="40006"/>
                          <a:pt x="2004334" y="26952"/>
                          <a:pt x="1845168" y="18288"/>
                        </a:cubicBezTo>
                        <a:cubicBezTo>
                          <a:pt x="1686003" y="9624"/>
                          <a:pt x="1375070" y="37580"/>
                          <a:pt x="1166797" y="18288"/>
                        </a:cubicBezTo>
                        <a:cubicBezTo>
                          <a:pt x="958524" y="-1004"/>
                          <a:pt x="342846" y="8880"/>
                          <a:pt x="0" y="18288"/>
                        </a:cubicBezTo>
                        <a:cubicBezTo>
                          <a:pt x="129" y="13298"/>
                          <a:pt x="-675" y="6857"/>
                          <a:pt x="0" y="0"/>
                        </a:cubicBezTo>
                        <a:close/>
                      </a:path>
                      <a:path w="8140446" h="18288" stroke="0" extrusionOk="0">
                        <a:moveTo>
                          <a:pt x="0" y="0"/>
                        </a:moveTo>
                        <a:cubicBezTo>
                          <a:pt x="142435" y="-24533"/>
                          <a:pt x="380026" y="17447"/>
                          <a:pt x="596966" y="0"/>
                        </a:cubicBezTo>
                        <a:cubicBezTo>
                          <a:pt x="813906" y="-17447"/>
                          <a:pt x="830530" y="13462"/>
                          <a:pt x="1031123" y="0"/>
                        </a:cubicBezTo>
                        <a:cubicBezTo>
                          <a:pt x="1231716" y="-13462"/>
                          <a:pt x="1634038" y="0"/>
                          <a:pt x="1872303" y="0"/>
                        </a:cubicBezTo>
                        <a:cubicBezTo>
                          <a:pt x="2110568" y="0"/>
                          <a:pt x="2261934" y="-25727"/>
                          <a:pt x="2469269" y="0"/>
                        </a:cubicBezTo>
                        <a:cubicBezTo>
                          <a:pt x="2676604" y="25727"/>
                          <a:pt x="2790440" y="16284"/>
                          <a:pt x="3066235" y="0"/>
                        </a:cubicBezTo>
                        <a:cubicBezTo>
                          <a:pt x="3342030" y="-16284"/>
                          <a:pt x="3685603" y="41976"/>
                          <a:pt x="3907414" y="0"/>
                        </a:cubicBezTo>
                        <a:cubicBezTo>
                          <a:pt x="4129225" y="-41976"/>
                          <a:pt x="4177416" y="-7598"/>
                          <a:pt x="4422976" y="0"/>
                        </a:cubicBezTo>
                        <a:cubicBezTo>
                          <a:pt x="4668536" y="7598"/>
                          <a:pt x="5023499" y="-28058"/>
                          <a:pt x="5264155" y="0"/>
                        </a:cubicBezTo>
                        <a:cubicBezTo>
                          <a:pt x="5504811" y="28058"/>
                          <a:pt x="5703675" y="13288"/>
                          <a:pt x="6105335" y="0"/>
                        </a:cubicBezTo>
                        <a:cubicBezTo>
                          <a:pt x="6506995" y="-13288"/>
                          <a:pt x="6455516" y="-5124"/>
                          <a:pt x="6783705" y="0"/>
                        </a:cubicBezTo>
                        <a:cubicBezTo>
                          <a:pt x="7111894" y="5124"/>
                          <a:pt x="7512856" y="10604"/>
                          <a:pt x="8140446" y="0"/>
                        </a:cubicBezTo>
                        <a:cubicBezTo>
                          <a:pt x="8140458" y="8833"/>
                          <a:pt x="8140986" y="9830"/>
                          <a:pt x="8140446" y="18288"/>
                        </a:cubicBezTo>
                        <a:cubicBezTo>
                          <a:pt x="7959314" y="3345"/>
                          <a:pt x="7870113" y="10437"/>
                          <a:pt x="7706289" y="18288"/>
                        </a:cubicBezTo>
                        <a:cubicBezTo>
                          <a:pt x="7542465" y="26139"/>
                          <a:pt x="7157940" y="17482"/>
                          <a:pt x="6865109" y="18288"/>
                        </a:cubicBezTo>
                        <a:cubicBezTo>
                          <a:pt x="6572278" y="19094"/>
                          <a:pt x="6524256" y="38051"/>
                          <a:pt x="6349548" y="18288"/>
                        </a:cubicBezTo>
                        <a:cubicBezTo>
                          <a:pt x="6174840" y="-1475"/>
                          <a:pt x="5951624" y="174"/>
                          <a:pt x="5671177" y="18288"/>
                        </a:cubicBezTo>
                        <a:cubicBezTo>
                          <a:pt x="5390730" y="36402"/>
                          <a:pt x="5222992" y="60058"/>
                          <a:pt x="4829998" y="18288"/>
                        </a:cubicBezTo>
                        <a:cubicBezTo>
                          <a:pt x="4437004" y="-23482"/>
                          <a:pt x="4344181" y="39087"/>
                          <a:pt x="4151627" y="18288"/>
                        </a:cubicBezTo>
                        <a:cubicBezTo>
                          <a:pt x="3959073" y="-2511"/>
                          <a:pt x="3886970" y="32875"/>
                          <a:pt x="3717470" y="18288"/>
                        </a:cubicBezTo>
                        <a:cubicBezTo>
                          <a:pt x="3547970" y="3701"/>
                          <a:pt x="3451521" y="31872"/>
                          <a:pt x="3201909" y="18288"/>
                        </a:cubicBezTo>
                        <a:cubicBezTo>
                          <a:pt x="2952297" y="4704"/>
                          <a:pt x="2543413" y="6029"/>
                          <a:pt x="2360729" y="18288"/>
                        </a:cubicBezTo>
                        <a:cubicBezTo>
                          <a:pt x="2178045" y="30547"/>
                          <a:pt x="1906056" y="25847"/>
                          <a:pt x="1682359" y="18288"/>
                        </a:cubicBezTo>
                        <a:cubicBezTo>
                          <a:pt x="1458662" y="10730"/>
                          <a:pt x="1330405" y="8046"/>
                          <a:pt x="1166797" y="18288"/>
                        </a:cubicBezTo>
                        <a:cubicBezTo>
                          <a:pt x="1003189" y="28530"/>
                          <a:pt x="278098" y="19533"/>
                          <a:pt x="0" y="18288"/>
                        </a:cubicBezTo>
                        <a:cubicBezTo>
                          <a:pt x="74" y="14054"/>
                          <a:pt x="-46" y="699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/>
              <a:t>syntyy pitkäaikaisesta </a:t>
            </a:r>
            <a:r>
              <a:rPr lang="fi-FI" sz="1500" b="1"/>
              <a:t>distressistä </a:t>
            </a:r>
            <a:r>
              <a:rPr lang="fi-FI" sz="1500"/>
              <a:t>–</a:t>
            </a:r>
            <a:r>
              <a:rPr lang="fi-FI" sz="1500" b="1"/>
              <a:t> </a:t>
            </a:r>
            <a:r>
              <a:rPr lang="fi-FI" sz="1500"/>
              <a:t>mikään määrä unta ei tunnu korjaavan oloa </a:t>
            </a:r>
          </a:p>
          <a:p>
            <a:pPr>
              <a:lnSpc>
                <a:spcPct val="90000"/>
              </a:lnSpc>
            </a:pPr>
            <a:r>
              <a:rPr lang="fi-FI" sz="1500"/>
              <a:t>hälytysmerkkejä esim. muistin heikkeneminen, keskittymiskyvyttömyys, unihäiriöt, vatsaoireet, sydämen rytmihäiriöt, yleinen paha olo</a:t>
            </a:r>
          </a:p>
          <a:p>
            <a:pPr>
              <a:lnSpc>
                <a:spcPct val="90000"/>
              </a:lnSpc>
            </a:pPr>
            <a:r>
              <a:rPr lang="fi-FI" sz="1500"/>
              <a:t>opiskelu- tai työuupumus ei lääketieteen mukaan sairaus, mutta lisää riskiä sairastua vakaviin mielenterveyden häiriöihin ja voi johtaa työkyvyttömyyteen 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voi olla myös univajeesta johtuvaa pitkäaikaista väsymystä, joka korjaantuu riittävällä nukkumisella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joskus syynä erityisen hankala yksityiselämän tilanne</a:t>
            </a:r>
          </a:p>
          <a:p>
            <a:pPr>
              <a:lnSpc>
                <a:spcPct val="90000"/>
              </a:lnSpc>
            </a:pPr>
            <a:r>
              <a:rPr lang="fi-FI" sz="1500"/>
              <a:t>pitkäaikaista työkyvyttömyyttä aiheuttavaa työuupumusta noin 2–3  % suomalaisista, lievää sekä ohimenevää uupumusta kokee joka neljäs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syitä löytyy työstä, työyhteisöstä kuin työntekijästä, joskus myös kotiolosuhteista 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esim. liian suuri työmäärä, työpaikan vuorovaikutusristiriidat, vähäiset vaikuttamismahdollisuudet, vähäinen sosiaalinen tuki, koettu epäoikeudenmukaisuus</a:t>
            </a:r>
          </a:p>
          <a:p>
            <a:pPr>
              <a:lnSpc>
                <a:spcPct val="90000"/>
              </a:lnSpc>
            </a:pPr>
            <a:r>
              <a:rPr lang="fi-FI" sz="1500"/>
              <a:t>perussyy: ihminen joutuu pitkään kamppailemaan voimavarojensa ylärajoilla ilman, että hän voi itse vaikuttaa tilanteeseen</a:t>
            </a:r>
          </a:p>
          <a:p>
            <a:pPr>
              <a:lnSpc>
                <a:spcPct val="90000"/>
              </a:lnSpc>
            </a:pPr>
            <a:r>
              <a:rPr lang="fi-FI" sz="1500"/>
              <a:t>vakava terveyttä vaarantava uupumus eli </a:t>
            </a:r>
            <a:r>
              <a:rPr lang="fi-FI" sz="1500" b="1"/>
              <a:t>burnout</a:t>
            </a:r>
            <a:r>
              <a:rPr lang="fi-FI" sz="1500"/>
              <a:t> = täydellinen voimattomuus, rankka uupuminen ja motivaation katoaminen</a:t>
            </a:r>
          </a:p>
        </p:txBody>
      </p:sp>
    </p:spTree>
    <p:extLst>
      <p:ext uri="{BB962C8B-B14F-4D97-AF65-F5344CB8AC3E}">
        <p14:creationId xmlns:p14="http://schemas.microsoft.com/office/powerpoint/2010/main" val="20569515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fi-FI" sz="3500" b="1"/>
              <a:t>Stressin ja uupumuksen </a:t>
            </a:r>
            <a:br>
              <a:rPr lang="fi-FI" sz="3500" b="1"/>
            </a:br>
            <a:r>
              <a:rPr lang="fi-FI" sz="3500" b="1"/>
              <a:t>ehkäisy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i-FI" sz="1600"/>
          </a:p>
          <a:p>
            <a:pPr>
              <a:lnSpc>
                <a:spcPct val="90000"/>
              </a:lnSpc>
            </a:pPr>
            <a:r>
              <a:rPr lang="fi-FI" sz="1600"/>
              <a:t>arvioimalla ja kehittämällä olosuhteita</a:t>
            </a:r>
          </a:p>
          <a:p>
            <a:pPr>
              <a:lnSpc>
                <a:spcPct val="90000"/>
              </a:lnSpc>
            </a:pPr>
            <a:r>
              <a:rPr lang="fi-FI" sz="1600"/>
              <a:t>vahvistamalla yksilön ja yhteisön työ- ja toimintakykyä</a:t>
            </a:r>
          </a:p>
          <a:p>
            <a:pPr>
              <a:lnSpc>
                <a:spcPct val="90000"/>
              </a:lnSpc>
            </a:pPr>
            <a:r>
              <a:rPr lang="fi-FI" sz="1600"/>
              <a:t>työpaikalla yhteistyö johdon, työntekijän ja työterveyshuollon välillä </a:t>
            </a:r>
          </a:p>
          <a:p>
            <a:pPr>
              <a:lnSpc>
                <a:spcPct val="90000"/>
              </a:lnSpc>
            </a:pPr>
            <a:r>
              <a:rPr lang="fi-FI" sz="1600" b="1"/>
              <a:t>varhaisen tuen malli 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auttaa opiskeluhuollossa tai työpaikalla huomaamaan hälytysmerkkejä, jolloin niihin voidaan vaikuttaa jo kuormituksen alkuvaiheessa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mahdollisuus ja oikeus päästä opiskelu/työterveyshuoltoon, jonka tehtävänä edistää hyvinvointia, terveyttä ja opiskelu-/työkykyä sekä tunnistaa pulmia, jotta opiskelu-/työuupumusta ei pääse syntymään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moniammatillisen asiantuntijaryhmän osaamisen avulla toipuminen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työntekijä tai opiskelija velvollinen huolehtimaan palautumisesta ja terveellisten elämäntapojen noudattamisesta</a:t>
            </a:r>
          </a:p>
        </p:txBody>
      </p:sp>
    </p:spTree>
    <p:extLst>
      <p:ext uri="{BB962C8B-B14F-4D97-AF65-F5344CB8AC3E}">
        <p14:creationId xmlns:p14="http://schemas.microsoft.com/office/powerpoint/2010/main" val="4282844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fi-FI" sz="4700" b="1"/>
              <a:t>Kriisi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  <a:gd name="connsiteX0" fmla="*/ 0 w 8140446"/>
              <a:gd name="connsiteY0" fmla="*/ 0 h 18288"/>
              <a:gd name="connsiteX1" fmla="*/ 596966 w 8140446"/>
              <a:gd name="connsiteY1" fmla="*/ 0 h 18288"/>
              <a:gd name="connsiteX2" fmla="*/ 1031123 w 8140446"/>
              <a:gd name="connsiteY2" fmla="*/ 0 h 18288"/>
              <a:gd name="connsiteX3" fmla="*/ 1872303 w 8140446"/>
              <a:gd name="connsiteY3" fmla="*/ 0 h 18288"/>
              <a:gd name="connsiteX4" fmla="*/ 2469269 w 8140446"/>
              <a:gd name="connsiteY4" fmla="*/ 0 h 18288"/>
              <a:gd name="connsiteX5" fmla="*/ 3066235 w 8140446"/>
              <a:gd name="connsiteY5" fmla="*/ 0 h 18288"/>
              <a:gd name="connsiteX6" fmla="*/ 3907414 w 8140446"/>
              <a:gd name="connsiteY6" fmla="*/ 0 h 18288"/>
              <a:gd name="connsiteX7" fmla="*/ 4422976 w 8140446"/>
              <a:gd name="connsiteY7" fmla="*/ 0 h 18288"/>
              <a:gd name="connsiteX8" fmla="*/ 5264155 w 8140446"/>
              <a:gd name="connsiteY8" fmla="*/ 0 h 18288"/>
              <a:gd name="connsiteX9" fmla="*/ 6105335 w 8140446"/>
              <a:gd name="connsiteY9" fmla="*/ 0 h 18288"/>
              <a:gd name="connsiteX10" fmla="*/ 6783705 w 8140446"/>
              <a:gd name="connsiteY10" fmla="*/ 0 h 18288"/>
              <a:gd name="connsiteX11" fmla="*/ 8140446 w 8140446"/>
              <a:gd name="connsiteY11" fmla="*/ 0 h 18288"/>
              <a:gd name="connsiteX12" fmla="*/ 8140446 w 8140446"/>
              <a:gd name="connsiteY12" fmla="*/ 18288 h 18288"/>
              <a:gd name="connsiteX13" fmla="*/ 7706289 w 8140446"/>
              <a:gd name="connsiteY13" fmla="*/ 18288 h 18288"/>
              <a:gd name="connsiteX14" fmla="*/ 6865109 w 8140446"/>
              <a:gd name="connsiteY14" fmla="*/ 18288 h 18288"/>
              <a:gd name="connsiteX15" fmla="*/ 6349548 w 8140446"/>
              <a:gd name="connsiteY15" fmla="*/ 18288 h 18288"/>
              <a:gd name="connsiteX16" fmla="*/ 5671177 w 8140446"/>
              <a:gd name="connsiteY16" fmla="*/ 18288 h 18288"/>
              <a:gd name="connsiteX17" fmla="*/ 4829998 w 8140446"/>
              <a:gd name="connsiteY17" fmla="*/ 18288 h 18288"/>
              <a:gd name="connsiteX18" fmla="*/ 4151627 w 8140446"/>
              <a:gd name="connsiteY18" fmla="*/ 18288 h 18288"/>
              <a:gd name="connsiteX19" fmla="*/ 3717470 w 8140446"/>
              <a:gd name="connsiteY19" fmla="*/ 18288 h 18288"/>
              <a:gd name="connsiteX20" fmla="*/ 3201909 w 8140446"/>
              <a:gd name="connsiteY20" fmla="*/ 18288 h 18288"/>
              <a:gd name="connsiteX21" fmla="*/ 2360729 w 8140446"/>
              <a:gd name="connsiteY21" fmla="*/ 18288 h 18288"/>
              <a:gd name="connsiteX22" fmla="*/ 1682359 w 8140446"/>
              <a:gd name="connsiteY22" fmla="*/ 18288 h 18288"/>
              <a:gd name="connsiteX23" fmla="*/ 1166797 w 8140446"/>
              <a:gd name="connsiteY23" fmla="*/ 18288 h 18288"/>
              <a:gd name="connsiteX24" fmla="*/ 0 w 8140446"/>
              <a:gd name="connsiteY24" fmla="*/ 18288 h 18288"/>
              <a:gd name="connsiteX25" fmla="*/ 0 w 8140446"/>
              <a:gd name="connsiteY2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87427" y="6231"/>
                  <a:pt x="309612" y="-26324"/>
                  <a:pt x="434157" y="0"/>
                </a:cubicBezTo>
                <a:cubicBezTo>
                  <a:pt x="536972" y="29330"/>
                  <a:pt x="959392" y="28619"/>
                  <a:pt x="1193932" y="0"/>
                </a:cubicBezTo>
                <a:cubicBezTo>
                  <a:pt x="1446097" y="13819"/>
                  <a:pt x="1471680" y="7203"/>
                  <a:pt x="1628089" y="0"/>
                </a:cubicBezTo>
                <a:cubicBezTo>
                  <a:pt x="1817415" y="4047"/>
                  <a:pt x="1949536" y="-59324"/>
                  <a:pt x="2225055" y="0"/>
                </a:cubicBezTo>
                <a:cubicBezTo>
                  <a:pt x="2520490" y="18365"/>
                  <a:pt x="2717469" y="18707"/>
                  <a:pt x="3066235" y="0"/>
                </a:cubicBezTo>
                <a:cubicBezTo>
                  <a:pt x="3437075" y="3751"/>
                  <a:pt x="3408347" y="31644"/>
                  <a:pt x="3744605" y="0"/>
                </a:cubicBezTo>
                <a:cubicBezTo>
                  <a:pt x="4097249" y="-11527"/>
                  <a:pt x="4249699" y="-32555"/>
                  <a:pt x="4504380" y="0"/>
                </a:cubicBezTo>
                <a:cubicBezTo>
                  <a:pt x="4737570" y="17980"/>
                  <a:pt x="4877497" y="1006"/>
                  <a:pt x="5101346" y="0"/>
                </a:cubicBezTo>
                <a:cubicBezTo>
                  <a:pt x="5359305" y="-15330"/>
                  <a:pt x="5447195" y="7257"/>
                  <a:pt x="5779717" y="0"/>
                </a:cubicBezTo>
                <a:cubicBezTo>
                  <a:pt x="6090019" y="-17621"/>
                  <a:pt x="6273151" y="4279"/>
                  <a:pt x="6620896" y="0"/>
                </a:cubicBezTo>
                <a:cubicBezTo>
                  <a:pt x="6968586" y="34056"/>
                  <a:pt x="6990073" y="23587"/>
                  <a:pt x="7136458" y="0"/>
                </a:cubicBezTo>
                <a:cubicBezTo>
                  <a:pt x="7320575" y="20480"/>
                  <a:pt x="7847401" y="-6173"/>
                  <a:pt x="8140446" y="0"/>
                </a:cubicBezTo>
                <a:cubicBezTo>
                  <a:pt x="8139878" y="7862"/>
                  <a:pt x="8140227" y="13269"/>
                  <a:pt x="8140446" y="18288"/>
                </a:cubicBezTo>
                <a:cubicBezTo>
                  <a:pt x="7908069" y="-20636"/>
                  <a:pt x="7683037" y="21977"/>
                  <a:pt x="7543480" y="18288"/>
                </a:cubicBezTo>
                <a:cubicBezTo>
                  <a:pt x="7393752" y="10050"/>
                  <a:pt x="7221032" y="-3229"/>
                  <a:pt x="7109323" y="18288"/>
                </a:cubicBezTo>
                <a:cubicBezTo>
                  <a:pt x="7015297" y="22483"/>
                  <a:pt x="6599332" y="40899"/>
                  <a:pt x="6430952" y="18288"/>
                </a:cubicBezTo>
                <a:cubicBezTo>
                  <a:pt x="6292915" y="-34150"/>
                  <a:pt x="6142305" y="21507"/>
                  <a:pt x="5915391" y="18288"/>
                </a:cubicBezTo>
                <a:cubicBezTo>
                  <a:pt x="5682725" y="47843"/>
                  <a:pt x="5440566" y="31420"/>
                  <a:pt x="5237020" y="18288"/>
                </a:cubicBezTo>
                <a:cubicBezTo>
                  <a:pt x="5046456" y="10577"/>
                  <a:pt x="4706449" y="51976"/>
                  <a:pt x="4558650" y="18288"/>
                </a:cubicBezTo>
                <a:cubicBezTo>
                  <a:pt x="4361396" y="-987"/>
                  <a:pt x="4145362" y="-22303"/>
                  <a:pt x="3880279" y="18288"/>
                </a:cubicBezTo>
                <a:cubicBezTo>
                  <a:pt x="3610716" y="25411"/>
                  <a:pt x="3472690" y="4008"/>
                  <a:pt x="3201909" y="18288"/>
                </a:cubicBezTo>
                <a:cubicBezTo>
                  <a:pt x="2913595" y="35097"/>
                  <a:pt x="2753317" y="-1149"/>
                  <a:pt x="2604943" y="18288"/>
                </a:cubicBezTo>
                <a:cubicBezTo>
                  <a:pt x="2450130" y="36989"/>
                  <a:pt x="1974183" y="40159"/>
                  <a:pt x="1845168" y="18288"/>
                </a:cubicBezTo>
                <a:cubicBezTo>
                  <a:pt x="1677929" y="220"/>
                  <a:pt x="1378098" y="-772"/>
                  <a:pt x="1166797" y="18288"/>
                </a:cubicBezTo>
                <a:cubicBezTo>
                  <a:pt x="921150" y="53277"/>
                  <a:pt x="327457" y="47297"/>
                  <a:pt x="0" y="18288"/>
                </a:cubicBezTo>
                <a:cubicBezTo>
                  <a:pt x="-589" y="13471"/>
                  <a:pt x="-474" y="7409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36968" y="-25482"/>
                  <a:pt x="379786" y="11224"/>
                  <a:pt x="596966" y="0"/>
                </a:cubicBezTo>
                <a:cubicBezTo>
                  <a:pt x="815878" y="-21223"/>
                  <a:pt x="832062" y="11868"/>
                  <a:pt x="1031123" y="0"/>
                </a:cubicBezTo>
                <a:cubicBezTo>
                  <a:pt x="1256800" y="-30738"/>
                  <a:pt x="1658090" y="-20345"/>
                  <a:pt x="1872303" y="0"/>
                </a:cubicBezTo>
                <a:cubicBezTo>
                  <a:pt x="2115604" y="28431"/>
                  <a:pt x="2277865" y="-40642"/>
                  <a:pt x="2469269" y="0"/>
                </a:cubicBezTo>
                <a:cubicBezTo>
                  <a:pt x="2679731" y="25919"/>
                  <a:pt x="2788602" y="-6498"/>
                  <a:pt x="3066235" y="0"/>
                </a:cubicBezTo>
                <a:cubicBezTo>
                  <a:pt x="3325663" y="-14487"/>
                  <a:pt x="3706561" y="67517"/>
                  <a:pt x="3907414" y="0"/>
                </a:cubicBezTo>
                <a:cubicBezTo>
                  <a:pt x="4127229" y="-37113"/>
                  <a:pt x="4179037" y="-8167"/>
                  <a:pt x="4422976" y="0"/>
                </a:cubicBezTo>
                <a:cubicBezTo>
                  <a:pt x="4683575" y="-28486"/>
                  <a:pt x="5055803" y="-13799"/>
                  <a:pt x="5264155" y="0"/>
                </a:cubicBezTo>
                <a:cubicBezTo>
                  <a:pt x="5513566" y="14315"/>
                  <a:pt x="5735215" y="2768"/>
                  <a:pt x="6105335" y="0"/>
                </a:cubicBezTo>
                <a:cubicBezTo>
                  <a:pt x="6510913" y="-12587"/>
                  <a:pt x="6456171" y="3247"/>
                  <a:pt x="6783705" y="0"/>
                </a:cubicBezTo>
                <a:cubicBezTo>
                  <a:pt x="7057099" y="-15461"/>
                  <a:pt x="7592067" y="5384"/>
                  <a:pt x="8140446" y="0"/>
                </a:cubicBezTo>
                <a:cubicBezTo>
                  <a:pt x="8140452" y="8597"/>
                  <a:pt x="8141122" y="9732"/>
                  <a:pt x="8140446" y="18288"/>
                </a:cubicBezTo>
                <a:cubicBezTo>
                  <a:pt x="7961834" y="8406"/>
                  <a:pt x="7874097" y="10350"/>
                  <a:pt x="7706289" y="18288"/>
                </a:cubicBezTo>
                <a:cubicBezTo>
                  <a:pt x="7582508" y="-14920"/>
                  <a:pt x="7179551" y="-33111"/>
                  <a:pt x="6865109" y="18288"/>
                </a:cubicBezTo>
                <a:cubicBezTo>
                  <a:pt x="6583382" y="24117"/>
                  <a:pt x="6525821" y="36696"/>
                  <a:pt x="6349548" y="18288"/>
                </a:cubicBezTo>
                <a:cubicBezTo>
                  <a:pt x="6209953" y="10881"/>
                  <a:pt x="5959707" y="-47828"/>
                  <a:pt x="5671177" y="18288"/>
                </a:cubicBezTo>
                <a:cubicBezTo>
                  <a:pt x="5387744" y="29809"/>
                  <a:pt x="5228514" y="101507"/>
                  <a:pt x="4829998" y="18288"/>
                </a:cubicBezTo>
                <a:cubicBezTo>
                  <a:pt x="4415646" y="-28596"/>
                  <a:pt x="4343809" y="28954"/>
                  <a:pt x="4151627" y="18288"/>
                </a:cubicBezTo>
                <a:cubicBezTo>
                  <a:pt x="3950673" y="-9796"/>
                  <a:pt x="3879947" y="41143"/>
                  <a:pt x="3717470" y="18288"/>
                </a:cubicBezTo>
                <a:cubicBezTo>
                  <a:pt x="3558660" y="10110"/>
                  <a:pt x="3468854" y="29375"/>
                  <a:pt x="3201909" y="18288"/>
                </a:cubicBezTo>
                <a:cubicBezTo>
                  <a:pt x="2965673" y="10505"/>
                  <a:pt x="2568327" y="22116"/>
                  <a:pt x="2360729" y="18288"/>
                </a:cubicBezTo>
                <a:cubicBezTo>
                  <a:pt x="2171885" y="49144"/>
                  <a:pt x="1923258" y="16020"/>
                  <a:pt x="1682359" y="18288"/>
                </a:cubicBezTo>
                <a:cubicBezTo>
                  <a:pt x="1430698" y="-2378"/>
                  <a:pt x="1324229" y="-1751"/>
                  <a:pt x="1166797" y="18288"/>
                </a:cubicBezTo>
                <a:cubicBezTo>
                  <a:pt x="1001390" y="41795"/>
                  <a:pt x="324313" y="57964"/>
                  <a:pt x="0" y="18288"/>
                </a:cubicBezTo>
                <a:cubicBezTo>
                  <a:pt x="285" y="13135"/>
                  <a:pt x="532" y="5956"/>
                  <a:pt x="0" y="0"/>
                </a:cubicBezTo>
                <a:close/>
              </a:path>
              <a:path w="8140446" h="18288" fill="none" stroke="0" extrusionOk="0">
                <a:moveTo>
                  <a:pt x="0" y="0"/>
                </a:moveTo>
                <a:cubicBezTo>
                  <a:pt x="69532" y="-6557"/>
                  <a:pt x="264219" y="3919"/>
                  <a:pt x="434157" y="0"/>
                </a:cubicBezTo>
                <a:cubicBezTo>
                  <a:pt x="600013" y="9090"/>
                  <a:pt x="921449" y="-13478"/>
                  <a:pt x="1193932" y="0"/>
                </a:cubicBezTo>
                <a:cubicBezTo>
                  <a:pt x="1443592" y="14844"/>
                  <a:pt x="1471188" y="10722"/>
                  <a:pt x="1628089" y="0"/>
                </a:cubicBezTo>
                <a:cubicBezTo>
                  <a:pt x="1750006" y="-24149"/>
                  <a:pt x="1967480" y="-14904"/>
                  <a:pt x="2225055" y="0"/>
                </a:cubicBezTo>
                <a:cubicBezTo>
                  <a:pt x="2503918" y="19247"/>
                  <a:pt x="2709263" y="-16351"/>
                  <a:pt x="3066235" y="0"/>
                </a:cubicBezTo>
                <a:cubicBezTo>
                  <a:pt x="3429723" y="-1627"/>
                  <a:pt x="3399401" y="30976"/>
                  <a:pt x="3744605" y="0"/>
                </a:cubicBezTo>
                <a:cubicBezTo>
                  <a:pt x="4081920" y="-40602"/>
                  <a:pt x="4258272" y="-2441"/>
                  <a:pt x="4504380" y="0"/>
                </a:cubicBezTo>
                <a:cubicBezTo>
                  <a:pt x="4760039" y="21121"/>
                  <a:pt x="4866555" y="-1351"/>
                  <a:pt x="5101346" y="0"/>
                </a:cubicBezTo>
                <a:cubicBezTo>
                  <a:pt x="5336279" y="1859"/>
                  <a:pt x="5465100" y="30801"/>
                  <a:pt x="5779717" y="0"/>
                </a:cubicBezTo>
                <a:cubicBezTo>
                  <a:pt x="6117018" y="-2879"/>
                  <a:pt x="6273497" y="-5002"/>
                  <a:pt x="6620896" y="0"/>
                </a:cubicBezTo>
                <a:cubicBezTo>
                  <a:pt x="6972306" y="38666"/>
                  <a:pt x="6992056" y="28334"/>
                  <a:pt x="7136458" y="0"/>
                </a:cubicBezTo>
                <a:cubicBezTo>
                  <a:pt x="7325567" y="-61201"/>
                  <a:pt x="7766555" y="-88399"/>
                  <a:pt x="8140446" y="0"/>
                </a:cubicBezTo>
                <a:cubicBezTo>
                  <a:pt x="8140031" y="7748"/>
                  <a:pt x="8139515" y="13015"/>
                  <a:pt x="8140446" y="18288"/>
                </a:cubicBezTo>
                <a:cubicBezTo>
                  <a:pt x="7892673" y="-4012"/>
                  <a:pt x="7668025" y="650"/>
                  <a:pt x="7543480" y="18288"/>
                </a:cubicBezTo>
                <a:cubicBezTo>
                  <a:pt x="7406710" y="-3467"/>
                  <a:pt x="7207646" y="8893"/>
                  <a:pt x="7109323" y="18288"/>
                </a:cubicBezTo>
                <a:cubicBezTo>
                  <a:pt x="6993037" y="49011"/>
                  <a:pt x="6598723" y="59405"/>
                  <a:pt x="6430952" y="18288"/>
                </a:cubicBezTo>
                <a:cubicBezTo>
                  <a:pt x="6284771" y="15315"/>
                  <a:pt x="6162730" y="20350"/>
                  <a:pt x="5915391" y="18288"/>
                </a:cubicBezTo>
                <a:cubicBezTo>
                  <a:pt x="5684668" y="13603"/>
                  <a:pt x="5422852" y="53618"/>
                  <a:pt x="5237020" y="18288"/>
                </a:cubicBezTo>
                <a:cubicBezTo>
                  <a:pt x="5035482" y="26296"/>
                  <a:pt x="4719808" y="55145"/>
                  <a:pt x="4558650" y="18288"/>
                </a:cubicBezTo>
                <a:cubicBezTo>
                  <a:pt x="4375169" y="-35587"/>
                  <a:pt x="4137553" y="12086"/>
                  <a:pt x="3880279" y="18288"/>
                </a:cubicBezTo>
                <a:cubicBezTo>
                  <a:pt x="3624533" y="32648"/>
                  <a:pt x="3467387" y="6480"/>
                  <a:pt x="3201909" y="18288"/>
                </a:cubicBezTo>
                <a:cubicBezTo>
                  <a:pt x="2918126" y="73342"/>
                  <a:pt x="2717830" y="-17156"/>
                  <a:pt x="2604943" y="18288"/>
                </a:cubicBezTo>
                <a:cubicBezTo>
                  <a:pt x="2496133" y="44525"/>
                  <a:pt x="2003915" y="18254"/>
                  <a:pt x="1845168" y="18288"/>
                </a:cubicBezTo>
                <a:cubicBezTo>
                  <a:pt x="1694518" y="14989"/>
                  <a:pt x="1344959" y="44188"/>
                  <a:pt x="1166797" y="18288"/>
                </a:cubicBezTo>
                <a:cubicBezTo>
                  <a:pt x="935925" y="69451"/>
                  <a:pt x="319712" y="-63972"/>
                  <a:pt x="0" y="18288"/>
                </a:cubicBezTo>
                <a:cubicBezTo>
                  <a:pt x="1307" y="12414"/>
                  <a:pt x="-32" y="574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8140446"/>
                      <a:gd name="connsiteY0" fmla="*/ 0 h 18288"/>
                      <a:gd name="connsiteX1" fmla="*/ 434157 w 8140446"/>
                      <a:gd name="connsiteY1" fmla="*/ 0 h 18288"/>
                      <a:gd name="connsiteX2" fmla="*/ 1193932 w 8140446"/>
                      <a:gd name="connsiteY2" fmla="*/ 0 h 18288"/>
                      <a:gd name="connsiteX3" fmla="*/ 1628089 w 8140446"/>
                      <a:gd name="connsiteY3" fmla="*/ 0 h 18288"/>
                      <a:gd name="connsiteX4" fmla="*/ 2225055 w 8140446"/>
                      <a:gd name="connsiteY4" fmla="*/ 0 h 18288"/>
                      <a:gd name="connsiteX5" fmla="*/ 3066235 w 8140446"/>
                      <a:gd name="connsiteY5" fmla="*/ 0 h 18288"/>
                      <a:gd name="connsiteX6" fmla="*/ 3744605 w 8140446"/>
                      <a:gd name="connsiteY6" fmla="*/ 0 h 18288"/>
                      <a:gd name="connsiteX7" fmla="*/ 4504380 w 8140446"/>
                      <a:gd name="connsiteY7" fmla="*/ 0 h 18288"/>
                      <a:gd name="connsiteX8" fmla="*/ 5101346 w 8140446"/>
                      <a:gd name="connsiteY8" fmla="*/ 0 h 18288"/>
                      <a:gd name="connsiteX9" fmla="*/ 5779717 w 8140446"/>
                      <a:gd name="connsiteY9" fmla="*/ 0 h 18288"/>
                      <a:gd name="connsiteX10" fmla="*/ 6620896 w 8140446"/>
                      <a:gd name="connsiteY10" fmla="*/ 0 h 18288"/>
                      <a:gd name="connsiteX11" fmla="*/ 7136458 w 8140446"/>
                      <a:gd name="connsiteY11" fmla="*/ 0 h 18288"/>
                      <a:gd name="connsiteX12" fmla="*/ 8140446 w 8140446"/>
                      <a:gd name="connsiteY12" fmla="*/ 0 h 18288"/>
                      <a:gd name="connsiteX13" fmla="*/ 8140446 w 8140446"/>
                      <a:gd name="connsiteY13" fmla="*/ 18288 h 18288"/>
                      <a:gd name="connsiteX14" fmla="*/ 7543480 w 8140446"/>
                      <a:gd name="connsiteY14" fmla="*/ 18288 h 18288"/>
                      <a:gd name="connsiteX15" fmla="*/ 7109323 w 8140446"/>
                      <a:gd name="connsiteY15" fmla="*/ 18288 h 18288"/>
                      <a:gd name="connsiteX16" fmla="*/ 6430952 w 8140446"/>
                      <a:gd name="connsiteY16" fmla="*/ 18288 h 18288"/>
                      <a:gd name="connsiteX17" fmla="*/ 5915391 w 8140446"/>
                      <a:gd name="connsiteY17" fmla="*/ 18288 h 18288"/>
                      <a:gd name="connsiteX18" fmla="*/ 5237020 w 8140446"/>
                      <a:gd name="connsiteY18" fmla="*/ 18288 h 18288"/>
                      <a:gd name="connsiteX19" fmla="*/ 4558650 w 8140446"/>
                      <a:gd name="connsiteY19" fmla="*/ 18288 h 18288"/>
                      <a:gd name="connsiteX20" fmla="*/ 3880279 w 8140446"/>
                      <a:gd name="connsiteY20" fmla="*/ 18288 h 18288"/>
                      <a:gd name="connsiteX21" fmla="*/ 3201909 w 8140446"/>
                      <a:gd name="connsiteY21" fmla="*/ 18288 h 18288"/>
                      <a:gd name="connsiteX22" fmla="*/ 2604943 w 8140446"/>
                      <a:gd name="connsiteY22" fmla="*/ 18288 h 18288"/>
                      <a:gd name="connsiteX23" fmla="*/ 1845168 w 8140446"/>
                      <a:gd name="connsiteY23" fmla="*/ 18288 h 18288"/>
                      <a:gd name="connsiteX24" fmla="*/ 1166797 w 8140446"/>
                      <a:gd name="connsiteY24" fmla="*/ 18288 h 18288"/>
                      <a:gd name="connsiteX25" fmla="*/ 0 w 8140446"/>
                      <a:gd name="connsiteY25" fmla="*/ 18288 h 18288"/>
                      <a:gd name="connsiteX26" fmla="*/ 0 w 8140446"/>
                      <a:gd name="connsiteY26" fmla="*/ 0 h 1828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8140446" h="18288" fill="none" extrusionOk="0">
                        <a:moveTo>
                          <a:pt x="0" y="0"/>
                        </a:moveTo>
                        <a:cubicBezTo>
                          <a:pt x="94920" y="9103"/>
                          <a:pt x="287892" y="-4966"/>
                          <a:pt x="434157" y="0"/>
                        </a:cubicBezTo>
                        <a:cubicBezTo>
                          <a:pt x="580422" y="4966"/>
                          <a:pt x="943595" y="-14182"/>
                          <a:pt x="1193932" y="0"/>
                        </a:cubicBezTo>
                        <a:cubicBezTo>
                          <a:pt x="1444270" y="14182"/>
                          <a:pt x="1472129" y="5523"/>
                          <a:pt x="1628089" y="0"/>
                        </a:cubicBezTo>
                        <a:cubicBezTo>
                          <a:pt x="1784049" y="-5523"/>
                          <a:pt x="1962419" y="-17322"/>
                          <a:pt x="2225055" y="0"/>
                        </a:cubicBezTo>
                        <a:cubicBezTo>
                          <a:pt x="2487691" y="17322"/>
                          <a:pt x="2700681" y="1311"/>
                          <a:pt x="3066235" y="0"/>
                        </a:cubicBezTo>
                        <a:cubicBezTo>
                          <a:pt x="3431789" y="-1311"/>
                          <a:pt x="3405662" y="25081"/>
                          <a:pt x="3744605" y="0"/>
                        </a:cubicBezTo>
                        <a:cubicBezTo>
                          <a:pt x="4083548" y="-25081"/>
                          <a:pt x="4265111" y="-11945"/>
                          <a:pt x="4504380" y="0"/>
                        </a:cubicBezTo>
                        <a:cubicBezTo>
                          <a:pt x="4743649" y="11945"/>
                          <a:pt x="4860394" y="-2832"/>
                          <a:pt x="5101346" y="0"/>
                        </a:cubicBezTo>
                        <a:cubicBezTo>
                          <a:pt x="5342298" y="2832"/>
                          <a:pt x="5456387" y="23676"/>
                          <a:pt x="5779717" y="0"/>
                        </a:cubicBezTo>
                        <a:cubicBezTo>
                          <a:pt x="6103047" y="-23676"/>
                          <a:pt x="6270379" y="-37291"/>
                          <a:pt x="6620896" y="0"/>
                        </a:cubicBezTo>
                        <a:cubicBezTo>
                          <a:pt x="6971413" y="37291"/>
                          <a:pt x="6989068" y="24674"/>
                          <a:pt x="7136458" y="0"/>
                        </a:cubicBezTo>
                        <a:cubicBezTo>
                          <a:pt x="7283848" y="-24674"/>
                          <a:pt x="7752532" y="-22436"/>
                          <a:pt x="8140446" y="0"/>
                        </a:cubicBezTo>
                        <a:cubicBezTo>
                          <a:pt x="8140314" y="7702"/>
                          <a:pt x="8140234" y="13511"/>
                          <a:pt x="8140446" y="18288"/>
                        </a:cubicBezTo>
                        <a:cubicBezTo>
                          <a:pt x="7906329" y="-3043"/>
                          <a:pt x="7681180" y="27465"/>
                          <a:pt x="7543480" y="18288"/>
                        </a:cubicBezTo>
                        <a:cubicBezTo>
                          <a:pt x="7405780" y="9111"/>
                          <a:pt x="7216607" y="3660"/>
                          <a:pt x="7109323" y="18288"/>
                        </a:cubicBezTo>
                        <a:cubicBezTo>
                          <a:pt x="7002039" y="32916"/>
                          <a:pt x="6576231" y="42692"/>
                          <a:pt x="6430952" y="18288"/>
                        </a:cubicBezTo>
                        <a:cubicBezTo>
                          <a:pt x="6285673" y="-6116"/>
                          <a:pt x="6138840" y="34521"/>
                          <a:pt x="5915391" y="18288"/>
                        </a:cubicBezTo>
                        <a:cubicBezTo>
                          <a:pt x="5691942" y="2055"/>
                          <a:pt x="5459460" y="51666"/>
                          <a:pt x="5237020" y="18288"/>
                        </a:cubicBezTo>
                        <a:cubicBezTo>
                          <a:pt x="5014580" y="-15090"/>
                          <a:pt x="4747677" y="40449"/>
                          <a:pt x="4558650" y="18288"/>
                        </a:cubicBezTo>
                        <a:cubicBezTo>
                          <a:pt x="4369623" y="-3873"/>
                          <a:pt x="4146061" y="12568"/>
                          <a:pt x="3880279" y="18288"/>
                        </a:cubicBezTo>
                        <a:cubicBezTo>
                          <a:pt x="3614497" y="24008"/>
                          <a:pt x="3473808" y="-12908"/>
                          <a:pt x="3201909" y="18288"/>
                        </a:cubicBezTo>
                        <a:cubicBezTo>
                          <a:pt x="2930010" y="49484"/>
                          <a:pt x="2728175" y="-3430"/>
                          <a:pt x="2604943" y="18288"/>
                        </a:cubicBezTo>
                        <a:cubicBezTo>
                          <a:pt x="2481711" y="40006"/>
                          <a:pt x="2004334" y="26952"/>
                          <a:pt x="1845168" y="18288"/>
                        </a:cubicBezTo>
                        <a:cubicBezTo>
                          <a:pt x="1686003" y="9624"/>
                          <a:pt x="1375070" y="37580"/>
                          <a:pt x="1166797" y="18288"/>
                        </a:cubicBezTo>
                        <a:cubicBezTo>
                          <a:pt x="958524" y="-1004"/>
                          <a:pt x="342846" y="8880"/>
                          <a:pt x="0" y="18288"/>
                        </a:cubicBezTo>
                        <a:cubicBezTo>
                          <a:pt x="129" y="13298"/>
                          <a:pt x="-675" y="6857"/>
                          <a:pt x="0" y="0"/>
                        </a:cubicBezTo>
                        <a:close/>
                      </a:path>
                      <a:path w="8140446" h="18288" stroke="0" extrusionOk="0">
                        <a:moveTo>
                          <a:pt x="0" y="0"/>
                        </a:moveTo>
                        <a:cubicBezTo>
                          <a:pt x="142435" y="-24533"/>
                          <a:pt x="380026" y="17447"/>
                          <a:pt x="596966" y="0"/>
                        </a:cubicBezTo>
                        <a:cubicBezTo>
                          <a:pt x="813906" y="-17447"/>
                          <a:pt x="830530" y="13462"/>
                          <a:pt x="1031123" y="0"/>
                        </a:cubicBezTo>
                        <a:cubicBezTo>
                          <a:pt x="1231716" y="-13462"/>
                          <a:pt x="1634038" y="0"/>
                          <a:pt x="1872303" y="0"/>
                        </a:cubicBezTo>
                        <a:cubicBezTo>
                          <a:pt x="2110568" y="0"/>
                          <a:pt x="2261934" y="-25727"/>
                          <a:pt x="2469269" y="0"/>
                        </a:cubicBezTo>
                        <a:cubicBezTo>
                          <a:pt x="2676604" y="25727"/>
                          <a:pt x="2790440" y="16284"/>
                          <a:pt x="3066235" y="0"/>
                        </a:cubicBezTo>
                        <a:cubicBezTo>
                          <a:pt x="3342030" y="-16284"/>
                          <a:pt x="3685603" y="41976"/>
                          <a:pt x="3907414" y="0"/>
                        </a:cubicBezTo>
                        <a:cubicBezTo>
                          <a:pt x="4129225" y="-41976"/>
                          <a:pt x="4177416" y="-7598"/>
                          <a:pt x="4422976" y="0"/>
                        </a:cubicBezTo>
                        <a:cubicBezTo>
                          <a:pt x="4668536" y="7598"/>
                          <a:pt x="5023499" y="-28058"/>
                          <a:pt x="5264155" y="0"/>
                        </a:cubicBezTo>
                        <a:cubicBezTo>
                          <a:pt x="5504811" y="28058"/>
                          <a:pt x="5703675" y="13288"/>
                          <a:pt x="6105335" y="0"/>
                        </a:cubicBezTo>
                        <a:cubicBezTo>
                          <a:pt x="6506995" y="-13288"/>
                          <a:pt x="6455516" y="-5124"/>
                          <a:pt x="6783705" y="0"/>
                        </a:cubicBezTo>
                        <a:cubicBezTo>
                          <a:pt x="7111894" y="5124"/>
                          <a:pt x="7512856" y="10604"/>
                          <a:pt x="8140446" y="0"/>
                        </a:cubicBezTo>
                        <a:cubicBezTo>
                          <a:pt x="8140458" y="8833"/>
                          <a:pt x="8140986" y="9830"/>
                          <a:pt x="8140446" y="18288"/>
                        </a:cubicBezTo>
                        <a:cubicBezTo>
                          <a:pt x="7959314" y="3345"/>
                          <a:pt x="7870113" y="10437"/>
                          <a:pt x="7706289" y="18288"/>
                        </a:cubicBezTo>
                        <a:cubicBezTo>
                          <a:pt x="7542465" y="26139"/>
                          <a:pt x="7157940" y="17482"/>
                          <a:pt x="6865109" y="18288"/>
                        </a:cubicBezTo>
                        <a:cubicBezTo>
                          <a:pt x="6572278" y="19094"/>
                          <a:pt x="6524256" y="38051"/>
                          <a:pt x="6349548" y="18288"/>
                        </a:cubicBezTo>
                        <a:cubicBezTo>
                          <a:pt x="6174840" y="-1475"/>
                          <a:pt x="5951624" y="174"/>
                          <a:pt x="5671177" y="18288"/>
                        </a:cubicBezTo>
                        <a:cubicBezTo>
                          <a:pt x="5390730" y="36402"/>
                          <a:pt x="5222992" y="60058"/>
                          <a:pt x="4829998" y="18288"/>
                        </a:cubicBezTo>
                        <a:cubicBezTo>
                          <a:pt x="4437004" y="-23482"/>
                          <a:pt x="4344181" y="39087"/>
                          <a:pt x="4151627" y="18288"/>
                        </a:cubicBezTo>
                        <a:cubicBezTo>
                          <a:pt x="3959073" y="-2511"/>
                          <a:pt x="3886970" y="32875"/>
                          <a:pt x="3717470" y="18288"/>
                        </a:cubicBezTo>
                        <a:cubicBezTo>
                          <a:pt x="3547970" y="3701"/>
                          <a:pt x="3451521" y="31872"/>
                          <a:pt x="3201909" y="18288"/>
                        </a:cubicBezTo>
                        <a:cubicBezTo>
                          <a:pt x="2952297" y="4704"/>
                          <a:pt x="2543413" y="6029"/>
                          <a:pt x="2360729" y="18288"/>
                        </a:cubicBezTo>
                        <a:cubicBezTo>
                          <a:pt x="2178045" y="30547"/>
                          <a:pt x="1906056" y="25847"/>
                          <a:pt x="1682359" y="18288"/>
                        </a:cubicBezTo>
                        <a:cubicBezTo>
                          <a:pt x="1458662" y="10730"/>
                          <a:pt x="1330405" y="8046"/>
                          <a:pt x="1166797" y="18288"/>
                        </a:cubicBezTo>
                        <a:cubicBezTo>
                          <a:pt x="1003189" y="28530"/>
                          <a:pt x="278098" y="19533"/>
                          <a:pt x="0" y="18288"/>
                        </a:cubicBezTo>
                        <a:cubicBezTo>
                          <a:pt x="74" y="14054"/>
                          <a:pt x="-46" y="699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/>
              <a:t>niin vaikea elämäntilanne, että ihminen ei heti tiedä, miten siitä selviäisi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aikaisemmat kokemukset ja selviytymiskeinot eivät riitä tilanteen psyykkiseen ymmärtämiseen ja hallitsemiseen </a:t>
            </a:r>
          </a:p>
          <a:p>
            <a:pPr>
              <a:lnSpc>
                <a:spcPct val="90000"/>
              </a:lnSpc>
            </a:pPr>
            <a:r>
              <a:rPr lang="fi-FI" sz="1300"/>
              <a:t>kaikki ihmiset kohtaavat kriisejä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useimmiten ihmisen psyykkiset voimavarat riittävät kriisien käsittelyyn, mutta joskus vakavissa tilanteissa mielenterveys järkkyy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kehityskriisit 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ihmisessä tapahtuu psykofyysistä kasvua ja kehitystä (esim. murrosikä)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elämänkriisit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voivat syntyä positiivisina tai negatiivisina pidetyistä tapahtumista </a:t>
            </a:r>
            <a:br>
              <a:rPr lang="fi-FI" sz="1300"/>
            </a:br>
            <a:r>
              <a:rPr lang="fi-FI" sz="1300"/>
              <a:t>(esim. seurustelun aloittaminen tai sairastuminen pitkäaikaissairauteen)</a:t>
            </a:r>
          </a:p>
          <a:p>
            <a:pPr marL="514350" indent="-514350">
              <a:lnSpc>
                <a:spcPct val="90000"/>
              </a:lnSpc>
              <a:buFont typeface="+mj-lt"/>
              <a:buAutoNum type="arabicPeriod"/>
            </a:pPr>
            <a:r>
              <a:rPr lang="fi-FI" sz="1300" b="1"/>
              <a:t>äkilliset kriisit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yhtäkkinen, odottamaton, epätavallinen voimakas tapahtuma, joka aiheuttaa kärsimystä </a:t>
            </a:r>
            <a:br>
              <a:rPr lang="fi-FI" sz="1300"/>
            </a:br>
            <a:r>
              <a:rPr lang="fi-FI" sz="1300"/>
              <a:t>(esim. liikenneonnettomuus, kodin tulipalo, läheisen yllättävä kuolema, väkivallan kohteeksi joutuminen, luonnonkatastrofit)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tarvitaan yleensä psyykkistä ensiapua ja ammattilaisten kriisiapua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useimmilla ihmisillä </a:t>
            </a:r>
            <a:r>
              <a:rPr lang="fi-FI" sz="1300" u="sng"/>
              <a:t>traumaattisessa kriisissä </a:t>
            </a:r>
            <a:r>
              <a:rPr lang="fi-FI" sz="1300"/>
              <a:t>sokki-, reaktio-, työstämis- ja uudelleensuuntaamisvaiheet (yksilöllistä)</a:t>
            </a:r>
          </a:p>
        </p:txBody>
      </p:sp>
    </p:spTree>
    <p:extLst>
      <p:ext uri="{BB962C8B-B14F-4D97-AF65-F5344CB8AC3E}">
        <p14:creationId xmlns:p14="http://schemas.microsoft.com/office/powerpoint/2010/main" val="2713260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01221"/>
            <a:ext cx="78867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4300" b="1">
                <a:solidFill>
                  <a:srgbClr val="FFFFFF"/>
                </a:solidFill>
              </a:rPr>
              <a:t>Mielenterveyttä </a:t>
            </a:r>
            <a:br>
              <a:rPr lang="fi-FI" sz="4300" b="1">
                <a:solidFill>
                  <a:srgbClr val="FFFFFF"/>
                </a:solidFill>
              </a:rPr>
            </a:br>
            <a:r>
              <a:rPr lang="fi-FI" sz="4300" b="1">
                <a:solidFill>
                  <a:srgbClr val="FFFFFF"/>
                </a:solidFill>
              </a:rPr>
              <a:t>kuormittavat tekijät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86789"/>
            <a:ext cx="7886700" cy="3590174"/>
          </a:xfrm>
        </p:spPr>
        <p:txBody>
          <a:bodyPr>
            <a:normAutofit/>
          </a:bodyPr>
          <a:lstStyle/>
          <a:p>
            <a:pPr marL="343260">
              <a:lnSpc>
                <a:spcPct val="90000"/>
              </a:lnSpc>
              <a:buClr>
                <a:srgbClr val="000000"/>
              </a:buClr>
            </a:pPr>
            <a:endParaRPr lang="fi-FI" sz="1500"/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500"/>
              <a:t>esim. yksinäisyys, stressi, uupuminen, erilaisten kriisien kohtaaminen</a:t>
            </a:r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500" u="sng"/>
              <a:t>vakavuusaste</a:t>
            </a:r>
            <a:r>
              <a:rPr lang="fi-FI" sz="1500"/>
              <a:t> vaihtelee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500"/>
              <a:t>hyvin lievinä eivät haittaa paljon </a:t>
            </a:r>
            <a:br>
              <a:rPr lang="fi-FI" sz="1500"/>
            </a:br>
            <a:r>
              <a:rPr lang="fi-FI" sz="1500"/>
              <a:t>(hyödyllistä kuitenkin pohtia ja hakea tukea, jotta eivät muutu terveyttä uhkaaviksi tekijöiksi) 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500"/>
              <a:t>vakavina voivat aiheuttaa merkittäviä ongelmia </a:t>
            </a:r>
            <a:r>
              <a:rPr lang="fi-FI" sz="1500">
                <a:sym typeface="Wingdings" panose="05000000000000000000" pitchFamily="2" charset="2"/>
              </a:rPr>
              <a:t> avunsaanti tärkeää</a:t>
            </a:r>
            <a:br>
              <a:rPr lang="fi-FI" sz="1500"/>
            </a:br>
            <a:r>
              <a:rPr lang="fi-FI" sz="1500"/>
              <a:t>(esim. voimakkaasti stressaavat elämäntapahtumat lapsuudessa ja aikuisuudessa ennustavat kohonnutta mielenterveyshäiriöiden riskiä) </a:t>
            </a:r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500"/>
              <a:t>esim. ihmissuhdeongelmat tai sairastuminen aiheuttavat jokaiselle psyykkistä pahoinvointia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500"/>
              <a:t>jokaisella joskus stressiä, alakuloisuutta, haastavia ja vaikeasti käsiteltäviä tunteita </a:t>
            </a:r>
          </a:p>
          <a:p>
            <a:pPr marL="743310" lvl="1">
              <a:lnSpc>
                <a:spcPct val="90000"/>
              </a:lnSpc>
              <a:buClr>
                <a:srgbClr val="000000"/>
              </a:buClr>
            </a:pPr>
            <a:r>
              <a:rPr lang="fi-FI" sz="1500"/>
              <a:t>paha olo, suru, jopa kärsimys kuuluvat elämään, eikä niiltä kokonaan voi välttyä </a:t>
            </a:r>
          </a:p>
          <a:p>
            <a:pPr marL="343260">
              <a:lnSpc>
                <a:spcPct val="90000"/>
              </a:lnSpc>
              <a:buClr>
                <a:srgbClr val="000000"/>
              </a:buClr>
            </a:pPr>
            <a:r>
              <a:rPr lang="fi-FI" sz="1500"/>
              <a:t>ihmisen </a:t>
            </a:r>
            <a:r>
              <a:rPr lang="fi-FI" sz="1500" u="sng"/>
              <a:t>tapa käsitellä vaikeuksia ja selviytyä niistä </a:t>
            </a:r>
            <a:r>
              <a:rPr lang="fi-FI" sz="1500"/>
              <a:t>merkittävässä asemassa psykososiaalisen hyvinvoinnin kannalta</a:t>
            </a:r>
          </a:p>
        </p:txBody>
      </p:sp>
    </p:spTree>
    <p:extLst>
      <p:ext uri="{BB962C8B-B14F-4D97-AF65-F5344CB8AC3E}">
        <p14:creationId xmlns:p14="http://schemas.microsoft.com/office/powerpoint/2010/main" val="2750984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fi-FI" sz="3500" b="1"/>
              <a:t>Yksinäisyys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800"/>
              <a:t>subjektiivista kokemus yksin olemisesta, joka ei ole vapaaehtoista</a:t>
            </a:r>
          </a:p>
          <a:p>
            <a:pPr>
              <a:lnSpc>
                <a:spcPct val="90000"/>
              </a:lnSpc>
            </a:pPr>
            <a:r>
              <a:rPr lang="fi-FI" sz="1800"/>
              <a:t>ohimenevä tunne tai pitkäkestoisempi elämänvaihe</a:t>
            </a:r>
          </a:p>
          <a:p>
            <a:pPr>
              <a:lnSpc>
                <a:spcPct val="90000"/>
              </a:lnSpc>
            </a:pPr>
            <a:r>
              <a:rPr lang="fi-FI" sz="1800" u="sng"/>
              <a:t>yleistä</a:t>
            </a:r>
            <a:r>
              <a:rPr lang="fi-FI" sz="1800"/>
              <a:t>, kaikenikäisillä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suomalaisten kokema yksinäisyys on yleistynyt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joka kymmenes suomalainen on ollut yksinäinen yli vuoden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Suomessa yksinäisyydestä kärsivät erityisesti pojat ja miehet (yhteydessä moniin muihin ongelmiin)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yleistä myös maahanmuuttajataustaisilla nuorilla</a:t>
            </a:r>
          </a:p>
          <a:p>
            <a:pPr>
              <a:lnSpc>
                <a:spcPct val="90000"/>
              </a:lnSpc>
            </a:pPr>
            <a:r>
              <a:rPr lang="fi-FI" sz="1800" u="sng"/>
              <a:t>yksin oleminen </a:t>
            </a:r>
            <a:r>
              <a:rPr lang="fi-FI" sz="1800"/>
              <a:t>eri asia kuin yksinäisyys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toisinaan on hyvä olla yksin</a:t>
            </a:r>
          </a:p>
          <a:p>
            <a:pPr lvl="1">
              <a:lnSpc>
                <a:spcPct val="90000"/>
              </a:lnSpc>
            </a:pPr>
            <a:r>
              <a:rPr lang="fi-FI" sz="1800"/>
              <a:t>rauhoittuminen ja omien ajatusten kuuntelu vahvistavat itsetuntemusta ja terveyttä</a:t>
            </a:r>
          </a:p>
          <a:p>
            <a:pPr>
              <a:lnSpc>
                <a:spcPct val="90000"/>
              </a:lnSpc>
            </a:pPr>
            <a:endParaRPr lang="fi-FI" sz="1800"/>
          </a:p>
        </p:txBody>
      </p:sp>
    </p:spTree>
    <p:extLst>
      <p:ext uri="{BB962C8B-B14F-4D97-AF65-F5344CB8AC3E}">
        <p14:creationId xmlns:p14="http://schemas.microsoft.com/office/powerpoint/2010/main" val="1897372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fi-FI" sz="5200" b="1"/>
              <a:t>Yksinäisyyden muodot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 b="1"/>
              <a:t>emotionaalinen yksinäisyys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ihmisellä ei ole yhtään läheistä ystävää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voidaan kokea myös silloin, kun parisuhde päättyy tai läheinen ihminen kuolee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jos vuorovaikutus parisuhteessa ei ole rehellistä tai suhteesta puuttuu aito kiintymys ja välittäminen</a:t>
            </a:r>
          </a:p>
          <a:p>
            <a:pPr>
              <a:lnSpc>
                <a:spcPct val="90000"/>
              </a:lnSpc>
            </a:pPr>
            <a:endParaRPr lang="fi-FI" sz="1300" b="1"/>
          </a:p>
          <a:p>
            <a:pPr>
              <a:lnSpc>
                <a:spcPct val="90000"/>
              </a:lnSpc>
            </a:pPr>
            <a:r>
              <a:rPr lang="fi-FI" sz="1300" b="1"/>
              <a:t>sosiaalinen yksinäisyys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ihmisellä ei ole </a:t>
            </a:r>
            <a:r>
              <a:rPr lang="fi-FI" sz="1300" u="sng"/>
              <a:t>haluamaansa</a:t>
            </a:r>
            <a:r>
              <a:rPr lang="fi-FI" sz="1300"/>
              <a:t> seuraa, parasta ystävää tai kumppania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ei tunne kuuluvansa mihinkään ryhmään tai tavoittelemaansa sosiaaliseen verkostoon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jos ihmisen arvot erilaiset kuin muiden ympärillä olevien ihmisten, yksinäisyyden tunne voi olla voimakas, vaikka ihminen on osa ryhmää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ei ole merkitystä sosiaalisten kontaktien määrällä tai muiden kanssa vietetyllä ajalla, jos tuntee, että ei ole ystävää, jolle haluaa ja voi avautua</a:t>
            </a:r>
          </a:p>
        </p:txBody>
      </p:sp>
    </p:spTree>
    <p:extLst>
      <p:ext uri="{BB962C8B-B14F-4D97-AF65-F5344CB8AC3E}">
        <p14:creationId xmlns:p14="http://schemas.microsoft.com/office/powerpoint/2010/main" val="39421047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AF1966E-FD40-4A4A-B61B-C4DF7FA05F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BFA19-D45E-416B-A404-7AF2F3F27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8656" y="0"/>
            <a:ext cx="8375586" cy="2018806"/>
          </a:xfrm>
          <a:prstGeom prst="rect">
            <a:avLst/>
          </a:prstGeom>
          <a:ln w="9525">
            <a:solidFill>
              <a:srgbClr val="E1E1E1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8E0105E7-23DB-4CF2-8258-FF47C762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5196" y="0"/>
            <a:ext cx="836676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76" y="548640"/>
            <a:ext cx="7626096" cy="1179576"/>
          </a:xfrm>
        </p:spPr>
        <p:txBody>
          <a:bodyPr>
            <a:normAutofit/>
          </a:bodyPr>
          <a:lstStyle/>
          <a:p>
            <a:r>
              <a:rPr lang="fi-FI" sz="3500" b="1"/>
              <a:t>Yksinäisyyden </a:t>
            </a:r>
            <a:br>
              <a:rPr lang="fi-FI" sz="3500" b="1"/>
            </a:br>
            <a:r>
              <a:rPr lang="fi-FI" sz="3500" b="1"/>
              <a:t>vaikutukset terveyteen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74B4F7D-14B2-478B-8BF5-01E4E0C5D2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4125" y="75895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676" y="2481943"/>
            <a:ext cx="7626096" cy="369502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i-FI" sz="1800"/>
          </a:p>
          <a:p>
            <a:pPr>
              <a:lnSpc>
                <a:spcPct val="90000"/>
              </a:lnSpc>
            </a:pPr>
            <a:r>
              <a:rPr lang="fi-FI" sz="1800"/>
              <a:t>vaikuttaa eri tavalla eri elämänvaiheissa</a:t>
            </a:r>
          </a:p>
          <a:p>
            <a:pPr>
              <a:lnSpc>
                <a:spcPct val="90000"/>
              </a:lnSpc>
            </a:pPr>
            <a:r>
              <a:rPr lang="fi-FI" sz="1800"/>
              <a:t>lisää kuolleisuutta enemmän kuin lihavuus tai huono fyysinen kunto</a:t>
            </a:r>
          </a:p>
          <a:p>
            <a:pPr>
              <a:lnSpc>
                <a:spcPct val="90000"/>
              </a:lnSpc>
            </a:pPr>
            <a:r>
              <a:rPr lang="fi-FI" sz="1800"/>
              <a:t>heikentää puolustusjärjestelmää </a:t>
            </a:r>
            <a:r>
              <a:rPr lang="fi-FI" sz="1800">
                <a:sym typeface="Wingdings" panose="05000000000000000000" pitchFamily="2" charset="2"/>
              </a:rPr>
              <a:t></a:t>
            </a:r>
            <a:r>
              <a:rPr lang="fi-FI" sz="1800"/>
              <a:t> enemmän tarttuvia tauteja </a:t>
            </a:r>
          </a:p>
          <a:p>
            <a:pPr>
              <a:lnSpc>
                <a:spcPct val="90000"/>
              </a:lnSpc>
            </a:pPr>
            <a:r>
              <a:rPr lang="fi-FI" sz="1800"/>
              <a:t>enemmän haitallista stressiä ja pitkäaikaista kohonnutta verenpainetta </a:t>
            </a:r>
            <a:r>
              <a:rPr lang="fi-FI" sz="1800">
                <a:sym typeface="Wingdings" panose="05000000000000000000" pitchFamily="2" charset="2"/>
              </a:rPr>
              <a:t> </a:t>
            </a:r>
            <a:r>
              <a:rPr lang="fi-FI" sz="1800"/>
              <a:t>riski saada sydän- ja verisuonisairaus </a:t>
            </a:r>
          </a:p>
          <a:p>
            <a:pPr>
              <a:lnSpc>
                <a:spcPct val="90000"/>
              </a:lnSpc>
            </a:pPr>
            <a:r>
              <a:rPr lang="fi-FI" sz="1800"/>
              <a:t>voi aiheuttaa ahdistuneisuutta, masennusta, päihteiden käyttöä, itsetuhoisuutta</a:t>
            </a:r>
          </a:p>
          <a:p>
            <a:pPr>
              <a:lnSpc>
                <a:spcPct val="90000"/>
              </a:lnSpc>
            </a:pPr>
            <a:r>
              <a:rPr lang="fi-FI" sz="1800"/>
              <a:t>pahimmillaan katkeroittaa ja voi herättää kostonhimoa muita ihmisiä ja yhteiskuntaa kohtaan</a:t>
            </a:r>
          </a:p>
          <a:p>
            <a:pPr>
              <a:lnSpc>
                <a:spcPct val="90000"/>
              </a:lnSpc>
            </a:pPr>
            <a:r>
              <a:rPr lang="fi-FI" sz="1800"/>
              <a:t>muut mielenterveyttä kuormittavat tekijät ja mielenterveyden häiriöt voivat aiheuttaa yksinäisyyttä </a:t>
            </a:r>
            <a:br>
              <a:rPr lang="fi-FI" sz="1800"/>
            </a:br>
            <a:r>
              <a:rPr lang="fi-FI" sz="1800"/>
              <a:t>= kaksisuuntainen ilmiö</a:t>
            </a:r>
          </a:p>
        </p:txBody>
      </p:sp>
    </p:spTree>
    <p:extLst>
      <p:ext uri="{BB962C8B-B14F-4D97-AF65-F5344CB8AC3E}">
        <p14:creationId xmlns:p14="http://schemas.microsoft.com/office/powerpoint/2010/main" val="2565094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3397"/>
            <a:ext cx="7886700" cy="1273233"/>
          </a:xfrm>
        </p:spPr>
        <p:txBody>
          <a:bodyPr>
            <a:normAutofit/>
          </a:bodyPr>
          <a:lstStyle/>
          <a:p>
            <a:r>
              <a:rPr lang="fi-FI" sz="3500" b="1"/>
              <a:t>Yksinäisyyden ”hoito”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78024"/>
            <a:ext cx="7886700" cy="36941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900"/>
              <a:t>mahdollista oppia käsittelemään ja työstämään 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edellytys omien yksinäisyydestä syntyvien tunteiden tunnistaminen ja tilanteesta aiheutuvien haittojen rehellinen myöntäminen</a:t>
            </a:r>
          </a:p>
          <a:p>
            <a:pPr>
              <a:lnSpc>
                <a:spcPct val="90000"/>
              </a:lnSpc>
            </a:pPr>
            <a:r>
              <a:rPr lang="fi-FI" sz="1900"/>
              <a:t>kun yksinäisyys ei ole kasvanut liian suureksi ongelmaksi, </a:t>
            </a:r>
            <a:br>
              <a:rPr lang="fi-FI" sz="1900"/>
            </a:br>
            <a:r>
              <a:rPr lang="fi-FI" sz="1900" u="sng"/>
              <a:t>itsehoito-ohjeet</a:t>
            </a:r>
            <a:r>
              <a:rPr lang="fi-FI" sz="1900"/>
              <a:t> ja hakeutuminen ihmisten pariin voivat auttaa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uuden harrastuksen aloittaminen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musiikki- ja liikuntatapahtumat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erilaiset näyttelyt ja kirjastot</a:t>
            </a:r>
          </a:p>
          <a:p>
            <a:pPr lvl="1">
              <a:lnSpc>
                <a:spcPct val="90000"/>
              </a:lnSpc>
            </a:pPr>
            <a:r>
              <a:rPr lang="fi-FI" sz="1900"/>
              <a:t>järjestetyt ulkoilu- ja retkeilymatkat</a:t>
            </a:r>
          </a:p>
          <a:p>
            <a:pPr>
              <a:lnSpc>
                <a:spcPct val="90000"/>
              </a:lnSpc>
            </a:pPr>
            <a:r>
              <a:rPr lang="fi-FI" sz="1900"/>
              <a:t>joskus </a:t>
            </a:r>
            <a:r>
              <a:rPr lang="fi-FI" sz="1900" u="sng"/>
              <a:t>kielteiset ajatusmallit </a:t>
            </a:r>
            <a:r>
              <a:rPr lang="fi-FI" sz="1900"/>
              <a:t>(esim. ”Kukaan ei halua olla kanssani” tai ”Ihmissuhteeni epäonnistuvat aina”) ylläpitävät yksinäisyyttä </a:t>
            </a:r>
            <a:br>
              <a:rPr lang="fi-FI" sz="1900"/>
            </a:br>
            <a:r>
              <a:rPr lang="fi-FI" sz="1900">
                <a:sym typeface="Wingdings" panose="05000000000000000000" pitchFamily="2" charset="2"/>
              </a:rPr>
              <a:t> n</a:t>
            </a:r>
            <a:r>
              <a:rPr lang="fi-FI" sz="1900"/>
              <a:t>egatiivisten ajatusten työstämiseen kannattaa hakea apua</a:t>
            </a:r>
          </a:p>
        </p:txBody>
      </p:sp>
    </p:spTree>
    <p:extLst>
      <p:ext uri="{BB962C8B-B14F-4D97-AF65-F5344CB8AC3E}">
        <p14:creationId xmlns:p14="http://schemas.microsoft.com/office/powerpoint/2010/main" val="1026608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26720"/>
            <a:ext cx="7879842" cy="1919141"/>
          </a:xfrm>
        </p:spPr>
        <p:txBody>
          <a:bodyPr anchor="b">
            <a:normAutofit/>
          </a:bodyPr>
          <a:lstStyle/>
          <a:p>
            <a:r>
              <a:rPr lang="fi-FI" sz="5200" b="1"/>
              <a:t>Eustressi ja distressi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464" y="2899927"/>
            <a:ext cx="7838694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30936" y="2776031"/>
            <a:ext cx="1405092" cy="1371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37269"/>
            <a:ext cx="7882128" cy="290568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300" b="1"/>
              <a:t>eustressi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myönteistä, hyvää, lyhytaikaista stressiä, joka saa motivoitumaan, toimimaan ja yrittämään parhaansa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haasteiden kohtaamista, tehtävien tekemistä ja kokemusten etsimistä niin, että niistä saa mielihyvää ja myönteistä voimaa, luovuutta ja elämäniloa</a:t>
            </a:r>
          </a:p>
          <a:p>
            <a:pPr lvl="1">
              <a:lnSpc>
                <a:spcPct val="90000"/>
              </a:lnSpc>
            </a:pPr>
            <a:r>
              <a:rPr lang="fi-FI" sz="1300" u="sng"/>
              <a:t>flow-kokemukset</a:t>
            </a:r>
            <a:r>
              <a:rPr lang="fi-FI" sz="1300"/>
              <a:t> lisäävät yksilön psyykkisiä voimavaroja ja onnellisuutta</a:t>
            </a:r>
          </a:p>
          <a:p>
            <a:pPr>
              <a:lnSpc>
                <a:spcPct val="90000"/>
              </a:lnSpc>
            </a:pPr>
            <a:endParaRPr lang="fi-FI" sz="1300" b="1"/>
          </a:p>
          <a:p>
            <a:pPr>
              <a:lnSpc>
                <a:spcPct val="90000"/>
              </a:lnSpc>
            </a:pPr>
            <a:r>
              <a:rPr lang="fi-FI" sz="1300" b="1"/>
              <a:t>distressi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niin paljon haasteita ja vaatimuksia, että käytettävissä olevat fyysiset, psyykkiset tai sosiaaliset voimavarat ovat tiukoilla tai jopa ylittyvät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pitkäaikainen olotila, jonka ihminen kokee ahdistavaksi ja kuormittavaksi</a:t>
            </a:r>
          </a:p>
          <a:p>
            <a:pPr lvl="1">
              <a:lnSpc>
                <a:spcPct val="90000"/>
              </a:lnSpc>
            </a:pPr>
            <a:r>
              <a:rPr lang="fi-FI" sz="1300"/>
              <a:t>työikäisistä yksi kymmenestä ilmoittaa kokevansa haitallista distressiä</a:t>
            </a:r>
          </a:p>
        </p:txBody>
      </p:sp>
    </p:spTree>
    <p:extLst>
      <p:ext uri="{BB962C8B-B14F-4D97-AF65-F5344CB8AC3E}">
        <p14:creationId xmlns:p14="http://schemas.microsoft.com/office/powerpoint/2010/main" val="2255975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777E57D-6A88-4B5B-A068-2BA7FF4E8C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502920"/>
            <a:ext cx="7882128" cy="1975104"/>
          </a:xfrm>
        </p:spPr>
        <p:txBody>
          <a:bodyPr anchor="b">
            <a:normAutofit/>
          </a:bodyPr>
          <a:lstStyle/>
          <a:p>
            <a:r>
              <a:rPr lang="fi-FI" sz="4700" b="1"/>
              <a:t>Stressireaktio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2894076"/>
            <a:ext cx="787984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0936" y="3328416"/>
            <a:ext cx="7882128" cy="271576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600"/>
              <a:t>kehon tapa reagoida paineisiin tai uhkaaviin tilanteisiin</a:t>
            </a:r>
          </a:p>
          <a:p>
            <a:pPr>
              <a:lnSpc>
                <a:spcPct val="90000"/>
              </a:lnSpc>
            </a:pPr>
            <a:r>
              <a:rPr lang="fi-FI" sz="1600"/>
              <a:t>aivojen ja kehon hälytyskäsky </a:t>
            </a:r>
            <a:r>
              <a:rPr lang="fi-FI" sz="1600">
                <a:sym typeface="Wingdings" panose="05000000000000000000" pitchFamily="2" charset="2"/>
              </a:rPr>
              <a:t></a:t>
            </a:r>
            <a:r>
              <a:rPr lang="fi-FI" sz="1600"/>
              <a:t> erilaisia </a:t>
            </a:r>
            <a:r>
              <a:rPr lang="fi-FI" sz="1600" u="sng"/>
              <a:t>stressihormoneja</a:t>
            </a:r>
            <a:r>
              <a:rPr lang="fi-FI" sz="1600"/>
              <a:t> (esim. adrenaliini ja kortisoli) erittyy elimistöön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tehtävänä lisätä fyysistä ja psyykkistä suorituskykyä ja vahvistaa elimistön vastustuskykyä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ihmisen hälytysjärjestelmä ei erottele, onko uhka todellinen vai kuviteltu</a:t>
            </a:r>
          </a:p>
          <a:p>
            <a:pPr lvl="1">
              <a:lnSpc>
                <a:spcPct val="90000"/>
              </a:lnSpc>
            </a:pPr>
            <a:r>
              <a:rPr lang="fi-FI" sz="1600"/>
              <a:t>vaikutusmekanismit kaksisuuntaisia eli oma toiminta ja ajatukset voivat pahentaa stressiä</a:t>
            </a:r>
          </a:p>
          <a:p>
            <a:pPr lvl="2">
              <a:lnSpc>
                <a:spcPct val="90000"/>
              </a:lnSpc>
            </a:pPr>
            <a:r>
              <a:rPr lang="fi-FI" sz="1600"/>
              <a:t>kognitiivinen arviointi vaikuttaa reaktion voimakkuuteen ja ihmisen valitsemiin selviytymis- ja toimintatapoihin</a:t>
            </a:r>
          </a:p>
          <a:p>
            <a:pPr lvl="1">
              <a:lnSpc>
                <a:spcPct val="90000"/>
              </a:lnSpc>
            </a:pP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3727617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29D5AD-8348-4446-B191-6A9B6FE03F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A3F395A2-2B64-4749-BD93-2F159C7E1F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1899601"/>
          </a:xfrm>
          <a:custGeom>
            <a:avLst/>
            <a:gdLst>
              <a:gd name="connsiteX0" fmla="*/ 0 w 12188952"/>
              <a:gd name="connsiteY0" fmla="*/ 0 h 1899601"/>
              <a:gd name="connsiteX1" fmla="*/ 12188952 w 12188952"/>
              <a:gd name="connsiteY1" fmla="*/ 0 h 1899601"/>
              <a:gd name="connsiteX2" fmla="*/ 12188952 w 12188952"/>
              <a:gd name="connsiteY2" fmla="*/ 1635106 h 1899601"/>
              <a:gd name="connsiteX3" fmla="*/ 11356325 w 12188952"/>
              <a:gd name="connsiteY3" fmla="*/ 1707615 h 1899601"/>
              <a:gd name="connsiteX4" fmla="*/ 6096001 w 12188952"/>
              <a:gd name="connsiteY4" fmla="*/ 1899601 h 1899601"/>
              <a:gd name="connsiteX5" fmla="*/ 835678 w 12188952"/>
              <a:gd name="connsiteY5" fmla="*/ 1707615 h 1899601"/>
              <a:gd name="connsiteX6" fmla="*/ 0 w 12188952"/>
              <a:gd name="connsiteY6" fmla="*/ 1634841 h 1899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88952" h="1899601">
                <a:moveTo>
                  <a:pt x="0" y="0"/>
                </a:moveTo>
                <a:lnTo>
                  <a:pt x="12188952" y="0"/>
                </a:lnTo>
                <a:lnTo>
                  <a:pt x="12188952" y="1635106"/>
                </a:lnTo>
                <a:lnTo>
                  <a:pt x="11356325" y="1707615"/>
                </a:lnTo>
                <a:cubicBezTo>
                  <a:pt x="9739512" y="1831240"/>
                  <a:pt x="7961919" y="1899601"/>
                  <a:pt x="6096001" y="1899601"/>
                </a:cubicBezTo>
                <a:cubicBezTo>
                  <a:pt x="4230084" y="1899601"/>
                  <a:pt x="2452490" y="1831240"/>
                  <a:pt x="835678" y="1707615"/>
                </a:cubicBezTo>
                <a:lnTo>
                  <a:pt x="0" y="1634841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dir="2700000" algn="t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5CF0135B-EAB8-4CA0-896C-2D897ECD2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1890722"/>
          </a:xfrm>
          <a:custGeom>
            <a:avLst/>
            <a:gdLst>
              <a:gd name="connsiteX0" fmla="*/ 0 w 12192000"/>
              <a:gd name="connsiteY0" fmla="*/ 0 h 1890722"/>
              <a:gd name="connsiteX1" fmla="*/ 12192000 w 12192000"/>
              <a:gd name="connsiteY1" fmla="*/ 0 h 1890722"/>
              <a:gd name="connsiteX2" fmla="*/ 12192000 w 12192000"/>
              <a:gd name="connsiteY2" fmla="*/ 1626227 h 1890722"/>
              <a:gd name="connsiteX3" fmla="*/ 11359165 w 12192000"/>
              <a:gd name="connsiteY3" fmla="*/ 1698736 h 1890722"/>
              <a:gd name="connsiteX4" fmla="*/ 6097526 w 12192000"/>
              <a:gd name="connsiteY4" fmla="*/ 1890722 h 1890722"/>
              <a:gd name="connsiteX5" fmla="*/ 835887 w 12192000"/>
              <a:gd name="connsiteY5" fmla="*/ 1698736 h 1890722"/>
              <a:gd name="connsiteX6" fmla="*/ 0 w 12192000"/>
              <a:gd name="connsiteY6" fmla="*/ 1625962 h 18907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1890722">
                <a:moveTo>
                  <a:pt x="0" y="0"/>
                </a:moveTo>
                <a:lnTo>
                  <a:pt x="12192000" y="0"/>
                </a:lnTo>
                <a:lnTo>
                  <a:pt x="12192000" y="1626227"/>
                </a:lnTo>
                <a:lnTo>
                  <a:pt x="11359165" y="1698736"/>
                </a:lnTo>
                <a:cubicBezTo>
                  <a:pt x="9741947" y="1822361"/>
                  <a:pt x="7963910" y="1890722"/>
                  <a:pt x="6097526" y="1890722"/>
                </a:cubicBezTo>
                <a:cubicBezTo>
                  <a:pt x="4231142" y="1890722"/>
                  <a:pt x="2453104" y="1822361"/>
                  <a:pt x="835887" y="1698736"/>
                </a:cubicBezTo>
                <a:lnTo>
                  <a:pt x="0" y="1625962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53397"/>
            <a:ext cx="7886700" cy="1273233"/>
          </a:xfrm>
        </p:spPr>
        <p:txBody>
          <a:bodyPr>
            <a:normAutofit/>
          </a:bodyPr>
          <a:lstStyle/>
          <a:p>
            <a:r>
              <a:rPr lang="fi-FI" sz="3500" b="1"/>
              <a:t>Stressin vaikutukset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2C3387C-D24F-4737-8A37-1DC5CFF09C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24522"/>
            <a:ext cx="96012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78024"/>
            <a:ext cx="7886700" cy="36941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1500"/>
              <a:t>lyhytaikainen </a:t>
            </a:r>
            <a:r>
              <a:rPr lang="fi-FI" sz="1500" b="1"/>
              <a:t>eustressi</a:t>
            </a:r>
            <a:r>
              <a:rPr lang="fi-FI" sz="1500"/>
              <a:t> ei ole vaarallista</a:t>
            </a:r>
          </a:p>
          <a:p>
            <a:pPr>
              <a:lnSpc>
                <a:spcPct val="90000"/>
              </a:lnSpc>
            </a:pPr>
            <a:endParaRPr lang="fi-FI" sz="1500"/>
          </a:p>
          <a:p>
            <a:pPr>
              <a:lnSpc>
                <a:spcPct val="90000"/>
              </a:lnSpc>
            </a:pPr>
            <a:r>
              <a:rPr lang="fi-FI" sz="1500"/>
              <a:t>pitkään jatkunut </a:t>
            </a:r>
            <a:r>
              <a:rPr lang="fi-FI" sz="1500" b="1"/>
              <a:t>distressi</a:t>
            </a:r>
            <a:r>
              <a:rPr lang="fi-FI" sz="1500"/>
              <a:t> voi muuttua ihmisen mielessä normaaliksi olotilaksi – kuitenkin rasitustila </a:t>
            </a:r>
            <a:br>
              <a:rPr lang="fi-FI" sz="1500"/>
            </a:br>
            <a:r>
              <a:rPr lang="fi-FI" sz="1500"/>
              <a:t>(aineenvaihdunta ja hermosto ärsytystilassa)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lisää mielenterveyshäiriöiden sekä monien fyysisten sairauksien riskiä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stressihormonit kohottavat verenpainetta sekä vaikuttavat epäedullisesti veren sokeri- ja kolesteroliarvoihin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pahentaa jo olemassa olevia sairauksia (esim. sydän- ja verisuonisairauksia, reumaa, astmaa ja masennusta) 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voi tehdä kivun tuntemuksesta voimakkaamman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heikentää kehon kykyä suojautua bakteereilta ja viruksilta </a:t>
            </a:r>
            <a:br>
              <a:rPr lang="fi-FI" sz="1500"/>
            </a:br>
            <a:r>
              <a:rPr lang="fi-FI" sz="1500">
                <a:sym typeface="Wingdings" panose="05000000000000000000" pitchFamily="2" charset="2"/>
              </a:rPr>
              <a:t> helpommin </a:t>
            </a:r>
            <a:r>
              <a:rPr lang="fi-FI" sz="1500"/>
              <a:t>infektiotauteja 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tuki-ja liikuntaelimistön oireet voivat olla merkkejä liiallisesta kuormituksesta</a:t>
            </a:r>
          </a:p>
          <a:p>
            <a:pPr lvl="1">
              <a:lnSpc>
                <a:spcPct val="90000"/>
              </a:lnSpc>
            </a:pPr>
            <a:r>
              <a:rPr lang="fi-FI" sz="1500"/>
              <a:t>yleistä haluttomuutta tai uupumusta, ahdistuneisuutta ja masennusta</a:t>
            </a:r>
          </a:p>
          <a:p>
            <a:pPr>
              <a:lnSpc>
                <a:spcPct val="90000"/>
              </a:lnSpc>
            </a:pPr>
            <a:endParaRPr lang="fi-FI" sz="1500"/>
          </a:p>
        </p:txBody>
      </p:sp>
    </p:spTree>
    <p:extLst>
      <p:ext uri="{BB962C8B-B14F-4D97-AF65-F5344CB8AC3E}">
        <p14:creationId xmlns:p14="http://schemas.microsoft.com/office/powerpoint/2010/main" val="476887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1174</TotalTime>
  <Words>1121</Words>
  <Application>Microsoft Office PowerPoint</Application>
  <PresentationFormat>Näytössä katseltava diaesitys (4:3)</PresentationFormat>
  <Paragraphs>123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Terve 2: Ihminen, ympäristö ja terveys</vt:lpstr>
      <vt:lpstr>Mielenterveyttä  kuormittavat tekijät</vt:lpstr>
      <vt:lpstr>Yksinäisyys</vt:lpstr>
      <vt:lpstr>Yksinäisyyden muodot</vt:lpstr>
      <vt:lpstr>Yksinäisyyden  vaikutukset terveyteen</vt:lpstr>
      <vt:lpstr>Yksinäisyyden ”hoito”</vt:lpstr>
      <vt:lpstr>Eustressi ja distressi</vt:lpstr>
      <vt:lpstr>Stressireaktio</vt:lpstr>
      <vt:lpstr>Stressin vaikutukset</vt:lpstr>
      <vt:lpstr>Stressin hallintakeinot</vt:lpstr>
      <vt:lpstr>Uupumus</vt:lpstr>
      <vt:lpstr>Stressin ja uupumuksen  ehkäisy</vt:lpstr>
      <vt:lpstr>Kriisi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Timo Ryhtä</cp:lastModifiedBy>
  <cp:revision>752</cp:revision>
  <dcterms:created xsi:type="dcterms:W3CDTF">2017-06-09T06:02:13Z</dcterms:created>
  <dcterms:modified xsi:type="dcterms:W3CDTF">2021-11-02T18:59:34Z</dcterms:modified>
</cp:coreProperties>
</file>