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95" r:id="rId3"/>
    <p:sldId id="439" r:id="rId4"/>
    <p:sldId id="261" r:id="rId5"/>
    <p:sldId id="434" r:id="rId6"/>
    <p:sldId id="433" r:id="rId7"/>
    <p:sldId id="435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9" autoAdjust="0"/>
    <p:restoredTop sz="94660"/>
  </p:normalViewPr>
  <p:slideViewPr>
    <p:cSldViewPr snapToGrid="0">
      <p:cViewPr varScale="1">
        <p:scale>
          <a:sx n="77" d="100"/>
          <a:sy n="77" d="100"/>
        </p:scale>
        <p:origin x="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65A295-D8A0-493B-8007-76F053934EB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6A88013-B4FC-421C-9754-94AD6E17457E}">
      <dgm:prSet/>
      <dgm:spPr/>
      <dgm:t>
        <a:bodyPr/>
        <a:lstStyle/>
        <a:p>
          <a:r>
            <a:rPr lang="fi-FI"/>
            <a:t>Kotitehtävänä oli:</a:t>
          </a:r>
          <a:endParaRPr lang="en-US"/>
        </a:p>
      </dgm:t>
    </dgm:pt>
    <dgm:pt modelId="{61229603-32B9-488E-8CCE-44C2D0DAADD3}" type="parTrans" cxnId="{8930D817-5A44-4EFA-B68A-7EEE35F68E92}">
      <dgm:prSet/>
      <dgm:spPr/>
      <dgm:t>
        <a:bodyPr/>
        <a:lstStyle/>
        <a:p>
          <a:endParaRPr lang="en-US"/>
        </a:p>
      </dgm:t>
    </dgm:pt>
    <dgm:pt modelId="{EB7FC14C-4E92-470D-B442-04BE503F8BFE}" type="sibTrans" cxnId="{8930D817-5A44-4EFA-B68A-7EEE35F68E92}">
      <dgm:prSet/>
      <dgm:spPr/>
      <dgm:t>
        <a:bodyPr/>
        <a:lstStyle/>
        <a:p>
          <a:endParaRPr lang="en-US"/>
        </a:p>
      </dgm:t>
    </dgm:pt>
    <dgm:pt modelId="{8F26E267-9397-4B2A-95EA-FC5306A5194D}">
      <dgm:prSet/>
      <dgm:spPr/>
      <dgm:t>
        <a:bodyPr/>
        <a:lstStyle/>
        <a:p>
          <a:r>
            <a:rPr lang="fi-FI"/>
            <a:t>Luennot: Koulutuspolitiikan kivijalat sekä Suomalaisen peruskoulun hyvä kehä? </a:t>
          </a:r>
          <a:endParaRPr lang="en-US"/>
        </a:p>
      </dgm:t>
    </dgm:pt>
    <dgm:pt modelId="{3A62680D-2169-433D-A90A-13F887D18A7C}" type="parTrans" cxnId="{B2BE08A3-F0B4-4203-B782-637BBC0CD6D3}">
      <dgm:prSet/>
      <dgm:spPr/>
      <dgm:t>
        <a:bodyPr/>
        <a:lstStyle/>
        <a:p>
          <a:endParaRPr lang="en-US"/>
        </a:p>
      </dgm:t>
    </dgm:pt>
    <dgm:pt modelId="{12A5C9E8-2867-4390-A4A9-6EB79CF093C5}" type="sibTrans" cxnId="{B2BE08A3-F0B4-4203-B782-637BBC0CD6D3}">
      <dgm:prSet/>
      <dgm:spPr/>
      <dgm:t>
        <a:bodyPr/>
        <a:lstStyle/>
        <a:p>
          <a:endParaRPr lang="en-US"/>
        </a:p>
      </dgm:t>
    </dgm:pt>
    <dgm:pt modelId="{AE6B9EA8-646A-4EC9-8096-992467270996}">
      <dgm:prSet/>
      <dgm:spPr/>
      <dgm:t>
        <a:bodyPr/>
        <a:lstStyle/>
        <a:p>
          <a:r>
            <a:rPr lang="fi-FI"/>
            <a:t>Luennon oheislukemisto: Antikainen, A., Rinne, R., &amp; Koski, L. (2021). </a:t>
          </a:r>
          <a:r>
            <a:rPr lang="fi-FI" i="1"/>
            <a:t>Kasvatussosiologia </a:t>
          </a:r>
          <a:r>
            <a:rPr lang="fi-FI"/>
            <a:t>(6., päivitetty painos. tai 2013 5. painos). PS-kustannus. Luku 5 Koulutuksen yhteiskunnalliset tehtävät</a:t>
          </a:r>
          <a:endParaRPr lang="en-US"/>
        </a:p>
      </dgm:t>
    </dgm:pt>
    <dgm:pt modelId="{2520EA90-92D8-401F-939A-D796127B1753}" type="parTrans" cxnId="{D9BC6D6F-2682-4792-93DB-9469D991D38B}">
      <dgm:prSet/>
      <dgm:spPr/>
      <dgm:t>
        <a:bodyPr/>
        <a:lstStyle/>
        <a:p>
          <a:endParaRPr lang="en-US"/>
        </a:p>
      </dgm:t>
    </dgm:pt>
    <dgm:pt modelId="{F2A3618F-ABDA-43CB-ACE0-BBA4EF23E45D}" type="sibTrans" cxnId="{D9BC6D6F-2682-4792-93DB-9469D991D38B}">
      <dgm:prSet/>
      <dgm:spPr/>
      <dgm:t>
        <a:bodyPr/>
        <a:lstStyle/>
        <a:p>
          <a:endParaRPr lang="en-US"/>
        </a:p>
      </dgm:t>
    </dgm:pt>
    <dgm:pt modelId="{010E3452-CD7A-4693-A655-9EE8AA9229CA}">
      <dgm:prSet/>
      <dgm:spPr/>
      <dgm:t>
        <a:bodyPr/>
        <a:lstStyle/>
        <a:p>
          <a:r>
            <a:rPr lang="fi-FI"/>
            <a:t>Kysymyksiä:</a:t>
          </a:r>
          <a:endParaRPr lang="en-US"/>
        </a:p>
      </dgm:t>
    </dgm:pt>
    <dgm:pt modelId="{33F9F8C6-718D-4632-98AC-01B7431177C9}" type="parTrans" cxnId="{AD43296E-AB51-4394-B502-1F7F77A244CD}">
      <dgm:prSet/>
      <dgm:spPr/>
      <dgm:t>
        <a:bodyPr/>
        <a:lstStyle/>
        <a:p>
          <a:endParaRPr lang="en-US"/>
        </a:p>
      </dgm:t>
    </dgm:pt>
    <dgm:pt modelId="{3899934A-DE90-445B-96B1-D28E5ACCC53D}" type="sibTrans" cxnId="{AD43296E-AB51-4394-B502-1F7F77A244CD}">
      <dgm:prSet/>
      <dgm:spPr/>
      <dgm:t>
        <a:bodyPr/>
        <a:lstStyle/>
        <a:p>
          <a:endParaRPr lang="en-US"/>
        </a:p>
      </dgm:t>
    </dgm:pt>
    <dgm:pt modelId="{A424CF1D-A9A5-48B5-A373-78F1511E2932}">
      <dgm:prSet/>
      <dgm:spPr/>
      <dgm:t>
        <a:bodyPr/>
        <a:lstStyle/>
        <a:p>
          <a:r>
            <a:rPr lang="fi-FI" dirty="0"/>
            <a:t>Pohdi kuntien ja koulujen keinoja, joilla koulujen eriytymisen epätoivottuja seurauksia voidaan estää?</a:t>
          </a:r>
          <a:endParaRPr lang="en-US" dirty="0"/>
        </a:p>
      </dgm:t>
    </dgm:pt>
    <dgm:pt modelId="{F66421C7-7DCA-4525-AE40-43E0897205D2}" type="parTrans" cxnId="{1249BC6C-65ED-4C8F-9D4A-CE2A2521C3CC}">
      <dgm:prSet/>
      <dgm:spPr/>
      <dgm:t>
        <a:bodyPr/>
        <a:lstStyle/>
        <a:p>
          <a:endParaRPr lang="en-US"/>
        </a:p>
      </dgm:t>
    </dgm:pt>
    <dgm:pt modelId="{E17FBF38-0279-4B51-9671-D830A8D19CC2}" type="sibTrans" cxnId="{1249BC6C-65ED-4C8F-9D4A-CE2A2521C3CC}">
      <dgm:prSet/>
      <dgm:spPr/>
      <dgm:t>
        <a:bodyPr/>
        <a:lstStyle/>
        <a:p>
          <a:endParaRPr lang="en-US"/>
        </a:p>
      </dgm:t>
    </dgm:pt>
    <dgm:pt modelId="{4EEB4285-CB89-40C2-BF36-19D14436ED7E}">
      <dgm:prSet/>
      <dgm:spPr/>
      <dgm:t>
        <a:bodyPr/>
        <a:lstStyle/>
        <a:p>
          <a:r>
            <a:rPr lang="fi-FI"/>
            <a:t>Entä miten myönteistä erilaisuutta voidaan tukea?</a:t>
          </a:r>
          <a:endParaRPr lang="en-US"/>
        </a:p>
      </dgm:t>
    </dgm:pt>
    <dgm:pt modelId="{F3274BFB-646B-40A5-996B-B0B3A39D6D63}" type="parTrans" cxnId="{9B5608A1-DD72-481F-BADE-7799F5A20E5C}">
      <dgm:prSet/>
      <dgm:spPr/>
      <dgm:t>
        <a:bodyPr/>
        <a:lstStyle/>
        <a:p>
          <a:endParaRPr lang="en-US"/>
        </a:p>
      </dgm:t>
    </dgm:pt>
    <dgm:pt modelId="{6ACC3024-5E2F-4C25-8917-88AADC9E35E1}" type="sibTrans" cxnId="{9B5608A1-DD72-481F-BADE-7799F5A20E5C}">
      <dgm:prSet/>
      <dgm:spPr/>
      <dgm:t>
        <a:bodyPr/>
        <a:lstStyle/>
        <a:p>
          <a:endParaRPr lang="en-US"/>
        </a:p>
      </dgm:t>
    </dgm:pt>
    <dgm:pt modelId="{3652A10B-3E8D-4B60-8937-841AD2E81D8D}" type="pres">
      <dgm:prSet presAssocID="{B465A295-D8A0-493B-8007-76F053934EBE}" presName="linear" presStyleCnt="0">
        <dgm:presLayoutVars>
          <dgm:animLvl val="lvl"/>
          <dgm:resizeHandles val="exact"/>
        </dgm:presLayoutVars>
      </dgm:prSet>
      <dgm:spPr/>
    </dgm:pt>
    <dgm:pt modelId="{878BAD27-686D-4D10-B3C5-69432A9BE4EF}" type="pres">
      <dgm:prSet presAssocID="{B6A88013-B4FC-421C-9754-94AD6E1745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EB9862A-C9D6-4538-8846-6C15B39A7E69}" type="pres">
      <dgm:prSet presAssocID="{B6A88013-B4FC-421C-9754-94AD6E17457E}" presName="childText" presStyleLbl="revTx" presStyleIdx="0" presStyleCnt="2">
        <dgm:presLayoutVars>
          <dgm:bulletEnabled val="1"/>
        </dgm:presLayoutVars>
      </dgm:prSet>
      <dgm:spPr/>
    </dgm:pt>
    <dgm:pt modelId="{29E55AE3-0553-44F8-989C-992E09F764C9}" type="pres">
      <dgm:prSet presAssocID="{010E3452-CD7A-4693-A655-9EE8AA9229C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30642CB-0E0A-4F91-BB63-955AA3DD2C25}" type="pres">
      <dgm:prSet presAssocID="{010E3452-CD7A-4693-A655-9EE8AA9229C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930D817-5A44-4EFA-B68A-7EEE35F68E92}" srcId="{B465A295-D8A0-493B-8007-76F053934EBE}" destId="{B6A88013-B4FC-421C-9754-94AD6E17457E}" srcOrd="0" destOrd="0" parTransId="{61229603-32B9-488E-8CCE-44C2D0DAADD3}" sibTransId="{EB7FC14C-4E92-470D-B442-04BE503F8BFE}"/>
    <dgm:cxn modelId="{F37A7F18-558A-4A19-83AC-CF993ECE84DD}" type="presOf" srcId="{010E3452-CD7A-4693-A655-9EE8AA9229CA}" destId="{29E55AE3-0553-44F8-989C-992E09F764C9}" srcOrd="0" destOrd="0" presId="urn:microsoft.com/office/officeart/2005/8/layout/vList2"/>
    <dgm:cxn modelId="{75F34747-F702-45A7-AF83-2F0AC464C36F}" type="presOf" srcId="{B465A295-D8A0-493B-8007-76F053934EBE}" destId="{3652A10B-3E8D-4B60-8937-841AD2E81D8D}" srcOrd="0" destOrd="0" presId="urn:microsoft.com/office/officeart/2005/8/layout/vList2"/>
    <dgm:cxn modelId="{1249BC6C-65ED-4C8F-9D4A-CE2A2521C3CC}" srcId="{010E3452-CD7A-4693-A655-9EE8AA9229CA}" destId="{A424CF1D-A9A5-48B5-A373-78F1511E2932}" srcOrd="0" destOrd="0" parTransId="{F66421C7-7DCA-4525-AE40-43E0897205D2}" sibTransId="{E17FBF38-0279-4B51-9671-D830A8D19CC2}"/>
    <dgm:cxn modelId="{19460C4E-C4C3-454B-B7F8-5C9D28BEEEB4}" type="presOf" srcId="{B6A88013-B4FC-421C-9754-94AD6E17457E}" destId="{878BAD27-686D-4D10-B3C5-69432A9BE4EF}" srcOrd="0" destOrd="0" presId="urn:microsoft.com/office/officeart/2005/8/layout/vList2"/>
    <dgm:cxn modelId="{AD43296E-AB51-4394-B502-1F7F77A244CD}" srcId="{B465A295-D8A0-493B-8007-76F053934EBE}" destId="{010E3452-CD7A-4693-A655-9EE8AA9229CA}" srcOrd="1" destOrd="0" parTransId="{33F9F8C6-718D-4632-98AC-01B7431177C9}" sibTransId="{3899934A-DE90-445B-96B1-D28E5ACCC53D}"/>
    <dgm:cxn modelId="{D9BC6D6F-2682-4792-93DB-9469D991D38B}" srcId="{B6A88013-B4FC-421C-9754-94AD6E17457E}" destId="{AE6B9EA8-646A-4EC9-8096-992467270996}" srcOrd="1" destOrd="0" parTransId="{2520EA90-92D8-401F-939A-D796127B1753}" sibTransId="{F2A3618F-ABDA-43CB-ACE0-BBA4EF23E45D}"/>
    <dgm:cxn modelId="{C8603973-E6F4-4E1B-92A2-9619752741A7}" type="presOf" srcId="{A424CF1D-A9A5-48B5-A373-78F1511E2932}" destId="{230642CB-0E0A-4F91-BB63-955AA3DD2C25}" srcOrd="0" destOrd="0" presId="urn:microsoft.com/office/officeart/2005/8/layout/vList2"/>
    <dgm:cxn modelId="{9B5608A1-DD72-481F-BADE-7799F5A20E5C}" srcId="{010E3452-CD7A-4693-A655-9EE8AA9229CA}" destId="{4EEB4285-CB89-40C2-BF36-19D14436ED7E}" srcOrd="1" destOrd="0" parTransId="{F3274BFB-646B-40A5-996B-B0B3A39D6D63}" sibTransId="{6ACC3024-5E2F-4C25-8917-88AADC9E35E1}"/>
    <dgm:cxn modelId="{B2BE08A3-F0B4-4203-B782-637BBC0CD6D3}" srcId="{B6A88013-B4FC-421C-9754-94AD6E17457E}" destId="{8F26E267-9397-4B2A-95EA-FC5306A5194D}" srcOrd="0" destOrd="0" parTransId="{3A62680D-2169-433D-A90A-13F887D18A7C}" sibTransId="{12A5C9E8-2867-4390-A4A9-6EB79CF093C5}"/>
    <dgm:cxn modelId="{4B9221B7-9F06-4A93-99CA-957A71300BE8}" type="presOf" srcId="{8F26E267-9397-4B2A-95EA-FC5306A5194D}" destId="{4EB9862A-C9D6-4538-8846-6C15B39A7E69}" srcOrd="0" destOrd="0" presId="urn:microsoft.com/office/officeart/2005/8/layout/vList2"/>
    <dgm:cxn modelId="{1A0E20B9-5C7A-4428-AADE-35C07F3984D5}" type="presOf" srcId="{AE6B9EA8-646A-4EC9-8096-992467270996}" destId="{4EB9862A-C9D6-4538-8846-6C15B39A7E69}" srcOrd="0" destOrd="1" presId="urn:microsoft.com/office/officeart/2005/8/layout/vList2"/>
    <dgm:cxn modelId="{A445EFFD-3375-4107-8D89-827C7240BA36}" type="presOf" srcId="{4EEB4285-CB89-40C2-BF36-19D14436ED7E}" destId="{230642CB-0E0A-4F91-BB63-955AA3DD2C25}" srcOrd="0" destOrd="1" presId="urn:microsoft.com/office/officeart/2005/8/layout/vList2"/>
    <dgm:cxn modelId="{603A7F3E-1328-48AF-A526-6679819EA763}" type="presParOf" srcId="{3652A10B-3E8D-4B60-8937-841AD2E81D8D}" destId="{878BAD27-686D-4D10-B3C5-69432A9BE4EF}" srcOrd="0" destOrd="0" presId="urn:microsoft.com/office/officeart/2005/8/layout/vList2"/>
    <dgm:cxn modelId="{458D20A8-B51C-41EF-836E-29AB868A7D2C}" type="presParOf" srcId="{3652A10B-3E8D-4B60-8937-841AD2E81D8D}" destId="{4EB9862A-C9D6-4538-8846-6C15B39A7E69}" srcOrd="1" destOrd="0" presId="urn:microsoft.com/office/officeart/2005/8/layout/vList2"/>
    <dgm:cxn modelId="{5A4C97E3-0498-481B-88B1-67E22E0DABE2}" type="presParOf" srcId="{3652A10B-3E8D-4B60-8937-841AD2E81D8D}" destId="{29E55AE3-0553-44F8-989C-992E09F764C9}" srcOrd="2" destOrd="0" presId="urn:microsoft.com/office/officeart/2005/8/layout/vList2"/>
    <dgm:cxn modelId="{7CDF4E08-D8B1-4AE7-B549-EA0D2B7811D3}" type="presParOf" srcId="{3652A10B-3E8D-4B60-8937-841AD2E81D8D}" destId="{230642CB-0E0A-4F91-BB63-955AA3DD2C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BAD27-686D-4D10-B3C5-69432A9BE4EF}">
      <dsp:nvSpPr>
        <dsp:cNvPr id="0" name=""/>
        <dsp:cNvSpPr/>
      </dsp:nvSpPr>
      <dsp:spPr>
        <a:xfrm>
          <a:off x="0" y="77893"/>
          <a:ext cx="6949440" cy="7195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/>
            <a:t>Kotitehtävänä oli:</a:t>
          </a:r>
          <a:endParaRPr lang="en-US" sz="3000" kern="1200"/>
        </a:p>
      </dsp:txBody>
      <dsp:txXfrm>
        <a:off x="35125" y="113018"/>
        <a:ext cx="6879190" cy="649299"/>
      </dsp:txXfrm>
    </dsp:sp>
    <dsp:sp modelId="{4EB9862A-C9D6-4538-8846-6C15B39A7E69}">
      <dsp:nvSpPr>
        <dsp:cNvPr id="0" name=""/>
        <dsp:cNvSpPr/>
      </dsp:nvSpPr>
      <dsp:spPr>
        <a:xfrm>
          <a:off x="0" y="797443"/>
          <a:ext cx="6949440" cy="242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645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300" kern="1200"/>
            <a:t>Luennot: Koulutuspolitiikan kivijalat sekä Suomalaisen peruskoulun hyvä kehä? 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300" kern="1200"/>
            <a:t>Luennon oheislukemisto: Antikainen, A., Rinne, R., &amp; Koski, L. (2021). </a:t>
          </a:r>
          <a:r>
            <a:rPr lang="fi-FI" sz="2300" i="1" kern="1200"/>
            <a:t>Kasvatussosiologia </a:t>
          </a:r>
          <a:r>
            <a:rPr lang="fi-FI" sz="2300" kern="1200"/>
            <a:t>(6., päivitetty painos. tai 2013 5. painos). PS-kustannus. Luku 5 Koulutuksen yhteiskunnalliset tehtävät</a:t>
          </a:r>
          <a:endParaRPr lang="en-US" sz="2300" kern="1200"/>
        </a:p>
      </dsp:txBody>
      <dsp:txXfrm>
        <a:off x="0" y="797443"/>
        <a:ext cx="6949440" cy="2421900"/>
      </dsp:txXfrm>
    </dsp:sp>
    <dsp:sp modelId="{29E55AE3-0553-44F8-989C-992E09F764C9}">
      <dsp:nvSpPr>
        <dsp:cNvPr id="0" name=""/>
        <dsp:cNvSpPr/>
      </dsp:nvSpPr>
      <dsp:spPr>
        <a:xfrm>
          <a:off x="0" y="3219343"/>
          <a:ext cx="6949440" cy="719549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/>
            <a:t>Kysymyksiä:</a:t>
          </a:r>
          <a:endParaRPr lang="en-US" sz="3000" kern="1200"/>
        </a:p>
      </dsp:txBody>
      <dsp:txXfrm>
        <a:off x="35125" y="3254468"/>
        <a:ext cx="6879190" cy="649299"/>
      </dsp:txXfrm>
    </dsp:sp>
    <dsp:sp modelId="{230642CB-0E0A-4F91-BB63-955AA3DD2C25}">
      <dsp:nvSpPr>
        <dsp:cNvPr id="0" name=""/>
        <dsp:cNvSpPr/>
      </dsp:nvSpPr>
      <dsp:spPr>
        <a:xfrm>
          <a:off x="0" y="3938893"/>
          <a:ext cx="6949440" cy="1769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645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300" kern="1200" dirty="0"/>
            <a:t>Pohdi kuntien ja koulujen keinoja, joilla koulujen eriytymisen epätoivottuja seurauksia voidaan estää?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300" kern="1200"/>
            <a:t>Entä miten myönteistä erilaisuutta voidaan tukea?</a:t>
          </a:r>
          <a:endParaRPr lang="en-US" sz="2300" kern="1200"/>
        </a:p>
      </dsp:txBody>
      <dsp:txXfrm>
        <a:off x="0" y="3938893"/>
        <a:ext cx="6949440" cy="1769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2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6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98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719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16.2.2026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889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415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6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7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2/16/2026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0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2/16/2026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0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2/16/2026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7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81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  <p:sldLayoutId id="2147483700" r:id="rId12"/>
    <p:sldLayoutId id="2147483702" r:id="rId13"/>
    <p:sldLayoutId id="2147483703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10135D4-D3A1-4556-B91B-4A12069D4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8095F77C-67D1-E0FB-02F8-D58E8973E4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391" r="9091"/>
          <a:stretch>
            <a:fillRect/>
          </a:stretch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201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F264F2-BE1A-139A-8B96-9F81AF7B0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918" y="3429000"/>
            <a:ext cx="11820352" cy="1888742"/>
          </a:xfrm>
        </p:spPr>
        <p:txBody>
          <a:bodyPr>
            <a:normAutofit/>
          </a:bodyPr>
          <a:lstStyle/>
          <a:p>
            <a:pPr algn="l"/>
            <a:r>
              <a:rPr lang="en-US" sz="3100" dirty="0">
                <a:solidFill>
                  <a:srgbClr val="FFFFFF"/>
                </a:solidFill>
              </a:rPr>
              <a:t>KTKP020 </a:t>
            </a:r>
            <a:r>
              <a:rPr lang="en-US" sz="3100" dirty="0" err="1">
                <a:solidFill>
                  <a:srgbClr val="FFFFFF"/>
                </a:solidFill>
              </a:rPr>
              <a:t>Kestävä</a:t>
            </a:r>
            <a:r>
              <a:rPr lang="en-US" sz="3100" dirty="0">
                <a:solidFill>
                  <a:srgbClr val="FFFFFF"/>
                </a:solidFill>
              </a:rPr>
              <a:t> </a:t>
            </a:r>
            <a:r>
              <a:rPr lang="en-US" sz="3100" dirty="0" err="1">
                <a:solidFill>
                  <a:srgbClr val="FFFFFF"/>
                </a:solidFill>
              </a:rPr>
              <a:t>kasvatus</a:t>
            </a:r>
            <a:r>
              <a:rPr lang="en-US" sz="3100" dirty="0">
                <a:solidFill>
                  <a:srgbClr val="FFFFFF"/>
                </a:solidFill>
              </a:rPr>
              <a:t> ja </a:t>
            </a:r>
            <a:r>
              <a:rPr lang="en-US" sz="3100" dirty="0" err="1">
                <a:solidFill>
                  <a:srgbClr val="FFFFFF"/>
                </a:solidFill>
              </a:rPr>
              <a:t>yhteiskunta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4. </a:t>
            </a:r>
            <a:r>
              <a:rPr lang="en-US" sz="3100" dirty="0" err="1">
                <a:solidFill>
                  <a:srgbClr val="FFFFFF"/>
                </a:solidFill>
              </a:rPr>
              <a:t>opehuone</a:t>
            </a:r>
            <a:endParaRPr lang="fi-FI" sz="31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286D0-D013-6A9A-D9CE-ABA4C9F9E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916" y="5428229"/>
            <a:ext cx="4506066" cy="899643"/>
          </a:xfrm>
        </p:spPr>
        <p:txBody>
          <a:bodyPr>
            <a:normAutofit/>
          </a:bodyPr>
          <a:lstStyle/>
          <a:p>
            <a:pPr algn="l"/>
            <a:r>
              <a:rPr lang="fi-FI">
                <a:solidFill>
                  <a:srgbClr val="FFFFFF"/>
                </a:solidFill>
              </a:rPr>
              <a:t>Opehuone 2</a:t>
            </a:r>
          </a:p>
        </p:txBody>
      </p:sp>
    </p:spTree>
    <p:extLst>
      <p:ext uri="{BB962C8B-B14F-4D97-AF65-F5344CB8AC3E}">
        <p14:creationId xmlns:p14="http://schemas.microsoft.com/office/powerpoint/2010/main" val="2121469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94647-CA46-6EA7-0E46-23A837FD2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Luentoihin ja oheislukemistoon liittyvät kysymykset: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53116-67CF-5002-0CEB-6C880F41A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0E5F2A8-0E19-4A6C-8620-E482DF92A49E}" type="datetime1">
              <a:rPr lang="en-US" smtClean="0"/>
              <a:pPr>
                <a:spcAft>
                  <a:spcPts val="600"/>
                </a:spcAft>
              </a:pPr>
              <a:t>2/16/2026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151-B35A-BC95-FEA5-BF14C2D9F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863A1-2D11-3AE0-AAF8-18C166A4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62F4ADA8-24D8-9E7F-0B17-C1450C661F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679011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671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94D386-2ABA-CA79-8289-0580604AA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fi-FI" sz="2500" dirty="0"/>
              <a:t>Megatrendin työstö</a:t>
            </a:r>
            <a:br>
              <a:rPr lang="fi-FI" sz="2500" dirty="0"/>
            </a:br>
            <a:r>
              <a:rPr lang="fi-FI" sz="2500" dirty="0"/>
              <a:t>Vaihe 2.</a:t>
            </a:r>
            <a:br>
              <a:rPr lang="fi-FI" sz="2500" dirty="0"/>
            </a:br>
            <a:r>
              <a:rPr lang="fi-FI" sz="2500" dirty="0"/>
              <a:t>Miten megatrendiä pitäisi käsitellä koulussa?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5AB7B-0678-1345-657D-3C780E824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r>
              <a:rPr lang="fi-FI" sz="1800"/>
              <a:t>Pohtikaa seuraavien diojen apukysymyksiä ja täydentäkää megatrendiesitystänne huomioidenne ja keskustelujenne pohjalta</a:t>
            </a:r>
          </a:p>
          <a:p>
            <a:endParaRPr lang="fi-FI" sz="1800"/>
          </a:p>
        </p:txBody>
      </p:sp>
      <p:pic>
        <p:nvPicPr>
          <p:cNvPr id="4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5C519027-5979-6289-A908-3614A967B5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94" r="4336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8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54" y="3549974"/>
            <a:ext cx="10656886" cy="864097"/>
          </a:xfrm>
        </p:spPr>
        <p:txBody>
          <a:bodyPr>
            <a:normAutofit fontScale="90000"/>
          </a:bodyPr>
          <a:lstStyle/>
          <a:p>
            <a:r>
              <a:rPr lang="fi-FI" dirty="0"/>
              <a:t>Mitä on (yhteiskunnallinen) kasvatus? Miten sitä voi toteuttaa? – Eräs ajatus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16.2.2026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54916" y="4456665"/>
            <a:ext cx="10657135" cy="2413198"/>
          </a:xfrm>
        </p:spPr>
        <p:txBody>
          <a:bodyPr/>
          <a:lstStyle/>
          <a:p>
            <a:r>
              <a:rPr lang="en-US" sz="2000" dirty="0"/>
              <a:t>”As research of political socialization has shown, students not only learn from what they are being taught; they also learn – and often learn more and learn more strongly – from many of the other situations in which they take part.” – </a:t>
            </a:r>
            <a:r>
              <a:rPr lang="en-US" sz="2000" dirty="0" err="1"/>
              <a:t>Gert</a:t>
            </a:r>
            <a:r>
              <a:rPr lang="en-US" sz="2000" dirty="0"/>
              <a:t> </a:t>
            </a:r>
            <a:r>
              <a:rPr lang="en-US" sz="2000" dirty="0" err="1"/>
              <a:t>Biesta</a:t>
            </a:r>
            <a:r>
              <a:rPr lang="en-US" sz="2000" dirty="0"/>
              <a:t> 2006, 124.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5" b="29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652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A3303-6989-8B8F-A4FC-833FE01D0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621030"/>
          </a:xfrm>
        </p:spPr>
        <p:txBody>
          <a:bodyPr/>
          <a:lstStyle/>
          <a:p>
            <a:r>
              <a:rPr lang="fi-FI" dirty="0"/>
              <a:t>Työskentelyä ohjaavia apukysymyksiä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8B6F98-0ED5-5527-A53F-361CE78E9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255222"/>
            <a:ext cx="10940436" cy="4910629"/>
          </a:xfrm>
        </p:spPr>
        <p:txBody>
          <a:bodyPr>
            <a:normAutofit/>
          </a:bodyPr>
          <a:lstStyle/>
          <a:p>
            <a:r>
              <a:rPr lang="fi-FI" sz="2000" dirty="0"/>
              <a:t>Miten megatrendinne näyttäytyy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000" dirty="0"/>
              <a:t>Yksilön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000" dirty="0"/>
              <a:t>Koulun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000" dirty="0"/>
              <a:t>Koko yhteiskunnan näkökulmasta</a:t>
            </a:r>
          </a:p>
          <a:p>
            <a:pPr marL="340995" indent="-342900"/>
            <a:r>
              <a:rPr lang="fi-FI" sz="2000" dirty="0"/>
              <a:t>Onko syytä vahvistaa tai lieventää megatrendin näkymistä koulussa tai yhteiskunnassa laajemmin? Miksi?</a:t>
            </a:r>
            <a:endParaRPr lang="fi-FI" sz="2000" dirty="0">
              <a:ea typeface="Lato"/>
              <a:cs typeface="Lato"/>
            </a:endParaRPr>
          </a:p>
          <a:p>
            <a:pPr marL="340995" indent="-342900"/>
            <a:r>
              <a:rPr lang="fi-FI" sz="2000" dirty="0"/>
              <a:t>Miten tähän voi vaikuttaa yksilön/koulun/yhteiskunnan näkökulmasta? </a:t>
            </a:r>
            <a:endParaRPr lang="fi-FI" sz="2000" dirty="0">
              <a:ea typeface="Lato"/>
              <a:cs typeface="Lato"/>
            </a:endParaRPr>
          </a:p>
          <a:p>
            <a:pPr marL="340995" indent="-342900"/>
            <a:r>
              <a:rPr lang="fi-FI" sz="2000" dirty="0"/>
              <a:t>Mitä pitäisi tehdä/minkä muuttua </a:t>
            </a:r>
            <a:r>
              <a:rPr lang="fi-FI" sz="2000" dirty="0" err="1"/>
              <a:t>tmv</a:t>
            </a:r>
            <a:r>
              <a:rPr lang="fi-FI" sz="2000" dirty="0"/>
              <a:t>. jotta asiaan voitaisiin vaikuttaa? </a:t>
            </a:r>
            <a:endParaRPr lang="fi-FI" sz="2000" dirty="0">
              <a:ea typeface="Lato"/>
              <a:cs typeface="Lato"/>
            </a:endParaRPr>
          </a:p>
          <a:p>
            <a:pPr marL="340995" indent="-342900"/>
            <a:r>
              <a:rPr lang="fi-FI" sz="2000" dirty="0"/>
              <a:t>Mitä te tulevina opettajina voitte tehdä tarvittavan muutoksen eteen?</a:t>
            </a:r>
            <a:endParaRPr lang="fi-FI" sz="2000" dirty="0">
              <a:ea typeface="Lato"/>
              <a:cs typeface="Lato"/>
            </a:endParaRPr>
          </a:p>
          <a:p>
            <a:pPr marL="612775" lvl="1" indent="-342900"/>
            <a:r>
              <a:rPr lang="fi-FI" sz="2000" dirty="0"/>
              <a:t>Mitä työkaluja lukemanne tekstit ja katsomanne luennot antavat teille teeman käsittelyyn?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67EFFA-8521-3841-54D6-1FF722E9E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C7924A0-F2B3-EC21-5EB4-DD7EF9E63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450E2A-9AEF-3457-71AD-91DDCE89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0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BE136-38AE-1100-A1E7-39A70E0A6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590685"/>
          </a:xfrm>
        </p:spPr>
        <p:txBody>
          <a:bodyPr>
            <a:normAutofit fontScale="90000"/>
          </a:bodyPr>
          <a:lstStyle/>
          <a:p>
            <a:r>
              <a:rPr lang="fi-FI" dirty="0"/>
              <a:t>Teeman pedagogisointia ohjaavia kysymyksiä ja opsin yhdistäminen megatrendin käsittelyyn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E711D8-E05F-F3CA-81BA-F983F9AAB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326924"/>
            <a:ext cx="10940436" cy="512607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endParaRPr lang="fi-FI" sz="2400" dirty="0"/>
          </a:p>
          <a:p>
            <a:r>
              <a:rPr lang="fi-FI" sz="2400" dirty="0"/>
              <a:t>Ydinkysymykset:</a:t>
            </a:r>
            <a:endParaRPr lang="fi-FI" dirty="0"/>
          </a:p>
          <a:p>
            <a:pPr marL="541020" lvl="1" indent="-271145">
              <a:buFont typeface="Aptos" panose="020B0604020202020204" pitchFamily="34" charset="0"/>
              <a:buChar char="→"/>
            </a:pPr>
            <a:r>
              <a:rPr lang="fi-FI" sz="2200" dirty="0">
                <a:ea typeface="Lato"/>
                <a:cs typeface="Lato"/>
              </a:rPr>
              <a:t> Miten megatrendinne näkyy opetussuunnitelman perusteissa? Mitä se velvoittaa teidät tekemään?</a:t>
            </a:r>
          </a:p>
          <a:p>
            <a:pPr marL="541020" lvl="1" indent="-271145">
              <a:buFont typeface="Aptos" panose="020B0604020202020204" pitchFamily="34" charset="0"/>
              <a:buChar char="→"/>
            </a:pPr>
            <a:r>
              <a:rPr lang="fi-FI" sz="2200" dirty="0"/>
              <a:t>Mikä teemastanne on olennaista tietää/ymmärtää, jotta siitä voi keskustella tai jotta sitä voi muutoin käsitellä?</a:t>
            </a:r>
            <a:endParaRPr lang="fi-FI" dirty="0"/>
          </a:p>
          <a:p>
            <a:pPr lvl="2" indent="-261620">
              <a:buFont typeface="Wingdings" panose="020B0004020202020204" pitchFamily="34" charset="0"/>
              <a:buChar char="§"/>
            </a:pPr>
            <a:r>
              <a:rPr lang="fi-FI" sz="1800" dirty="0"/>
              <a:t>Tätä voitte pohtia esityksenne pohjalta, jäikö jotakin olennaista pois, pitäisikö jotakin lisätä jne.</a:t>
            </a:r>
            <a:endParaRPr lang="fi-FI" sz="1800" dirty="0">
              <a:ea typeface="Lato"/>
              <a:cs typeface="Lato"/>
            </a:endParaRPr>
          </a:p>
          <a:p>
            <a:pPr marL="0" indent="0">
              <a:buNone/>
            </a:pPr>
            <a:r>
              <a:rPr lang="fi-FI" sz="2400" b="1" dirty="0">
                <a:ea typeface="Lato"/>
                <a:cs typeface="Lato"/>
              </a:rPr>
              <a:t>Megatrendit monialaisen oppimisen näkökulmasta:</a:t>
            </a:r>
          </a:p>
          <a:p>
            <a:r>
              <a:rPr lang="fi-FI" sz="2400" dirty="0">
                <a:ea typeface="Lato"/>
                <a:cs typeface="Lato"/>
              </a:rPr>
              <a:t>Mitä eri oppiaineet antavat megatrendin käsittelyyn?</a:t>
            </a:r>
          </a:p>
          <a:p>
            <a:r>
              <a:rPr lang="fi-FI" sz="2400" dirty="0"/>
              <a:t>Millainen työskentely/millaiset tehtävät tukee keskeisen aineksen ymmärtämistä/syventämistä/laajentamista?</a:t>
            </a:r>
            <a:endParaRPr lang="fi-FI" dirty="0"/>
          </a:p>
          <a:p>
            <a:r>
              <a:rPr lang="fi-FI" sz="2400" dirty="0"/>
              <a:t>Millaisilla työtavoilla megatrendiä voisi lähestyä koulussa? </a:t>
            </a:r>
          </a:p>
          <a:p>
            <a:r>
              <a:rPr lang="fi-FI" sz="2400" b="1" dirty="0">
                <a:ea typeface="Lato"/>
                <a:cs typeface="Lato"/>
              </a:rPr>
              <a:t>Hahmotelkaa pohdintojenne pohjalta esitykseenne ideoita, miten käsitellä megatrendiä koulussa. Huomioikaa, että osin käsittely voi olla vain henkilökunnan kesken, osin oppitunneilla.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19024B-8357-497B-59B3-64F5815D2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0EF3C0-C637-5CE0-DD46-26C3430B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FAEB58-B8CF-4375-F292-9842D0761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6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1BA8F79-7026-5538-EA25-002A7D12B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D1380B-2505-F1F9-A063-5A7C2563D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209" y="4360198"/>
            <a:ext cx="8728364" cy="11328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>
                <a:solidFill>
                  <a:schemeClr val="tx1"/>
                </a:solidFill>
              </a:rPr>
              <a:t>Muistakaa kouluvierailu seuraavaan tapaamiseen mennessä!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4EDD7C6B-89CB-B365-DA8C-6575D728D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2209" y="5588747"/>
            <a:ext cx="8728364" cy="66952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" name="Picture 1" descr="Colored pencils inside a pencil holder which is on top of a wood table">
            <a:extLst>
              <a:ext uri="{FF2B5EF4-FFF2-40B4-BE49-F238E27FC236}">
                <a16:creationId xmlns:a16="http://schemas.microsoft.com/office/drawing/2014/main" id="{D7B823FF-F6A5-0D45-2280-51FB5C9DC2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1"/>
          <a:stretch>
            <a:fillRect/>
          </a:stretch>
        </p:blipFill>
        <p:spPr>
          <a:xfrm>
            <a:off x="1402" y="1"/>
            <a:ext cx="6069588" cy="3941618"/>
          </a:xfrm>
          <a:prstGeom prst="rect">
            <a:avLst/>
          </a:prstGeom>
        </p:spPr>
      </p:pic>
      <p:pic>
        <p:nvPicPr>
          <p:cNvPr id="6" name="Picture Placeholder 5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48766791-F058-DBAC-342B-53330D42C96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916"/>
          <a:stretch>
            <a:fillRect/>
          </a:stretch>
        </p:blipFill>
        <p:spPr>
          <a:xfrm>
            <a:off x="6121884" y="1"/>
            <a:ext cx="6082555" cy="3941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403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403</Words>
  <Application>Microsoft Office PowerPoint</Application>
  <PresentationFormat>Widescreen</PresentationFormat>
  <Paragraphs>48</Paragraphs>
  <Slides>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Lato</vt:lpstr>
      <vt:lpstr>Neue Haas Grotesk Text Pro</vt:lpstr>
      <vt:lpstr>Wingdings</vt:lpstr>
      <vt:lpstr>VanillaVTI</vt:lpstr>
      <vt:lpstr>KTKP020 Kestävä kasvatus ja yhteiskunta  4. opehuone</vt:lpstr>
      <vt:lpstr>Luentoihin ja oheislukemistoon liittyvät kysymykset:</vt:lpstr>
      <vt:lpstr>Megatrendin työstö Vaihe 2. Miten megatrendiä pitäisi käsitellä koulussa?</vt:lpstr>
      <vt:lpstr>Mitä on (yhteiskunnallinen) kasvatus? Miten sitä voi toteuttaa? – Eräs ajatus</vt:lpstr>
      <vt:lpstr>Työskentelyä ohjaavia apukysymyksiä</vt:lpstr>
      <vt:lpstr>Teeman pedagogisointia ohjaavia kysymyksiä ja opsin yhdistäminen megatrendin käsittelyyn</vt:lpstr>
      <vt:lpstr>Muistakaa kouluvierailu seuraavaan tapaamiseen mennessä!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Rönnberg, Paula</dc:creator>
  <cp:lastModifiedBy>Rönnberg, Paula</cp:lastModifiedBy>
  <cp:revision>3</cp:revision>
  <dcterms:created xsi:type="dcterms:W3CDTF">2026-02-16T09:51:46Z</dcterms:created>
  <dcterms:modified xsi:type="dcterms:W3CDTF">2026-02-16T12:52:07Z</dcterms:modified>
</cp:coreProperties>
</file>