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95" r:id="rId3"/>
    <p:sldId id="439" r:id="rId4"/>
    <p:sldId id="261" r:id="rId5"/>
    <p:sldId id="434" r:id="rId6"/>
    <p:sldId id="433" r:id="rId7"/>
    <p:sldId id="435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39" autoAdjust="0"/>
    <p:restoredTop sz="94660"/>
  </p:normalViewPr>
  <p:slideViewPr>
    <p:cSldViewPr snapToGrid="0">
      <p:cViewPr varScale="1">
        <p:scale>
          <a:sx n="77" d="100"/>
          <a:sy n="77" d="100"/>
        </p:scale>
        <p:origin x="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65A295-D8A0-493B-8007-76F053934EBE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6A88013-B4FC-421C-9754-94AD6E17457E}">
      <dgm:prSet/>
      <dgm:spPr/>
      <dgm:t>
        <a:bodyPr/>
        <a:lstStyle/>
        <a:p>
          <a:r>
            <a:rPr lang="fi-FI"/>
            <a:t>Kotitehtävänä oli:</a:t>
          </a:r>
          <a:endParaRPr lang="en-US"/>
        </a:p>
      </dgm:t>
    </dgm:pt>
    <dgm:pt modelId="{61229603-32B9-488E-8CCE-44C2D0DAADD3}" type="parTrans" cxnId="{8930D817-5A44-4EFA-B68A-7EEE35F68E92}">
      <dgm:prSet/>
      <dgm:spPr/>
      <dgm:t>
        <a:bodyPr/>
        <a:lstStyle/>
        <a:p>
          <a:endParaRPr lang="en-US"/>
        </a:p>
      </dgm:t>
    </dgm:pt>
    <dgm:pt modelId="{EB7FC14C-4E92-470D-B442-04BE503F8BFE}" type="sibTrans" cxnId="{8930D817-5A44-4EFA-B68A-7EEE35F68E92}">
      <dgm:prSet/>
      <dgm:spPr/>
      <dgm:t>
        <a:bodyPr/>
        <a:lstStyle/>
        <a:p>
          <a:endParaRPr lang="en-US"/>
        </a:p>
      </dgm:t>
    </dgm:pt>
    <dgm:pt modelId="{8F26E267-9397-4B2A-95EA-FC5306A5194D}">
      <dgm:prSet/>
      <dgm:spPr/>
      <dgm:t>
        <a:bodyPr/>
        <a:lstStyle/>
        <a:p>
          <a:r>
            <a:rPr lang="fi-FI"/>
            <a:t>Luennot: Koulutuspolitiikan kivijalat sekä Suomalaisen peruskoulun hyvä kehä? </a:t>
          </a:r>
          <a:endParaRPr lang="en-US"/>
        </a:p>
      </dgm:t>
    </dgm:pt>
    <dgm:pt modelId="{3A62680D-2169-433D-A90A-13F887D18A7C}" type="parTrans" cxnId="{B2BE08A3-F0B4-4203-B782-637BBC0CD6D3}">
      <dgm:prSet/>
      <dgm:spPr/>
      <dgm:t>
        <a:bodyPr/>
        <a:lstStyle/>
        <a:p>
          <a:endParaRPr lang="en-US"/>
        </a:p>
      </dgm:t>
    </dgm:pt>
    <dgm:pt modelId="{12A5C9E8-2867-4390-A4A9-6EB79CF093C5}" type="sibTrans" cxnId="{B2BE08A3-F0B4-4203-B782-637BBC0CD6D3}">
      <dgm:prSet/>
      <dgm:spPr/>
      <dgm:t>
        <a:bodyPr/>
        <a:lstStyle/>
        <a:p>
          <a:endParaRPr lang="en-US"/>
        </a:p>
      </dgm:t>
    </dgm:pt>
    <dgm:pt modelId="{AE6B9EA8-646A-4EC9-8096-992467270996}">
      <dgm:prSet/>
      <dgm:spPr/>
      <dgm:t>
        <a:bodyPr/>
        <a:lstStyle/>
        <a:p>
          <a:r>
            <a:rPr lang="fi-FI"/>
            <a:t>Luennon oheislukemisto: Antikainen, A., Rinne, R., &amp; Koski, L. (2021). </a:t>
          </a:r>
          <a:r>
            <a:rPr lang="fi-FI" i="1"/>
            <a:t>Kasvatussosiologia </a:t>
          </a:r>
          <a:r>
            <a:rPr lang="fi-FI"/>
            <a:t>(6., päivitetty painos. tai 2013 5. painos). PS-kustannus. Luku 5 Koulutuksen yhteiskunnalliset tehtävät</a:t>
          </a:r>
          <a:endParaRPr lang="en-US"/>
        </a:p>
      </dgm:t>
    </dgm:pt>
    <dgm:pt modelId="{2520EA90-92D8-401F-939A-D796127B1753}" type="parTrans" cxnId="{D9BC6D6F-2682-4792-93DB-9469D991D38B}">
      <dgm:prSet/>
      <dgm:spPr/>
      <dgm:t>
        <a:bodyPr/>
        <a:lstStyle/>
        <a:p>
          <a:endParaRPr lang="en-US"/>
        </a:p>
      </dgm:t>
    </dgm:pt>
    <dgm:pt modelId="{F2A3618F-ABDA-43CB-ACE0-BBA4EF23E45D}" type="sibTrans" cxnId="{D9BC6D6F-2682-4792-93DB-9469D991D38B}">
      <dgm:prSet/>
      <dgm:spPr/>
      <dgm:t>
        <a:bodyPr/>
        <a:lstStyle/>
        <a:p>
          <a:endParaRPr lang="en-US"/>
        </a:p>
      </dgm:t>
    </dgm:pt>
    <dgm:pt modelId="{010E3452-CD7A-4693-A655-9EE8AA9229CA}">
      <dgm:prSet/>
      <dgm:spPr/>
      <dgm:t>
        <a:bodyPr/>
        <a:lstStyle/>
        <a:p>
          <a:r>
            <a:rPr lang="fi-FI"/>
            <a:t>Kysymyksiä:</a:t>
          </a:r>
          <a:endParaRPr lang="en-US"/>
        </a:p>
      </dgm:t>
    </dgm:pt>
    <dgm:pt modelId="{33F9F8C6-718D-4632-98AC-01B7431177C9}" type="parTrans" cxnId="{AD43296E-AB51-4394-B502-1F7F77A244CD}">
      <dgm:prSet/>
      <dgm:spPr/>
      <dgm:t>
        <a:bodyPr/>
        <a:lstStyle/>
        <a:p>
          <a:endParaRPr lang="en-US"/>
        </a:p>
      </dgm:t>
    </dgm:pt>
    <dgm:pt modelId="{3899934A-DE90-445B-96B1-D28E5ACCC53D}" type="sibTrans" cxnId="{AD43296E-AB51-4394-B502-1F7F77A244CD}">
      <dgm:prSet/>
      <dgm:spPr/>
      <dgm:t>
        <a:bodyPr/>
        <a:lstStyle/>
        <a:p>
          <a:endParaRPr lang="en-US"/>
        </a:p>
      </dgm:t>
    </dgm:pt>
    <dgm:pt modelId="{A424CF1D-A9A5-48B5-A373-78F1511E2932}">
      <dgm:prSet/>
      <dgm:spPr/>
      <dgm:t>
        <a:bodyPr/>
        <a:lstStyle/>
        <a:p>
          <a:r>
            <a:rPr lang="fi-FI" dirty="0"/>
            <a:t>Pohdi kuntien ja koulujen keinoja, joilla koulujen eriytymisen epätoivottuja seurauksia voidaan estää?</a:t>
          </a:r>
          <a:endParaRPr lang="en-US" dirty="0"/>
        </a:p>
      </dgm:t>
    </dgm:pt>
    <dgm:pt modelId="{F66421C7-7DCA-4525-AE40-43E0897205D2}" type="parTrans" cxnId="{1249BC6C-65ED-4C8F-9D4A-CE2A2521C3CC}">
      <dgm:prSet/>
      <dgm:spPr/>
      <dgm:t>
        <a:bodyPr/>
        <a:lstStyle/>
        <a:p>
          <a:endParaRPr lang="en-US"/>
        </a:p>
      </dgm:t>
    </dgm:pt>
    <dgm:pt modelId="{E17FBF38-0279-4B51-9671-D830A8D19CC2}" type="sibTrans" cxnId="{1249BC6C-65ED-4C8F-9D4A-CE2A2521C3CC}">
      <dgm:prSet/>
      <dgm:spPr/>
      <dgm:t>
        <a:bodyPr/>
        <a:lstStyle/>
        <a:p>
          <a:endParaRPr lang="en-US"/>
        </a:p>
      </dgm:t>
    </dgm:pt>
    <dgm:pt modelId="{4EEB4285-CB89-40C2-BF36-19D14436ED7E}">
      <dgm:prSet/>
      <dgm:spPr/>
      <dgm:t>
        <a:bodyPr/>
        <a:lstStyle/>
        <a:p>
          <a:r>
            <a:rPr lang="fi-FI"/>
            <a:t>Entä miten myönteistä erilaisuutta voidaan tukea?</a:t>
          </a:r>
          <a:endParaRPr lang="en-US"/>
        </a:p>
      </dgm:t>
    </dgm:pt>
    <dgm:pt modelId="{F3274BFB-646B-40A5-996B-B0B3A39D6D63}" type="parTrans" cxnId="{9B5608A1-DD72-481F-BADE-7799F5A20E5C}">
      <dgm:prSet/>
      <dgm:spPr/>
      <dgm:t>
        <a:bodyPr/>
        <a:lstStyle/>
        <a:p>
          <a:endParaRPr lang="en-US"/>
        </a:p>
      </dgm:t>
    </dgm:pt>
    <dgm:pt modelId="{6ACC3024-5E2F-4C25-8917-88AADC9E35E1}" type="sibTrans" cxnId="{9B5608A1-DD72-481F-BADE-7799F5A20E5C}">
      <dgm:prSet/>
      <dgm:spPr/>
      <dgm:t>
        <a:bodyPr/>
        <a:lstStyle/>
        <a:p>
          <a:endParaRPr lang="en-US"/>
        </a:p>
      </dgm:t>
    </dgm:pt>
    <dgm:pt modelId="{3652A10B-3E8D-4B60-8937-841AD2E81D8D}" type="pres">
      <dgm:prSet presAssocID="{B465A295-D8A0-493B-8007-76F053934EBE}" presName="linear" presStyleCnt="0">
        <dgm:presLayoutVars>
          <dgm:animLvl val="lvl"/>
          <dgm:resizeHandles val="exact"/>
        </dgm:presLayoutVars>
      </dgm:prSet>
      <dgm:spPr/>
    </dgm:pt>
    <dgm:pt modelId="{878BAD27-686D-4D10-B3C5-69432A9BE4EF}" type="pres">
      <dgm:prSet presAssocID="{B6A88013-B4FC-421C-9754-94AD6E17457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EB9862A-C9D6-4538-8846-6C15B39A7E69}" type="pres">
      <dgm:prSet presAssocID="{B6A88013-B4FC-421C-9754-94AD6E17457E}" presName="childText" presStyleLbl="revTx" presStyleIdx="0" presStyleCnt="2">
        <dgm:presLayoutVars>
          <dgm:bulletEnabled val="1"/>
        </dgm:presLayoutVars>
      </dgm:prSet>
      <dgm:spPr/>
    </dgm:pt>
    <dgm:pt modelId="{29E55AE3-0553-44F8-989C-992E09F764C9}" type="pres">
      <dgm:prSet presAssocID="{010E3452-CD7A-4693-A655-9EE8AA9229CA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30642CB-0E0A-4F91-BB63-955AA3DD2C25}" type="pres">
      <dgm:prSet presAssocID="{010E3452-CD7A-4693-A655-9EE8AA9229CA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8930D817-5A44-4EFA-B68A-7EEE35F68E92}" srcId="{B465A295-D8A0-493B-8007-76F053934EBE}" destId="{B6A88013-B4FC-421C-9754-94AD6E17457E}" srcOrd="0" destOrd="0" parTransId="{61229603-32B9-488E-8CCE-44C2D0DAADD3}" sibTransId="{EB7FC14C-4E92-470D-B442-04BE503F8BFE}"/>
    <dgm:cxn modelId="{F37A7F18-558A-4A19-83AC-CF993ECE84DD}" type="presOf" srcId="{010E3452-CD7A-4693-A655-9EE8AA9229CA}" destId="{29E55AE3-0553-44F8-989C-992E09F764C9}" srcOrd="0" destOrd="0" presId="urn:microsoft.com/office/officeart/2005/8/layout/vList2"/>
    <dgm:cxn modelId="{75F34747-F702-45A7-AF83-2F0AC464C36F}" type="presOf" srcId="{B465A295-D8A0-493B-8007-76F053934EBE}" destId="{3652A10B-3E8D-4B60-8937-841AD2E81D8D}" srcOrd="0" destOrd="0" presId="urn:microsoft.com/office/officeart/2005/8/layout/vList2"/>
    <dgm:cxn modelId="{1249BC6C-65ED-4C8F-9D4A-CE2A2521C3CC}" srcId="{010E3452-CD7A-4693-A655-9EE8AA9229CA}" destId="{A424CF1D-A9A5-48B5-A373-78F1511E2932}" srcOrd="0" destOrd="0" parTransId="{F66421C7-7DCA-4525-AE40-43E0897205D2}" sibTransId="{E17FBF38-0279-4B51-9671-D830A8D19CC2}"/>
    <dgm:cxn modelId="{19460C4E-C4C3-454B-B7F8-5C9D28BEEEB4}" type="presOf" srcId="{B6A88013-B4FC-421C-9754-94AD6E17457E}" destId="{878BAD27-686D-4D10-B3C5-69432A9BE4EF}" srcOrd="0" destOrd="0" presId="urn:microsoft.com/office/officeart/2005/8/layout/vList2"/>
    <dgm:cxn modelId="{AD43296E-AB51-4394-B502-1F7F77A244CD}" srcId="{B465A295-D8A0-493B-8007-76F053934EBE}" destId="{010E3452-CD7A-4693-A655-9EE8AA9229CA}" srcOrd="1" destOrd="0" parTransId="{33F9F8C6-718D-4632-98AC-01B7431177C9}" sibTransId="{3899934A-DE90-445B-96B1-D28E5ACCC53D}"/>
    <dgm:cxn modelId="{D9BC6D6F-2682-4792-93DB-9469D991D38B}" srcId="{B6A88013-B4FC-421C-9754-94AD6E17457E}" destId="{AE6B9EA8-646A-4EC9-8096-992467270996}" srcOrd="1" destOrd="0" parTransId="{2520EA90-92D8-401F-939A-D796127B1753}" sibTransId="{F2A3618F-ABDA-43CB-ACE0-BBA4EF23E45D}"/>
    <dgm:cxn modelId="{C8603973-E6F4-4E1B-92A2-9619752741A7}" type="presOf" srcId="{A424CF1D-A9A5-48B5-A373-78F1511E2932}" destId="{230642CB-0E0A-4F91-BB63-955AA3DD2C25}" srcOrd="0" destOrd="0" presId="urn:microsoft.com/office/officeart/2005/8/layout/vList2"/>
    <dgm:cxn modelId="{9B5608A1-DD72-481F-BADE-7799F5A20E5C}" srcId="{010E3452-CD7A-4693-A655-9EE8AA9229CA}" destId="{4EEB4285-CB89-40C2-BF36-19D14436ED7E}" srcOrd="1" destOrd="0" parTransId="{F3274BFB-646B-40A5-996B-B0B3A39D6D63}" sibTransId="{6ACC3024-5E2F-4C25-8917-88AADC9E35E1}"/>
    <dgm:cxn modelId="{B2BE08A3-F0B4-4203-B782-637BBC0CD6D3}" srcId="{B6A88013-B4FC-421C-9754-94AD6E17457E}" destId="{8F26E267-9397-4B2A-95EA-FC5306A5194D}" srcOrd="0" destOrd="0" parTransId="{3A62680D-2169-433D-A90A-13F887D18A7C}" sibTransId="{12A5C9E8-2867-4390-A4A9-6EB79CF093C5}"/>
    <dgm:cxn modelId="{4B9221B7-9F06-4A93-99CA-957A71300BE8}" type="presOf" srcId="{8F26E267-9397-4B2A-95EA-FC5306A5194D}" destId="{4EB9862A-C9D6-4538-8846-6C15B39A7E69}" srcOrd="0" destOrd="0" presId="urn:microsoft.com/office/officeart/2005/8/layout/vList2"/>
    <dgm:cxn modelId="{1A0E20B9-5C7A-4428-AADE-35C07F3984D5}" type="presOf" srcId="{AE6B9EA8-646A-4EC9-8096-992467270996}" destId="{4EB9862A-C9D6-4538-8846-6C15B39A7E69}" srcOrd="0" destOrd="1" presId="urn:microsoft.com/office/officeart/2005/8/layout/vList2"/>
    <dgm:cxn modelId="{A445EFFD-3375-4107-8D89-827C7240BA36}" type="presOf" srcId="{4EEB4285-CB89-40C2-BF36-19D14436ED7E}" destId="{230642CB-0E0A-4F91-BB63-955AA3DD2C25}" srcOrd="0" destOrd="1" presId="urn:microsoft.com/office/officeart/2005/8/layout/vList2"/>
    <dgm:cxn modelId="{603A7F3E-1328-48AF-A526-6679819EA763}" type="presParOf" srcId="{3652A10B-3E8D-4B60-8937-841AD2E81D8D}" destId="{878BAD27-686D-4D10-B3C5-69432A9BE4EF}" srcOrd="0" destOrd="0" presId="urn:microsoft.com/office/officeart/2005/8/layout/vList2"/>
    <dgm:cxn modelId="{458D20A8-B51C-41EF-836E-29AB868A7D2C}" type="presParOf" srcId="{3652A10B-3E8D-4B60-8937-841AD2E81D8D}" destId="{4EB9862A-C9D6-4538-8846-6C15B39A7E69}" srcOrd="1" destOrd="0" presId="urn:microsoft.com/office/officeart/2005/8/layout/vList2"/>
    <dgm:cxn modelId="{5A4C97E3-0498-481B-88B1-67E22E0DABE2}" type="presParOf" srcId="{3652A10B-3E8D-4B60-8937-841AD2E81D8D}" destId="{29E55AE3-0553-44F8-989C-992E09F764C9}" srcOrd="2" destOrd="0" presId="urn:microsoft.com/office/officeart/2005/8/layout/vList2"/>
    <dgm:cxn modelId="{7CDF4E08-D8B1-4AE7-B549-EA0D2B7811D3}" type="presParOf" srcId="{3652A10B-3E8D-4B60-8937-841AD2E81D8D}" destId="{230642CB-0E0A-4F91-BB63-955AA3DD2C2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8BAD27-686D-4D10-B3C5-69432A9BE4EF}">
      <dsp:nvSpPr>
        <dsp:cNvPr id="0" name=""/>
        <dsp:cNvSpPr/>
      </dsp:nvSpPr>
      <dsp:spPr>
        <a:xfrm>
          <a:off x="0" y="77893"/>
          <a:ext cx="6949440" cy="71954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kern="1200"/>
            <a:t>Kotitehtävänä oli:</a:t>
          </a:r>
          <a:endParaRPr lang="en-US" sz="3000" kern="1200"/>
        </a:p>
      </dsp:txBody>
      <dsp:txXfrm>
        <a:off x="35125" y="113018"/>
        <a:ext cx="6879190" cy="649299"/>
      </dsp:txXfrm>
    </dsp:sp>
    <dsp:sp modelId="{4EB9862A-C9D6-4538-8846-6C15B39A7E69}">
      <dsp:nvSpPr>
        <dsp:cNvPr id="0" name=""/>
        <dsp:cNvSpPr/>
      </dsp:nvSpPr>
      <dsp:spPr>
        <a:xfrm>
          <a:off x="0" y="797443"/>
          <a:ext cx="6949440" cy="24219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645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300" kern="1200"/>
            <a:t>Luennot: Koulutuspolitiikan kivijalat sekä Suomalaisen peruskoulun hyvä kehä? 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300" kern="1200"/>
            <a:t>Luennon oheislukemisto: Antikainen, A., Rinne, R., &amp; Koski, L. (2021). </a:t>
          </a:r>
          <a:r>
            <a:rPr lang="fi-FI" sz="2300" i="1" kern="1200"/>
            <a:t>Kasvatussosiologia </a:t>
          </a:r>
          <a:r>
            <a:rPr lang="fi-FI" sz="2300" kern="1200"/>
            <a:t>(6., päivitetty painos. tai 2013 5. painos). PS-kustannus. Luku 5 Koulutuksen yhteiskunnalliset tehtävät</a:t>
          </a:r>
          <a:endParaRPr lang="en-US" sz="2300" kern="1200"/>
        </a:p>
      </dsp:txBody>
      <dsp:txXfrm>
        <a:off x="0" y="797443"/>
        <a:ext cx="6949440" cy="2421900"/>
      </dsp:txXfrm>
    </dsp:sp>
    <dsp:sp modelId="{29E55AE3-0553-44F8-989C-992E09F764C9}">
      <dsp:nvSpPr>
        <dsp:cNvPr id="0" name=""/>
        <dsp:cNvSpPr/>
      </dsp:nvSpPr>
      <dsp:spPr>
        <a:xfrm>
          <a:off x="0" y="3219343"/>
          <a:ext cx="6949440" cy="719549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000" kern="1200"/>
            <a:t>Kysymyksiä:</a:t>
          </a:r>
          <a:endParaRPr lang="en-US" sz="3000" kern="1200"/>
        </a:p>
      </dsp:txBody>
      <dsp:txXfrm>
        <a:off x="35125" y="3254468"/>
        <a:ext cx="6879190" cy="649299"/>
      </dsp:txXfrm>
    </dsp:sp>
    <dsp:sp modelId="{230642CB-0E0A-4F91-BB63-955AA3DD2C25}">
      <dsp:nvSpPr>
        <dsp:cNvPr id="0" name=""/>
        <dsp:cNvSpPr/>
      </dsp:nvSpPr>
      <dsp:spPr>
        <a:xfrm>
          <a:off x="0" y="3938893"/>
          <a:ext cx="6949440" cy="17698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645" tIns="38100" rIns="213360" bIns="3810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300" kern="1200" dirty="0"/>
            <a:t>Pohdi kuntien ja koulujen keinoja, joilla koulujen eriytymisen epätoivottuja seurauksia voidaan estää?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300" kern="1200"/>
            <a:t>Entä miten myönteistä erilaisuutta voidaan tukea?</a:t>
          </a:r>
          <a:endParaRPr lang="en-US" sz="2300" kern="1200"/>
        </a:p>
      </dsp:txBody>
      <dsp:txXfrm>
        <a:off x="0" y="3938893"/>
        <a:ext cx="6949440" cy="17698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2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16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598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08EB299E-F3FC-B817-329F-C82605FFC2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794024" y="1599492"/>
            <a:ext cx="2397977" cy="5258508"/>
            <a:chOff x="9794024" y="1599492"/>
            <a:chExt cx="2397977" cy="5258508"/>
          </a:xfrm>
          <a:solidFill>
            <a:schemeClr val="bg2"/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5C8AD33F-8224-CE46-9D70-F093C9D742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16522" y="4729133"/>
              <a:ext cx="1475478" cy="2128867"/>
            </a:xfrm>
            <a:custGeom>
              <a:avLst/>
              <a:gdLst>
                <a:gd name="connsiteX0" fmla="*/ 1475478 w 1475478"/>
                <a:gd name="connsiteY0" fmla="*/ 0 h 2128867"/>
                <a:gd name="connsiteX1" fmla="*/ 1475478 w 1475478"/>
                <a:gd name="connsiteY1" fmla="*/ 2128867 h 2128867"/>
                <a:gd name="connsiteX2" fmla="*/ 0 w 1475478"/>
                <a:gd name="connsiteY2" fmla="*/ 2128867 h 2128867"/>
                <a:gd name="connsiteX3" fmla="*/ 2007 w 1475478"/>
                <a:gd name="connsiteY3" fmla="*/ 2123097 h 2128867"/>
                <a:gd name="connsiteX4" fmla="*/ 16149 w 1475478"/>
                <a:gd name="connsiteY4" fmla="*/ 2084208 h 2128867"/>
                <a:gd name="connsiteX5" fmla="*/ 32058 w 1475478"/>
                <a:gd name="connsiteY5" fmla="*/ 2043551 h 2128867"/>
                <a:gd name="connsiteX6" fmla="*/ 47967 w 1475478"/>
                <a:gd name="connsiteY6" fmla="*/ 2001126 h 2128867"/>
                <a:gd name="connsiteX7" fmla="*/ 67412 w 1475478"/>
                <a:gd name="connsiteY7" fmla="*/ 1960469 h 2128867"/>
                <a:gd name="connsiteX8" fmla="*/ 104533 w 1475478"/>
                <a:gd name="connsiteY8" fmla="*/ 1877388 h 2128867"/>
                <a:gd name="connsiteX9" fmla="*/ 146958 w 1475478"/>
                <a:gd name="connsiteY9" fmla="*/ 1792538 h 2128867"/>
                <a:gd name="connsiteX10" fmla="*/ 192918 w 1475478"/>
                <a:gd name="connsiteY10" fmla="*/ 1704153 h 2128867"/>
                <a:gd name="connsiteX11" fmla="*/ 217666 w 1475478"/>
                <a:gd name="connsiteY11" fmla="*/ 1661728 h 2128867"/>
                <a:gd name="connsiteX12" fmla="*/ 242414 w 1475478"/>
                <a:gd name="connsiteY12" fmla="*/ 1619304 h 2128867"/>
                <a:gd name="connsiteX13" fmla="*/ 267162 w 1475478"/>
                <a:gd name="connsiteY13" fmla="*/ 1575111 h 2128867"/>
                <a:gd name="connsiteX14" fmla="*/ 293677 w 1475478"/>
                <a:gd name="connsiteY14" fmla="*/ 1532687 h 2128867"/>
                <a:gd name="connsiteX15" fmla="*/ 318425 w 1475478"/>
                <a:gd name="connsiteY15" fmla="*/ 1488494 h 2128867"/>
                <a:gd name="connsiteX16" fmla="*/ 348476 w 1475478"/>
                <a:gd name="connsiteY16" fmla="*/ 1446069 h 2128867"/>
                <a:gd name="connsiteX17" fmla="*/ 403274 w 1475478"/>
                <a:gd name="connsiteY17" fmla="*/ 1359452 h 2128867"/>
                <a:gd name="connsiteX18" fmla="*/ 431557 w 1475478"/>
                <a:gd name="connsiteY18" fmla="*/ 1317028 h 2128867"/>
                <a:gd name="connsiteX19" fmla="*/ 459841 w 1475478"/>
                <a:gd name="connsiteY19" fmla="*/ 1274603 h 2128867"/>
                <a:gd name="connsiteX20" fmla="*/ 518175 w 1475478"/>
                <a:gd name="connsiteY20" fmla="*/ 1189753 h 2128867"/>
                <a:gd name="connsiteX21" fmla="*/ 576509 w 1475478"/>
                <a:gd name="connsiteY21" fmla="*/ 1106672 h 2128867"/>
                <a:gd name="connsiteX22" fmla="*/ 636610 w 1475478"/>
                <a:gd name="connsiteY22" fmla="*/ 1023590 h 2128867"/>
                <a:gd name="connsiteX23" fmla="*/ 696712 w 1475478"/>
                <a:gd name="connsiteY23" fmla="*/ 944043 h 2128867"/>
                <a:gd name="connsiteX24" fmla="*/ 755046 w 1475478"/>
                <a:gd name="connsiteY24" fmla="*/ 864497 h 2128867"/>
                <a:gd name="connsiteX25" fmla="*/ 785097 w 1475478"/>
                <a:gd name="connsiteY25" fmla="*/ 825608 h 2128867"/>
                <a:gd name="connsiteX26" fmla="*/ 815148 w 1475478"/>
                <a:gd name="connsiteY26" fmla="*/ 788486 h 2128867"/>
                <a:gd name="connsiteX27" fmla="*/ 873482 w 1475478"/>
                <a:gd name="connsiteY27" fmla="*/ 714243 h 2128867"/>
                <a:gd name="connsiteX28" fmla="*/ 930048 w 1475478"/>
                <a:gd name="connsiteY28" fmla="*/ 641767 h 2128867"/>
                <a:gd name="connsiteX29" fmla="*/ 984847 w 1475478"/>
                <a:gd name="connsiteY29" fmla="*/ 572827 h 2128867"/>
                <a:gd name="connsiteX30" fmla="*/ 1039645 w 1475478"/>
                <a:gd name="connsiteY30" fmla="*/ 507422 h 2128867"/>
                <a:gd name="connsiteX31" fmla="*/ 1090908 w 1475478"/>
                <a:gd name="connsiteY31" fmla="*/ 445553 h 2128867"/>
                <a:gd name="connsiteX32" fmla="*/ 1186364 w 1475478"/>
                <a:gd name="connsiteY32" fmla="*/ 334188 h 2128867"/>
                <a:gd name="connsiteX33" fmla="*/ 1267678 w 1475478"/>
                <a:gd name="connsiteY33" fmla="*/ 238732 h 2128867"/>
                <a:gd name="connsiteX34" fmla="*/ 1382578 w 1475478"/>
                <a:gd name="connsiteY34" fmla="*/ 107923 h 2128867"/>
                <a:gd name="connsiteX35" fmla="*/ 1458589 w 1475478"/>
                <a:gd name="connsiteY35" fmla="*/ 19538 h 2128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475478" h="2128867">
                  <a:moveTo>
                    <a:pt x="1475478" y="0"/>
                  </a:moveTo>
                  <a:lnTo>
                    <a:pt x="1475478" y="2128867"/>
                  </a:lnTo>
                  <a:lnTo>
                    <a:pt x="0" y="2128867"/>
                  </a:lnTo>
                  <a:lnTo>
                    <a:pt x="2007" y="2123097"/>
                  </a:lnTo>
                  <a:lnTo>
                    <a:pt x="16149" y="2084208"/>
                  </a:lnTo>
                  <a:lnTo>
                    <a:pt x="32058" y="2043551"/>
                  </a:lnTo>
                  <a:lnTo>
                    <a:pt x="47967" y="2001126"/>
                  </a:lnTo>
                  <a:lnTo>
                    <a:pt x="67412" y="1960469"/>
                  </a:lnTo>
                  <a:lnTo>
                    <a:pt x="104533" y="1877388"/>
                  </a:lnTo>
                  <a:lnTo>
                    <a:pt x="146958" y="1792538"/>
                  </a:lnTo>
                  <a:lnTo>
                    <a:pt x="192918" y="1704153"/>
                  </a:lnTo>
                  <a:lnTo>
                    <a:pt x="217666" y="1661728"/>
                  </a:lnTo>
                  <a:lnTo>
                    <a:pt x="242414" y="1619304"/>
                  </a:lnTo>
                  <a:lnTo>
                    <a:pt x="267162" y="1575111"/>
                  </a:lnTo>
                  <a:lnTo>
                    <a:pt x="293677" y="1532687"/>
                  </a:lnTo>
                  <a:lnTo>
                    <a:pt x="318425" y="1488494"/>
                  </a:lnTo>
                  <a:lnTo>
                    <a:pt x="348476" y="1446069"/>
                  </a:lnTo>
                  <a:lnTo>
                    <a:pt x="403274" y="1359452"/>
                  </a:lnTo>
                  <a:lnTo>
                    <a:pt x="431557" y="1317028"/>
                  </a:lnTo>
                  <a:lnTo>
                    <a:pt x="459841" y="1274603"/>
                  </a:lnTo>
                  <a:lnTo>
                    <a:pt x="518175" y="1189753"/>
                  </a:lnTo>
                  <a:lnTo>
                    <a:pt x="576509" y="1106672"/>
                  </a:lnTo>
                  <a:lnTo>
                    <a:pt x="636610" y="1023590"/>
                  </a:lnTo>
                  <a:lnTo>
                    <a:pt x="696712" y="944043"/>
                  </a:lnTo>
                  <a:lnTo>
                    <a:pt x="755046" y="864497"/>
                  </a:lnTo>
                  <a:lnTo>
                    <a:pt x="785097" y="825608"/>
                  </a:lnTo>
                  <a:lnTo>
                    <a:pt x="815148" y="788486"/>
                  </a:lnTo>
                  <a:lnTo>
                    <a:pt x="873482" y="714243"/>
                  </a:lnTo>
                  <a:lnTo>
                    <a:pt x="930048" y="641767"/>
                  </a:lnTo>
                  <a:lnTo>
                    <a:pt x="984847" y="572827"/>
                  </a:lnTo>
                  <a:lnTo>
                    <a:pt x="1039645" y="507422"/>
                  </a:lnTo>
                  <a:lnTo>
                    <a:pt x="1090908" y="445553"/>
                  </a:lnTo>
                  <a:lnTo>
                    <a:pt x="1186364" y="334188"/>
                  </a:lnTo>
                  <a:lnTo>
                    <a:pt x="1267678" y="238732"/>
                  </a:lnTo>
                  <a:lnTo>
                    <a:pt x="1382578" y="107923"/>
                  </a:lnTo>
                  <a:lnTo>
                    <a:pt x="1458589" y="1953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1888DB0-48B4-7634-9D9F-6144FF4B7B47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4024" y="1599492"/>
              <a:ext cx="2397977" cy="5258508"/>
            </a:xfrm>
            <a:custGeom>
              <a:avLst/>
              <a:gdLst>
                <a:gd name="connsiteX0" fmla="*/ 2397977 w 2397977"/>
                <a:gd name="connsiteY0" fmla="*/ 0 h 5258508"/>
                <a:gd name="connsiteX1" fmla="*/ 2397977 w 2397977"/>
                <a:gd name="connsiteY1" fmla="*/ 2148607 h 5258508"/>
                <a:gd name="connsiteX2" fmla="*/ 2285632 w 2397977"/>
                <a:gd name="connsiteY2" fmla="*/ 2291846 h 5258508"/>
                <a:gd name="connsiteX3" fmla="*/ 2142449 w 2397977"/>
                <a:gd name="connsiteY3" fmla="*/ 2473919 h 5258508"/>
                <a:gd name="connsiteX4" fmla="*/ 1999265 w 2397977"/>
                <a:gd name="connsiteY4" fmla="*/ 2655992 h 5258508"/>
                <a:gd name="connsiteX5" fmla="*/ 1859617 w 2397977"/>
                <a:gd name="connsiteY5" fmla="*/ 2839832 h 5258508"/>
                <a:gd name="connsiteX6" fmla="*/ 1788909 w 2397977"/>
                <a:gd name="connsiteY6" fmla="*/ 2931753 h 5258508"/>
                <a:gd name="connsiteX7" fmla="*/ 1719969 w 2397977"/>
                <a:gd name="connsiteY7" fmla="*/ 3023673 h 5258508"/>
                <a:gd name="connsiteX8" fmla="*/ 1651029 w 2397977"/>
                <a:gd name="connsiteY8" fmla="*/ 3115593 h 5258508"/>
                <a:gd name="connsiteX9" fmla="*/ 1583857 w 2397977"/>
                <a:gd name="connsiteY9" fmla="*/ 3207513 h 5258508"/>
                <a:gd name="connsiteX10" fmla="*/ 1516684 w 2397977"/>
                <a:gd name="connsiteY10" fmla="*/ 3299434 h 5258508"/>
                <a:gd name="connsiteX11" fmla="*/ 1451279 w 2397977"/>
                <a:gd name="connsiteY11" fmla="*/ 3391354 h 5258508"/>
                <a:gd name="connsiteX12" fmla="*/ 1387642 w 2397977"/>
                <a:gd name="connsiteY12" fmla="*/ 3485042 h 5258508"/>
                <a:gd name="connsiteX13" fmla="*/ 1324005 w 2397977"/>
                <a:gd name="connsiteY13" fmla="*/ 3576962 h 5258508"/>
                <a:gd name="connsiteX14" fmla="*/ 1263903 w 2397977"/>
                <a:gd name="connsiteY14" fmla="*/ 3668882 h 5258508"/>
                <a:gd name="connsiteX15" fmla="*/ 1202034 w 2397977"/>
                <a:gd name="connsiteY15" fmla="*/ 3762570 h 5258508"/>
                <a:gd name="connsiteX16" fmla="*/ 1143700 w 2397977"/>
                <a:gd name="connsiteY16" fmla="*/ 3854491 h 5258508"/>
                <a:gd name="connsiteX17" fmla="*/ 1085366 w 2397977"/>
                <a:gd name="connsiteY17" fmla="*/ 3946411 h 5258508"/>
                <a:gd name="connsiteX18" fmla="*/ 1030567 w 2397977"/>
                <a:gd name="connsiteY18" fmla="*/ 4038331 h 5258508"/>
                <a:gd name="connsiteX19" fmla="*/ 977536 w 2397977"/>
                <a:gd name="connsiteY19" fmla="*/ 4132019 h 5258508"/>
                <a:gd name="connsiteX20" fmla="*/ 928041 w 2397977"/>
                <a:gd name="connsiteY20" fmla="*/ 4223939 h 5258508"/>
                <a:gd name="connsiteX21" fmla="*/ 878545 w 2397977"/>
                <a:gd name="connsiteY21" fmla="*/ 4315859 h 5258508"/>
                <a:gd name="connsiteX22" fmla="*/ 832585 w 2397977"/>
                <a:gd name="connsiteY22" fmla="*/ 4407780 h 5258508"/>
                <a:gd name="connsiteX23" fmla="*/ 788393 w 2397977"/>
                <a:gd name="connsiteY23" fmla="*/ 4499700 h 5258508"/>
                <a:gd name="connsiteX24" fmla="*/ 745968 w 2397977"/>
                <a:gd name="connsiteY24" fmla="*/ 4591620 h 5258508"/>
                <a:gd name="connsiteX25" fmla="*/ 707079 w 2397977"/>
                <a:gd name="connsiteY25" fmla="*/ 4681773 h 5258508"/>
                <a:gd name="connsiteX26" fmla="*/ 671725 w 2397977"/>
                <a:gd name="connsiteY26" fmla="*/ 4773693 h 5258508"/>
                <a:gd name="connsiteX27" fmla="*/ 638139 w 2397977"/>
                <a:gd name="connsiteY27" fmla="*/ 4865613 h 5258508"/>
                <a:gd name="connsiteX28" fmla="*/ 606320 w 2397977"/>
                <a:gd name="connsiteY28" fmla="*/ 4957533 h 5258508"/>
                <a:gd name="connsiteX29" fmla="*/ 579805 w 2397977"/>
                <a:gd name="connsiteY29" fmla="*/ 5047686 h 5258508"/>
                <a:gd name="connsiteX30" fmla="*/ 555057 w 2397977"/>
                <a:gd name="connsiteY30" fmla="*/ 5137839 h 5258508"/>
                <a:gd name="connsiteX31" fmla="*/ 533845 w 2397977"/>
                <a:gd name="connsiteY31" fmla="*/ 5227991 h 5258508"/>
                <a:gd name="connsiteX32" fmla="*/ 527741 w 2397977"/>
                <a:gd name="connsiteY32" fmla="*/ 5258508 h 5258508"/>
                <a:gd name="connsiteX33" fmla="*/ 148053 w 2397977"/>
                <a:gd name="connsiteY33" fmla="*/ 5258508 h 5258508"/>
                <a:gd name="connsiteX34" fmla="*/ 134345 w 2397977"/>
                <a:gd name="connsiteY34" fmla="*/ 5217385 h 5258508"/>
                <a:gd name="connsiteX35" fmla="*/ 120203 w 2397977"/>
                <a:gd name="connsiteY35" fmla="*/ 5173193 h 5258508"/>
                <a:gd name="connsiteX36" fmla="*/ 106062 w 2397977"/>
                <a:gd name="connsiteY36" fmla="*/ 5127232 h 5258508"/>
                <a:gd name="connsiteX37" fmla="*/ 93688 w 2397977"/>
                <a:gd name="connsiteY37" fmla="*/ 5083040 h 5258508"/>
                <a:gd name="connsiteX38" fmla="*/ 83082 w 2397977"/>
                <a:gd name="connsiteY38" fmla="*/ 5037080 h 5258508"/>
                <a:gd name="connsiteX39" fmla="*/ 72476 w 2397977"/>
                <a:gd name="connsiteY39" fmla="*/ 4992887 h 5258508"/>
                <a:gd name="connsiteX40" fmla="*/ 61869 w 2397977"/>
                <a:gd name="connsiteY40" fmla="*/ 4945160 h 5258508"/>
                <a:gd name="connsiteX41" fmla="*/ 53031 w 2397977"/>
                <a:gd name="connsiteY41" fmla="*/ 4899199 h 5258508"/>
                <a:gd name="connsiteX42" fmla="*/ 44192 w 2397977"/>
                <a:gd name="connsiteY42" fmla="*/ 4851472 h 5258508"/>
                <a:gd name="connsiteX43" fmla="*/ 37122 w 2397977"/>
                <a:gd name="connsiteY43" fmla="*/ 4801976 h 5258508"/>
                <a:gd name="connsiteX44" fmla="*/ 30051 w 2397977"/>
                <a:gd name="connsiteY44" fmla="*/ 4752481 h 5258508"/>
                <a:gd name="connsiteX45" fmla="*/ 22980 w 2397977"/>
                <a:gd name="connsiteY45" fmla="*/ 4702985 h 5258508"/>
                <a:gd name="connsiteX46" fmla="*/ 17677 w 2397977"/>
                <a:gd name="connsiteY46" fmla="*/ 4653490 h 5258508"/>
                <a:gd name="connsiteX47" fmla="*/ 12374 w 2397977"/>
                <a:gd name="connsiteY47" fmla="*/ 4602226 h 5258508"/>
                <a:gd name="connsiteX48" fmla="*/ 8838 w 2397977"/>
                <a:gd name="connsiteY48" fmla="*/ 4550963 h 5258508"/>
                <a:gd name="connsiteX49" fmla="*/ 5303 w 2397977"/>
                <a:gd name="connsiteY49" fmla="*/ 4497932 h 5258508"/>
                <a:gd name="connsiteX50" fmla="*/ 1768 w 2397977"/>
                <a:gd name="connsiteY50" fmla="*/ 4439598 h 5258508"/>
                <a:gd name="connsiteX51" fmla="*/ 0 w 2397977"/>
                <a:gd name="connsiteY51" fmla="*/ 4381264 h 5258508"/>
                <a:gd name="connsiteX52" fmla="*/ 0 w 2397977"/>
                <a:gd name="connsiteY52" fmla="*/ 4322930 h 5258508"/>
                <a:gd name="connsiteX53" fmla="*/ 1768 w 2397977"/>
                <a:gd name="connsiteY53" fmla="*/ 4264596 h 5258508"/>
                <a:gd name="connsiteX54" fmla="*/ 3535 w 2397977"/>
                <a:gd name="connsiteY54" fmla="*/ 4206262 h 5258508"/>
                <a:gd name="connsiteX55" fmla="*/ 8838 w 2397977"/>
                <a:gd name="connsiteY55" fmla="*/ 4147928 h 5258508"/>
                <a:gd name="connsiteX56" fmla="*/ 14142 w 2397977"/>
                <a:gd name="connsiteY56" fmla="*/ 4091362 h 5258508"/>
                <a:gd name="connsiteX57" fmla="*/ 19445 w 2397977"/>
                <a:gd name="connsiteY57" fmla="*/ 4034796 h 5258508"/>
                <a:gd name="connsiteX58" fmla="*/ 28283 w 2397977"/>
                <a:gd name="connsiteY58" fmla="*/ 3978229 h 5258508"/>
                <a:gd name="connsiteX59" fmla="*/ 37122 w 2397977"/>
                <a:gd name="connsiteY59" fmla="*/ 3921663 h 5258508"/>
                <a:gd name="connsiteX60" fmla="*/ 45960 w 2397977"/>
                <a:gd name="connsiteY60" fmla="*/ 3865097 h 5258508"/>
                <a:gd name="connsiteX61" fmla="*/ 58334 w 2397977"/>
                <a:gd name="connsiteY61" fmla="*/ 3808530 h 5258508"/>
                <a:gd name="connsiteX62" fmla="*/ 70708 w 2397977"/>
                <a:gd name="connsiteY62" fmla="*/ 3753732 h 5258508"/>
                <a:gd name="connsiteX63" fmla="*/ 83082 w 2397977"/>
                <a:gd name="connsiteY63" fmla="*/ 3698933 h 5258508"/>
                <a:gd name="connsiteX64" fmla="*/ 98991 w 2397977"/>
                <a:gd name="connsiteY64" fmla="*/ 3644135 h 5258508"/>
                <a:gd name="connsiteX65" fmla="*/ 114900 w 2397977"/>
                <a:gd name="connsiteY65" fmla="*/ 3589336 h 5258508"/>
                <a:gd name="connsiteX66" fmla="*/ 130810 w 2397977"/>
                <a:gd name="connsiteY66" fmla="*/ 3534537 h 5258508"/>
                <a:gd name="connsiteX67" fmla="*/ 148487 w 2397977"/>
                <a:gd name="connsiteY67" fmla="*/ 3479739 h 5258508"/>
                <a:gd name="connsiteX68" fmla="*/ 167931 w 2397977"/>
                <a:gd name="connsiteY68" fmla="*/ 3424940 h 5258508"/>
                <a:gd name="connsiteX69" fmla="*/ 187376 w 2397977"/>
                <a:gd name="connsiteY69" fmla="*/ 3371909 h 5258508"/>
                <a:gd name="connsiteX70" fmla="*/ 206821 w 2397977"/>
                <a:gd name="connsiteY70" fmla="*/ 3318878 h 5258508"/>
                <a:gd name="connsiteX71" fmla="*/ 228033 w 2397977"/>
                <a:gd name="connsiteY71" fmla="*/ 3264080 h 5258508"/>
                <a:gd name="connsiteX72" fmla="*/ 251013 w 2397977"/>
                <a:gd name="connsiteY72" fmla="*/ 3211049 h 5258508"/>
                <a:gd name="connsiteX73" fmla="*/ 273993 w 2397977"/>
                <a:gd name="connsiteY73" fmla="*/ 3158018 h 5258508"/>
                <a:gd name="connsiteX74" fmla="*/ 323489 w 2397977"/>
                <a:gd name="connsiteY74" fmla="*/ 3053724 h 5258508"/>
                <a:gd name="connsiteX75" fmla="*/ 374752 w 2397977"/>
                <a:gd name="connsiteY75" fmla="*/ 2947662 h 5258508"/>
                <a:gd name="connsiteX76" fmla="*/ 401267 w 2397977"/>
                <a:gd name="connsiteY76" fmla="*/ 2896399 h 5258508"/>
                <a:gd name="connsiteX77" fmla="*/ 429550 w 2397977"/>
                <a:gd name="connsiteY77" fmla="*/ 2845135 h 5258508"/>
                <a:gd name="connsiteX78" fmla="*/ 457833 w 2397977"/>
                <a:gd name="connsiteY78" fmla="*/ 2792105 h 5258508"/>
                <a:gd name="connsiteX79" fmla="*/ 487884 w 2397977"/>
                <a:gd name="connsiteY79" fmla="*/ 2740841 h 5258508"/>
                <a:gd name="connsiteX80" fmla="*/ 516167 w 2397977"/>
                <a:gd name="connsiteY80" fmla="*/ 2689578 h 5258508"/>
                <a:gd name="connsiteX81" fmla="*/ 546218 w 2397977"/>
                <a:gd name="connsiteY81" fmla="*/ 2638315 h 5258508"/>
                <a:gd name="connsiteX82" fmla="*/ 608088 w 2397977"/>
                <a:gd name="connsiteY82" fmla="*/ 2535788 h 5258508"/>
                <a:gd name="connsiteX83" fmla="*/ 673493 w 2397977"/>
                <a:gd name="connsiteY83" fmla="*/ 2435030 h 5258508"/>
                <a:gd name="connsiteX84" fmla="*/ 738897 w 2397977"/>
                <a:gd name="connsiteY84" fmla="*/ 2332503 h 5258508"/>
                <a:gd name="connsiteX85" fmla="*/ 806070 w 2397977"/>
                <a:gd name="connsiteY85" fmla="*/ 2231745 h 5258508"/>
                <a:gd name="connsiteX86" fmla="*/ 841424 w 2397977"/>
                <a:gd name="connsiteY86" fmla="*/ 2182249 h 5258508"/>
                <a:gd name="connsiteX87" fmla="*/ 875010 w 2397977"/>
                <a:gd name="connsiteY87" fmla="*/ 2132754 h 5258508"/>
                <a:gd name="connsiteX88" fmla="*/ 1016426 w 2397977"/>
                <a:gd name="connsiteY88" fmla="*/ 1929468 h 5258508"/>
                <a:gd name="connsiteX89" fmla="*/ 1161377 w 2397977"/>
                <a:gd name="connsiteY89" fmla="*/ 1731486 h 5258508"/>
                <a:gd name="connsiteX90" fmla="*/ 1308096 w 2397977"/>
                <a:gd name="connsiteY90" fmla="*/ 1531737 h 5258508"/>
                <a:gd name="connsiteX91" fmla="*/ 1453047 w 2397977"/>
                <a:gd name="connsiteY91" fmla="*/ 1333754 h 5258508"/>
                <a:gd name="connsiteX92" fmla="*/ 1525523 w 2397977"/>
                <a:gd name="connsiteY92" fmla="*/ 1232996 h 5258508"/>
                <a:gd name="connsiteX93" fmla="*/ 1596230 w 2397977"/>
                <a:gd name="connsiteY93" fmla="*/ 1134005 h 5258508"/>
                <a:gd name="connsiteX94" fmla="*/ 1836637 w 2397977"/>
                <a:gd name="connsiteY94" fmla="*/ 798142 h 5258508"/>
                <a:gd name="connsiteX95" fmla="*/ 2068205 w 2397977"/>
                <a:gd name="connsiteY95" fmla="*/ 472886 h 5258508"/>
                <a:gd name="connsiteX96" fmla="*/ 2177803 w 2397977"/>
                <a:gd name="connsiteY96" fmla="*/ 317329 h 5258508"/>
                <a:gd name="connsiteX97" fmla="*/ 2283865 w 2397977"/>
                <a:gd name="connsiteY97" fmla="*/ 167074 h 5258508"/>
                <a:gd name="connsiteX98" fmla="*/ 2382855 w 2397977"/>
                <a:gd name="connsiteY98" fmla="*/ 22123 h 52585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</a:cxnLst>
              <a:rect l="l" t="t" r="r" b="b"/>
              <a:pathLst>
                <a:path w="2397977" h="5258508">
                  <a:moveTo>
                    <a:pt x="2397977" y="0"/>
                  </a:moveTo>
                  <a:lnTo>
                    <a:pt x="2397977" y="2148607"/>
                  </a:lnTo>
                  <a:lnTo>
                    <a:pt x="2285632" y="2291846"/>
                  </a:lnTo>
                  <a:lnTo>
                    <a:pt x="2142449" y="2473919"/>
                  </a:lnTo>
                  <a:lnTo>
                    <a:pt x="1999265" y="2655992"/>
                  </a:lnTo>
                  <a:lnTo>
                    <a:pt x="1859617" y="2839832"/>
                  </a:lnTo>
                  <a:lnTo>
                    <a:pt x="1788909" y="2931753"/>
                  </a:lnTo>
                  <a:lnTo>
                    <a:pt x="1719969" y="3023673"/>
                  </a:lnTo>
                  <a:lnTo>
                    <a:pt x="1651029" y="3115593"/>
                  </a:lnTo>
                  <a:lnTo>
                    <a:pt x="1583857" y="3207513"/>
                  </a:lnTo>
                  <a:lnTo>
                    <a:pt x="1516684" y="3299434"/>
                  </a:lnTo>
                  <a:lnTo>
                    <a:pt x="1451279" y="3391354"/>
                  </a:lnTo>
                  <a:lnTo>
                    <a:pt x="1387642" y="3485042"/>
                  </a:lnTo>
                  <a:lnTo>
                    <a:pt x="1324005" y="3576962"/>
                  </a:lnTo>
                  <a:lnTo>
                    <a:pt x="1263903" y="3668882"/>
                  </a:lnTo>
                  <a:lnTo>
                    <a:pt x="1202034" y="3762570"/>
                  </a:lnTo>
                  <a:lnTo>
                    <a:pt x="1143700" y="3854491"/>
                  </a:lnTo>
                  <a:lnTo>
                    <a:pt x="1085366" y="3946411"/>
                  </a:lnTo>
                  <a:lnTo>
                    <a:pt x="1030567" y="4038331"/>
                  </a:lnTo>
                  <a:lnTo>
                    <a:pt x="977536" y="4132019"/>
                  </a:lnTo>
                  <a:lnTo>
                    <a:pt x="928041" y="4223939"/>
                  </a:lnTo>
                  <a:lnTo>
                    <a:pt x="878545" y="4315859"/>
                  </a:lnTo>
                  <a:lnTo>
                    <a:pt x="832585" y="4407780"/>
                  </a:lnTo>
                  <a:lnTo>
                    <a:pt x="788393" y="4499700"/>
                  </a:lnTo>
                  <a:lnTo>
                    <a:pt x="745968" y="4591620"/>
                  </a:lnTo>
                  <a:lnTo>
                    <a:pt x="707079" y="4681773"/>
                  </a:lnTo>
                  <a:lnTo>
                    <a:pt x="671725" y="4773693"/>
                  </a:lnTo>
                  <a:lnTo>
                    <a:pt x="638139" y="4865613"/>
                  </a:lnTo>
                  <a:lnTo>
                    <a:pt x="606320" y="4957533"/>
                  </a:lnTo>
                  <a:lnTo>
                    <a:pt x="579805" y="5047686"/>
                  </a:lnTo>
                  <a:lnTo>
                    <a:pt x="555057" y="5137839"/>
                  </a:lnTo>
                  <a:lnTo>
                    <a:pt x="533845" y="5227991"/>
                  </a:lnTo>
                  <a:lnTo>
                    <a:pt x="527741" y="5258508"/>
                  </a:lnTo>
                  <a:lnTo>
                    <a:pt x="148053" y="5258508"/>
                  </a:lnTo>
                  <a:lnTo>
                    <a:pt x="134345" y="5217385"/>
                  </a:lnTo>
                  <a:lnTo>
                    <a:pt x="120203" y="5173193"/>
                  </a:lnTo>
                  <a:lnTo>
                    <a:pt x="106062" y="5127232"/>
                  </a:lnTo>
                  <a:lnTo>
                    <a:pt x="93688" y="5083040"/>
                  </a:lnTo>
                  <a:lnTo>
                    <a:pt x="83082" y="5037080"/>
                  </a:lnTo>
                  <a:lnTo>
                    <a:pt x="72476" y="4992887"/>
                  </a:lnTo>
                  <a:lnTo>
                    <a:pt x="61869" y="4945160"/>
                  </a:lnTo>
                  <a:lnTo>
                    <a:pt x="53031" y="4899199"/>
                  </a:lnTo>
                  <a:lnTo>
                    <a:pt x="44192" y="4851472"/>
                  </a:lnTo>
                  <a:lnTo>
                    <a:pt x="37122" y="4801976"/>
                  </a:lnTo>
                  <a:lnTo>
                    <a:pt x="30051" y="4752481"/>
                  </a:lnTo>
                  <a:lnTo>
                    <a:pt x="22980" y="4702985"/>
                  </a:lnTo>
                  <a:lnTo>
                    <a:pt x="17677" y="4653490"/>
                  </a:lnTo>
                  <a:lnTo>
                    <a:pt x="12374" y="4602226"/>
                  </a:lnTo>
                  <a:lnTo>
                    <a:pt x="8838" y="4550963"/>
                  </a:lnTo>
                  <a:lnTo>
                    <a:pt x="5303" y="4497932"/>
                  </a:lnTo>
                  <a:lnTo>
                    <a:pt x="1768" y="4439598"/>
                  </a:lnTo>
                  <a:lnTo>
                    <a:pt x="0" y="4381264"/>
                  </a:lnTo>
                  <a:lnTo>
                    <a:pt x="0" y="4322930"/>
                  </a:lnTo>
                  <a:lnTo>
                    <a:pt x="1768" y="4264596"/>
                  </a:lnTo>
                  <a:lnTo>
                    <a:pt x="3535" y="4206262"/>
                  </a:lnTo>
                  <a:lnTo>
                    <a:pt x="8838" y="4147928"/>
                  </a:lnTo>
                  <a:lnTo>
                    <a:pt x="14142" y="4091362"/>
                  </a:lnTo>
                  <a:lnTo>
                    <a:pt x="19445" y="4034796"/>
                  </a:lnTo>
                  <a:lnTo>
                    <a:pt x="28283" y="3978229"/>
                  </a:lnTo>
                  <a:lnTo>
                    <a:pt x="37122" y="3921663"/>
                  </a:lnTo>
                  <a:lnTo>
                    <a:pt x="45960" y="3865097"/>
                  </a:lnTo>
                  <a:lnTo>
                    <a:pt x="58334" y="3808530"/>
                  </a:lnTo>
                  <a:lnTo>
                    <a:pt x="70708" y="3753732"/>
                  </a:lnTo>
                  <a:lnTo>
                    <a:pt x="83082" y="3698933"/>
                  </a:lnTo>
                  <a:lnTo>
                    <a:pt x="98991" y="3644135"/>
                  </a:lnTo>
                  <a:lnTo>
                    <a:pt x="114900" y="3589336"/>
                  </a:lnTo>
                  <a:lnTo>
                    <a:pt x="130810" y="3534537"/>
                  </a:lnTo>
                  <a:lnTo>
                    <a:pt x="148487" y="3479739"/>
                  </a:lnTo>
                  <a:lnTo>
                    <a:pt x="167931" y="3424940"/>
                  </a:lnTo>
                  <a:lnTo>
                    <a:pt x="187376" y="3371909"/>
                  </a:lnTo>
                  <a:lnTo>
                    <a:pt x="206821" y="3318878"/>
                  </a:lnTo>
                  <a:lnTo>
                    <a:pt x="228033" y="3264080"/>
                  </a:lnTo>
                  <a:lnTo>
                    <a:pt x="251013" y="3211049"/>
                  </a:lnTo>
                  <a:lnTo>
                    <a:pt x="273993" y="3158018"/>
                  </a:lnTo>
                  <a:lnTo>
                    <a:pt x="323489" y="3053724"/>
                  </a:lnTo>
                  <a:lnTo>
                    <a:pt x="374752" y="2947662"/>
                  </a:lnTo>
                  <a:lnTo>
                    <a:pt x="401267" y="2896399"/>
                  </a:lnTo>
                  <a:lnTo>
                    <a:pt x="429550" y="2845135"/>
                  </a:lnTo>
                  <a:lnTo>
                    <a:pt x="457833" y="2792105"/>
                  </a:lnTo>
                  <a:lnTo>
                    <a:pt x="487884" y="2740841"/>
                  </a:lnTo>
                  <a:lnTo>
                    <a:pt x="516167" y="2689578"/>
                  </a:lnTo>
                  <a:lnTo>
                    <a:pt x="546218" y="2638315"/>
                  </a:lnTo>
                  <a:lnTo>
                    <a:pt x="608088" y="2535788"/>
                  </a:lnTo>
                  <a:lnTo>
                    <a:pt x="673493" y="2435030"/>
                  </a:lnTo>
                  <a:lnTo>
                    <a:pt x="738897" y="2332503"/>
                  </a:lnTo>
                  <a:lnTo>
                    <a:pt x="806070" y="2231745"/>
                  </a:lnTo>
                  <a:lnTo>
                    <a:pt x="841424" y="2182249"/>
                  </a:lnTo>
                  <a:lnTo>
                    <a:pt x="875010" y="2132754"/>
                  </a:lnTo>
                  <a:lnTo>
                    <a:pt x="1016426" y="1929468"/>
                  </a:lnTo>
                  <a:lnTo>
                    <a:pt x="1161377" y="1731486"/>
                  </a:lnTo>
                  <a:lnTo>
                    <a:pt x="1308096" y="1531737"/>
                  </a:lnTo>
                  <a:lnTo>
                    <a:pt x="1453047" y="1333754"/>
                  </a:lnTo>
                  <a:lnTo>
                    <a:pt x="1525523" y="1232996"/>
                  </a:lnTo>
                  <a:lnTo>
                    <a:pt x="1596230" y="1134005"/>
                  </a:lnTo>
                  <a:lnTo>
                    <a:pt x="1836637" y="798142"/>
                  </a:lnTo>
                  <a:lnTo>
                    <a:pt x="2068205" y="472886"/>
                  </a:lnTo>
                  <a:lnTo>
                    <a:pt x="2177803" y="317329"/>
                  </a:lnTo>
                  <a:lnTo>
                    <a:pt x="2283865" y="167074"/>
                  </a:lnTo>
                  <a:lnTo>
                    <a:pt x="2382855" y="22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fi-FI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23887" y="1773238"/>
            <a:ext cx="1094422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719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 userDrawn="1"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 userDrawn="1"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6809-94E2-48DA-B120-4BBAD84AC78E}" type="datetime1">
              <a:rPr lang="fi-FI" smtClean="0"/>
              <a:t>16.2.2026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889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Section Header Picture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9">
            <a:extLst>
              <a:ext uri="{FF2B5EF4-FFF2-40B4-BE49-F238E27FC236}">
                <a16:creationId xmlns:a16="http://schemas.microsoft.com/office/drawing/2014/main" id="{54361A05-748E-6BA5-2C76-26672F402F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40016" y="0"/>
            <a:ext cx="5951984" cy="6858000"/>
          </a:xfrm>
          <a:custGeom>
            <a:avLst/>
            <a:gdLst>
              <a:gd name="connsiteX0" fmla="*/ 2320585 w 5951984"/>
              <a:gd name="connsiteY0" fmla="*/ 0 h 6858000"/>
              <a:gd name="connsiteX1" fmla="*/ 3168352 w 5951984"/>
              <a:gd name="connsiteY1" fmla="*/ 0 h 6858000"/>
              <a:gd name="connsiteX2" fmla="*/ 4074198 w 5951984"/>
              <a:gd name="connsiteY2" fmla="*/ 0 h 6858000"/>
              <a:gd name="connsiteX3" fmla="*/ 5951984 w 5951984"/>
              <a:gd name="connsiteY3" fmla="*/ 0 h 6858000"/>
              <a:gd name="connsiteX4" fmla="*/ 5951984 w 5951984"/>
              <a:gd name="connsiteY4" fmla="*/ 6858000 h 6858000"/>
              <a:gd name="connsiteX5" fmla="*/ 4074198 w 5951984"/>
              <a:gd name="connsiteY5" fmla="*/ 6858000 h 6858000"/>
              <a:gd name="connsiteX6" fmla="*/ 3168352 w 5951984"/>
              <a:gd name="connsiteY6" fmla="*/ 6858000 h 6858000"/>
              <a:gd name="connsiteX7" fmla="*/ 1074542 w 5951984"/>
              <a:gd name="connsiteY7" fmla="*/ 6858000 h 6858000"/>
              <a:gd name="connsiteX8" fmla="*/ 1074542 w 5951984"/>
              <a:gd name="connsiteY8" fmla="*/ 6825044 h 6858000"/>
              <a:gd name="connsiteX9" fmla="*/ 1066788 w 5951984"/>
              <a:gd name="connsiteY9" fmla="*/ 6858000 h 6858000"/>
              <a:gd name="connsiteX10" fmla="*/ 248653 w 5951984"/>
              <a:gd name="connsiteY10" fmla="*/ 6858000 h 6858000"/>
              <a:gd name="connsiteX11" fmla="*/ 236503 w 5951984"/>
              <a:gd name="connsiteY11" fmla="*/ 6820034 h 6858000"/>
              <a:gd name="connsiteX12" fmla="*/ 208679 w 5951984"/>
              <a:gd name="connsiteY12" fmla="*/ 6729607 h 6858000"/>
              <a:gd name="connsiteX13" fmla="*/ 184333 w 5951984"/>
              <a:gd name="connsiteY13" fmla="*/ 6642657 h 6858000"/>
              <a:gd name="connsiteX14" fmla="*/ 163466 w 5951984"/>
              <a:gd name="connsiteY14" fmla="*/ 6552230 h 6858000"/>
              <a:gd name="connsiteX15" fmla="*/ 142598 w 5951984"/>
              <a:gd name="connsiteY15" fmla="*/ 6465280 h 6858000"/>
              <a:gd name="connsiteX16" fmla="*/ 121730 w 5951984"/>
              <a:gd name="connsiteY16" fmla="*/ 6371374 h 6858000"/>
              <a:gd name="connsiteX17" fmla="*/ 104340 w 5951984"/>
              <a:gd name="connsiteY17" fmla="*/ 6280947 h 6858000"/>
              <a:gd name="connsiteX18" fmla="*/ 86950 w 5951984"/>
              <a:gd name="connsiteY18" fmla="*/ 6187041 h 6858000"/>
              <a:gd name="connsiteX19" fmla="*/ 73038 w 5951984"/>
              <a:gd name="connsiteY19" fmla="*/ 6089658 h 6858000"/>
              <a:gd name="connsiteX20" fmla="*/ 59126 w 5951984"/>
              <a:gd name="connsiteY20" fmla="*/ 5992274 h 6858000"/>
              <a:gd name="connsiteX21" fmla="*/ 45214 w 5951984"/>
              <a:gd name="connsiteY21" fmla="*/ 5894890 h 6858000"/>
              <a:gd name="connsiteX22" fmla="*/ 34780 w 5951984"/>
              <a:gd name="connsiteY22" fmla="*/ 5797507 h 6858000"/>
              <a:gd name="connsiteX23" fmla="*/ 24346 w 5951984"/>
              <a:gd name="connsiteY23" fmla="*/ 5696645 h 6858000"/>
              <a:gd name="connsiteX24" fmla="*/ 17390 w 5951984"/>
              <a:gd name="connsiteY24" fmla="*/ 5595784 h 6858000"/>
              <a:gd name="connsiteX25" fmla="*/ 10434 w 5951984"/>
              <a:gd name="connsiteY25" fmla="*/ 5491444 h 6858000"/>
              <a:gd name="connsiteX26" fmla="*/ 3478 w 5951984"/>
              <a:gd name="connsiteY26" fmla="*/ 5376671 h 6858000"/>
              <a:gd name="connsiteX27" fmla="*/ 0 w 5951984"/>
              <a:gd name="connsiteY27" fmla="*/ 5261897 h 6858000"/>
              <a:gd name="connsiteX28" fmla="*/ 0 w 5951984"/>
              <a:gd name="connsiteY28" fmla="*/ 5147124 h 6858000"/>
              <a:gd name="connsiteX29" fmla="*/ 3478 w 5951984"/>
              <a:gd name="connsiteY29" fmla="*/ 5032350 h 6858000"/>
              <a:gd name="connsiteX30" fmla="*/ 6956 w 5951984"/>
              <a:gd name="connsiteY30" fmla="*/ 4917577 h 6858000"/>
              <a:gd name="connsiteX31" fmla="*/ 17390 w 5951984"/>
              <a:gd name="connsiteY31" fmla="*/ 4802803 h 6858000"/>
              <a:gd name="connsiteX32" fmla="*/ 27824 w 5951984"/>
              <a:gd name="connsiteY32" fmla="*/ 4691508 h 6858000"/>
              <a:gd name="connsiteX33" fmla="*/ 38258 w 5951984"/>
              <a:gd name="connsiteY33" fmla="*/ 4580212 h 6858000"/>
              <a:gd name="connsiteX34" fmla="*/ 55648 w 5951984"/>
              <a:gd name="connsiteY34" fmla="*/ 4468916 h 6858000"/>
              <a:gd name="connsiteX35" fmla="*/ 73038 w 5951984"/>
              <a:gd name="connsiteY35" fmla="*/ 4357621 h 6858000"/>
              <a:gd name="connsiteX36" fmla="*/ 90428 w 5951984"/>
              <a:gd name="connsiteY36" fmla="*/ 4246325 h 6858000"/>
              <a:gd name="connsiteX37" fmla="*/ 114774 w 5951984"/>
              <a:gd name="connsiteY37" fmla="*/ 4135030 h 6858000"/>
              <a:gd name="connsiteX38" fmla="*/ 139120 w 5951984"/>
              <a:gd name="connsiteY38" fmla="*/ 4027212 h 6858000"/>
              <a:gd name="connsiteX39" fmla="*/ 163466 w 5951984"/>
              <a:gd name="connsiteY39" fmla="*/ 3919395 h 6858000"/>
              <a:gd name="connsiteX40" fmla="*/ 194767 w 5951984"/>
              <a:gd name="connsiteY40" fmla="*/ 3811577 h 6858000"/>
              <a:gd name="connsiteX41" fmla="*/ 226069 w 5951984"/>
              <a:gd name="connsiteY41" fmla="*/ 3703760 h 6858000"/>
              <a:gd name="connsiteX42" fmla="*/ 257371 w 5951984"/>
              <a:gd name="connsiteY42" fmla="*/ 3595942 h 6858000"/>
              <a:gd name="connsiteX43" fmla="*/ 292151 w 5951984"/>
              <a:gd name="connsiteY43" fmla="*/ 3488125 h 6858000"/>
              <a:gd name="connsiteX44" fmla="*/ 330409 w 5951984"/>
              <a:gd name="connsiteY44" fmla="*/ 3380307 h 6858000"/>
              <a:gd name="connsiteX45" fmla="*/ 368666 w 5951984"/>
              <a:gd name="connsiteY45" fmla="*/ 3275968 h 6858000"/>
              <a:gd name="connsiteX46" fmla="*/ 406924 w 5951984"/>
              <a:gd name="connsiteY46" fmla="*/ 3171628 h 6858000"/>
              <a:gd name="connsiteX47" fmla="*/ 448660 w 5951984"/>
              <a:gd name="connsiteY47" fmla="*/ 3063811 h 6858000"/>
              <a:gd name="connsiteX48" fmla="*/ 493874 w 5951984"/>
              <a:gd name="connsiteY48" fmla="*/ 2959471 h 6858000"/>
              <a:gd name="connsiteX49" fmla="*/ 539088 w 5951984"/>
              <a:gd name="connsiteY49" fmla="*/ 2855131 h 6858000"/>
              <a:gd name="connsiteX50" fmla="*/ 636471 w 5951984"/>
              <a:gd name="connsiteY50" fmla="*/ 2649930 h 6858000"/>
              <a:gd name="connsiteX51" fmla="*/ 737333 w 5951984"/>
              <a:gd name="connsiteY51" fmla="*/ 2441251 h 6858000"/>
              <a:gd name="connsiteX52" fmla="*/ 789503 w 5951984"/>
              <a:gd name="connsiteY52" fmla="*/ 2340390 h 6858000"/>
              <a:gd name="connsiteX53" fmla="*/ 845150 w 5951984"/>
              <a:gd name="connsiteY53" fmla="*/ 2239528 h 6858000"/>
              <a:gd name="connsiteX54" fmla="*/ 900798 w 5951984"/>
              <a:gd name="connsiteY54" fmla="*/ 2135188 h 6858000"/>
              <a:gd name="connsiteX55" fmla="*/ 959924 w 5951984"/>
              <a:gd name="connsiteY55" fmla="*/ 2034327 h 6858000"/>
              <a:gd name="connsiteX56" fmla="*/ 1015572 w 5951984"/>
              <a:gd name="connsiteY56" fmla="*/ 1933465 h 6858000"/>
              <a:gd name="connsiteX57" fmla="*/ 1074697 w 5951984"/>
              <a:gd name="connsiteY57" fmla="*/ 1832604 h 6858000"/>
              <a:gd name="connsiteX58" fmla="*/ 1196427 w 5951984"/>
              <a:gd name="connsiteY58" fmla="*/ 1630881 h 6858000"/>
              <a:gd name="connsiteX59" fmla="*/ 1325112 w 5951984"/>
              <a:gd name="connsiteY59" fmla="*/ 1432635 h 6858000"/>
              <a:gd name="connsiteX60" fmla="*/ 1453798 w 5951984"/>
              <a:gd name="connsiteY60" fmla="*/ 1230912 h 6858000"/>
              <a:gd name="connsiteX61" fmla="*/ 1585961 w 5951984"/>
              <a:gd name="connsiteY61" fmla="*/ 1032667 h 6858000"/>
              <a:gd name="connsiteX62" fmla="*/ 1655521 w 5951984"/>
              <a:gd name="connsiteY62" fmla="*/ 935284 h 6858000"/>
              <a:gd name="connsiteX63" fmla="*/ 1721603 w 5951984"/>
              <a:gd name="connsiteY63" fmla="*/ 837900 h 6858000"/>
              <a:gd name="connsiteX64" fmla="*/ 1999842 w 5951984"/>
              <a:gd name="connsiteY64" fmla="*/ 437932 h 6858000"/>
              <a:gd name="connsiteX65" fmla="*/ 2285036 w 5951984"/>
              <a:gd name="connsiteY65" fmla="*/ 4839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5951984" h="6858000">
                <a:moveTo>
                  <a:pt x="2320585" y="0"/>
                </a:moveTo>
                <a:lnTo>
                  <a:pt x="3168352" y="0"/>
                </a:lnTo>
                <a:lnTo>
                  <a:pt x="4074198" y="0"/>
                </a:lnTo>
                <a:lnTo>
                  <a:pt x="5951984" y="0"/>
                </a:lnTo>
                <a:lnTo>
                  <a:pt x="5951984" y="6858000"/>
                </a:lnTo>
                <a:lnTo>
                  <a:pt x="4074198" y="6858000"/>
                </a:lnTo>
                <a:lnTo>
                  <a:pt x="3168352" y="6858000"/>
                </a:lnTo>
                <a:lnTo>
                  <a:pt x="1074542" y="6858000"/>
                </a:lnTo>
                <a:lnTo>
                  <a:pt x="1074542" y="6825044"/>
                </a:lnTo>
                <a:lnTo>
                  <a:pt x="1066788" y="6858000"/>
                </a:lnTo>
                <a:lnTo>
                  <a:pt x="248653" y="6858000"/>
                </a:lnTo>
                <a:lnTo>
                  <a:pt x="236503" y="6820034"/>
                </a:lnTo>
                <a:lnTo>
                  <a:pt x="208679" y="6729607"/>
                </a:lnTo>
                <a:lnTo>
                  <a:pt x="184333" y="6642657"/>
                </a:lnTo>
                <a:lnTo>
                  <a:pt x="163466" y="6552230"/>
                </a:lnTo>
                <a:lnTo>
                  <a:pt x="142598" y="6465280"/>
                </a:lnTo>
                <a:lnTo>
                  <a:pt x="121730" y="6371374"/>
                </a:lnTo>
                <a:lnTo>
                  <a:pt x="104340" y="6280947"/>
                </a:lnTo>
                <a:lnTo>
                  <a:pt x="86950" y="6187041"/>
                </a:lnTo>
                <a:lnTo>
                  <a:pt x="73038" y="6089658"/>
                </a:lnTo>
                <a:lnTo>
                  <a:pt x="59126" y="5992274"/>
                </a:lnTo>
                <a:lnTo>
                  <a:pt x="45214" y="5894890"/>
                </a:lnTo>
                <a:lnTo>
                  <a:pt x="34780" y="5797507"/>
                </a:lnTo>
                <a:lnTo>
                  <a:pt x="24346" y="5696645"/>
                </a:lnTo>
                <a:lnTo>
                  <a:pt x="17390" y="5595784"/>
                </a:lnTo>
                <a:lnTo>
                  <a:pt x="10434" y="5491444"/>
                </a:lnTo>
                <a:lnTo>
                  <a:pt x="3478" y="5376671"/>
                </a:lnTo>
                <a:lnTo>
                  <a:pt x="0" y="5261897"/>
                </a:lnTo>
                <a:lnTo>
                  <a:pt x="0" y="5147124"/>
                </a:lnTo>
                <a:lnTo>
                  <a:pt x="3478" y="5032350"/>
                </a:lnTo>
                <a:lnTo>
                  <a:pt x="6956" y="4917577"/>
                </a:lnTo>
                <a:lnTo>
                  <a:pt x="17390" y="4802803"/>
                </a:lnTo>
                <a:lnTo>
                  <a:pt x="27824" y="4691508"/>
                </a:lnTo>
                <a:lnTo>
                  <a:pt x="38258" y="4580212"/>
                </a:lnTo>
                <a:lnTo>
                  <a:pt x="55648" y="4468916"/>
                </a:lnTo>
                <a:lnTo>
                  <a:pt x="73038" y="4357621"/>
                </a:lnTo>
                <a:lnTo>
                  <a:pt x="90428" y="4246325"/>
                </a:lnTo>
                <a:lnTo>
                  <a:pt x="114774" y="4135030"/>
                </a:lnTo>
                <a:lnTo>
                  <a:pt x="139120" y="4027212"/>
                </a:lnTo>
                <a:lnTo>
                  <a:pt x="163466" y="3919395"/>
                </a:lnTo>
                <a:lnTo>
                  <a:pt x="194767" y="3811577"/>
                </a:lnTo>
                <a:lnTo>
                  <a:pt x="226069" y="3703760"/>
                </a:lnTo>
                <a:lnTo>
                  <a:pt x="257371" y="3595942"/>
                </a:lnTo>
                <a:lnTo>
                  <a:pt x="292151" y="3488125"/>
                </a:lnTo>
                <a:lnTo>
                  <a:pt x="330409" y="3380307"/>
                </a:lnTo>
                <a:lnTo>
                  <a:pt x="368666" y="3275968"/>
                </a:lnTo>
                <a:lnTo>
                  <a:pt x="406924" y="3171628"/>
                </a:lnTo>
                <a:lnTo>
                  <a:pt x="448660" y="3063811"/>
                </a:lnTo>
                <a:lnTo>
                  <a:pt x="493874" y="2959471"/>
                </a:lnTo>
                <a:lnTo>
                  <a:pt x="539088" y="2855131"/>
                </a:lnTo>
                <a:lnTo>
                  <a:pt x="636471" y="2649930"/>
                </a:lnTo>
                <a:lnTo>
                  <a:pt x="737333" y="2441251"/>
                </a:lnTo>
                <a:lnTo>
                  <a:pt x="789503" y="2340390"/>
                </a:lnTo>
                <a:lnTo>
                  <a:pt x="845150" y="2239528"/>
                </a:lnTo>
                <a:lnTo>
                  <a:pt x="900798" y="2135188"/>
                </a:lnTo>
                <a:lnTo>
                  <a:pt x="959924" y="2034327"/>
                </a:lnTo>
                <a:lnTo>
                  <a:pt x="1015572" y="1933465"/>
                </a:lnTo>
                <a:lnTo>
                  <a:pt x="1074697" y="1832604"/>
                </a:lnTo>
                <a:lnTo>
                  <a:pt x="1196427" y="1630881"/>
                </a:lnTo>
                <a:lnTo>
                  <a:pt x="1325112" y="1432635"/>
                </a:lnTo>
                <a:lnTo>
                  <a:pt x="1453798" y="1230912"/>
                </a:lnTo>
                <a:lnTo>
                  <a:pt x="1585961" y="1032667"/>
                </a:lnTo>
                <a:lnTo>
                  <a:pt x="1655521" y="935284"/>
                </a:lnTo>
                <a:lnTo>
                  <a:pt x="1721603" y="837900"/>
                </a:lnTo>
                <a:lnTo>
                  <a:pt x="1999842" y="437932"/>
                </a:lnTo>
                <a:lnTo>
                  <a:pt x="2285036" y="48398"/>
                </a:lnTo>
                <a:close/>
              </a:path>
            </a:pathLst>
          </a:custGeom>
          <a:solidFill>
            <a:schemeClr val="bg2"/>
          </a:solidFill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3" y="476672"/>
            <a:ext cx="1810305" cy="720000"/>
            <a:chOff x="911225" y="260350"/>
            <a:chExt cx="4183063" cy="1663700"/>
          </a:xfrm>
          <a:solidFill>
            <a:schemeClr val="accent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889" y="2132856"/>
            <a:ext cx="4535486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3889" y="4436690"/>
            <a:ext cx="4535486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4153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6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76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03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300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6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88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  <p:sldLayoutId id="2147483700" r:id="rId12"/>
    <p:sldLayoutId id="2147483702" r:id="rId13"/>
    <p:sldLayoutId id="2147483703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310135D4-D3A1-4556-B91B-4A12069D4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8095F77C-67D1-E0FB-02F8-D58E8973E44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391" r="9091"/>
          <a:stretch>
            <a:fillRect/>
          </a:stretch>
        </p:blipFill>
        <p:spPr>
          <a:xfrm>
            <a:off x="20" y="-1"/>
            <a:ext cx="12191980" cy="685800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9CCD9CD-49AE-3D3E-923B-81ECD3FBF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2015" y="-752015"/>
            <a:ext cx="6858000" cy="836203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5000">
                <a:srgbClr val="000000">
                  <a:alpha val="50000"/>
                </a:srgbClr>
              </a:gs>
              <a:gs pos="100000">
                <a:srgbClr val="000000">
                  <a:alpha val="6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F264F2-BE1A-139A-8B96-9F81AF7B02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6918" y="3429000"/>
            <a:ext cx="11820352" cy="1888742"/>
          </a:xfrm>
        </p:spPr>
        <p:txBody>
          <a:bodyPr>
            <a:normAutofit/>
          </a:bodyPr>
          <a:lstStyle/>
          <a:p>
            <a:pPr algn="l"/>
            <a:r>
              <a:rPr lang="en-US" sz="3100" dirty="0">
                <a:solidFill>
                  <a:srgbClr val="FFFFFF"/>
                </a:solidFill>
              </a:rPr>
              <a:t>KTKP020 </a:t>
            </a:r>
            <a:r>
              <a:rPr lang="en-US" sz="3100" dirty="0" err="1">
                <a:solidFill>
                  <a:srgbClr val="FFFFFF"/>
                </a:solidFill>
              </a:rPr>
              <a:t>Kestävä</a:t>
            </a:r>
            <a:r>
              <a:rPr lang="en-US" sz="3100" dirty="0">
                <a:solidFill>
                  <a:srgbClr val="FFFFFF"/>
                </a:solidFill>
              </a:rPr>
              <a:t> </a:t>
            </a:r>
            <a:r>
              <a:rPr lang="en-US" sz="3100" dirty="0" err="1">
                <a:solidFill>
                  <a:srgbClr val="FFFFFF"/>
                </a:solidFill>
              </a:rPr>
              <a:t>kasvatus</a:t>
            </a:r>
            <a:r>
              <a:rPr lang="en-US" sz="3100" dirty="0">
                <a:solidFill>
                  <a:srgbClr val="FFFFFF"/>
                </a:solidFill>
              </a:rPr>
              <a:t> ja </a:t>
            </a:r>
            <a:r>
              <a:rPr lang="en-US" sz="3100" dirty="0" err="1">
                <a:solidFill>
                  <a:srgbClr val="FFFFFF"/>
                </a:solidFill>
              </a:rPr>
              <a:t>yhteiskunta</a:t>
            </a:r>
            <a:br>
              <a:rPr lang="en-US" sz="3100" dirty="0">
                <a:solidFill>
                  <a:srgbClr val="FFFFFF"/>
                </a:solidFill>
              </a:rPr>
            </a:br>
            <a:br>
              <a:rPr lang="en-US" sz="3100" dirty="0">
                <a:solidFill>
                  <a:srgbClr val="FFFFFF"/>
                </a:solidFill>
              </a:rPr>
            </a:br>
            <a:r>
              <a:rPr lang="en-US" sz="3100" dirty="0">
                <a:solidFill>
                  <a:srgbClr val="FFFFFF"/>
                </a:solidFill>
              </a:rPr>
              <a:t>4. </a:t>
            </a:r>
            <a:r>
              <a:rPr lang="en-US" sz="3100" dirty="0" err="1">
                <a:solidFill>
                  <a:srgbClr val="FFFFFF"/>
                </a:solidFill>
              </a:rPr>
              <a:t>opehuone</a:t>
            </a:r>
            <a:endParaRPr lang="fi-FI" sz="31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6286D0-D013-6A9A-D9CE-ABA4C9F9E3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6916" y="5428229"/>
            <a:ext cx="4506066" cy="899643"/>
          </a:xfrm>
        </p:spPr>
        <p:txBody>
          <a:bodyPr>
            <a:normAutofit/>
          </a:bodyPr>
          <a:lstStyle/>
          <a:p>
            <a:pPr algn="l"/>
            <a:r>
              <a:rPr lang="fi-FI">
                <a:solidFill>
                  <a:srgbClr val="FFFFFF"/>
                </a:solidFill>
              </a:rPr>
              <a:t>Opehuone 2</a:t>
            </a:r>
          </a:p>
        </p:txBody>
      </p:sp>
    </p:spTree>
    <p:extLst>
      <p:ext uri="{BB962C8B-B14F-4D97-AF65-F5344CB8AC3E}">
        <p14:creationId xmlns:p14="http://schemas.microsoft.com/office/powerpoint/2010/main" val="21214697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E94647-CA46-6EA7-0E46-23A837FD2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8"/>
            <a:ext cx="3493008" cy="57881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Luentoihin ja oheislukemistoon liittyvät kysymykset: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D53116-67CF-5002-0CEB-6C880F41A2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453002"/>
            <a:ext cx="349431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0E5F2A8-0E19-4A6C-8620-E482DF92A49E}" type="datetime1">
              <a:rPr lang="en-US" smtClean="0"/>
              <a:pPr>
                <a:spcAft>
                  <a:spcPts val="600"/>
                </a:spcAft>
              </a:pPr>
              <a:t>2/16/2026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AE151-B35A-BC95-FEA5-BF14C2D9F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453002"/>
            <a:ext cx="2805405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JYU Since 1863.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D863A1-2D11-3AE0-AAF8-18C166A4C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453002"/>
            <a:ext cx="429207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9E548902-A2E1-4711-A467-290FB9FE5D63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  <p:graphicFrame>
        <p:nvGraphicFramePr>
          <p:cNvPr id="8" name="Text Placeholder 5">
            <a:extLst>
              <a:ext uri="{FF2B5EF4-FFF2-40B4-BE49-F238E27FC236}">
                <a16:creationId xmlns:a16="http://schemas.microsoft.com/office/drawing/2014/main" id="{62F4ADA8-24D8-9E7F-0B17-C1450C661F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19679011"/>
              </p:ext>
            </p:extLst>
          </p:nvPr>
        </p:nvGraphicFramePr>
        <p:xfrm>
          <a:off x="4608246" y="548640"/>
          <a:ext cx="6949440" cy="578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6715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2961259D-605E-E200-FF9F-7C8C71D7C8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94D386-2ABA-CA79-8289-0580604AA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00074"/>
            <a:ext cx="6035040" cy="1529932"/>
          </a:xfrm>
        </p:spPr>
        <p:txBody>
          <a:bodyPr anchor="b">
            <a:normAutofit/>
          </a:bodyPr>
          <a:lstStyle/>
          <a:p>
            <a:r>
              <a:rPr lang="fi-FI" sz="2500" dirty="0"/>
              <a:t>Megatrendin työstö</a:t>
            </a:r>
            <a:br>
              <a:rPr lang="fi-FI" sz="2500" dirty="0"/>
            </a:br>
            <a:r>
              <a:rPr lang="fi-FI" sz="2500" dirty="0"/>
              <a:t>Vaihe 2.</a:t>
            </a:r>
            <a:br>
              <a:rPr lang="fi-FI" sz="2500" dirty="0"/>
            </a:br>
            <a:r>
              <a:rPr lang="fi-FI" sz="2500" dirty="0"/>
              <a:t>Miten megatrendiä pitäisi käsitellä koulussa?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5AB7B-0678-1345-657D-3C780E824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2212848"/>
            <a:ext cx="6035041" cy="4096512"/>
          </a:xfrm>
        </p:spPr>
        <p:txBody>
          <a:bodyPr>
            <a:normAutofit/>
          </a:bodyPr>
          <a:lstStyle/>
          <a:p>
            <a:r>
              <a:rPr lang="fi-FI" sz="1800"/>
              <a:t>Pohtikaa seuraavien diojen apukysymyksiä ja täydentäkää megatrendiesitystänne huomioidenne ja keskustelujenne pohjalta</a:t>
            </a:r>
          </a:p>
          <a:p>
            <a:endParaRPr lang="fi-FI" sz="1800"/>
          </a:p>
        </p:txBody>
      </p:sp>
      <p:pic>
        <p:nvPicPr>
          <p:cNvPr id="4" name="Picture 3" descr="Colored pencils inside a pencil holder which is on top of a wood table">
            <a:extLst>
              <a:ext uri="{FF2B5EF4-FFF2-40B4-BE49-F238E27FC236}">
                <a16:creationId xmlns:a16="http://schemas.microsoft.com/office/drawing/2014/main" id="{5C519027-5979-6289-A908-3614A967B5D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8494" r="4336" b="-1"/>
          <a:stretch>
            <a:fillRect/>
          </a:stretch>
        </p:blipFill>
        <p:spPr>
          <a:xfrm>
            <a:off x="7345680" y="10"/>
            <a:ext cx="484632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08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7854" y="3549974"/>
            <a:ext cx="10656886" cy="864097"/>
          </a:xfrm>
        </p:spPr>
        <p:txBody>
          <a:bodyPr>
            <a:normAutofit fontScale="90000"/>
          </a:bodyPr>
          <a:lstStyle/>
          <a:p>
            <a:r>
              <a:rPr lang="fi-FI" dirty="0"/>
              <a:t>Mitä on (yhteiskunnallinen) kasvatus? Miten sitä voi toteuttaa? – Eräs ajatus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06809-94E2-48DA-B120-4BBAD84AC78E}" type="datetime1">
              <a:rPr lang="fi-FI" smtClean="0"/>
              <a:t>16.2.2026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4</a:t>
            </a:fld>
            <a:endParaRPr lang="fi-FI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654916" y="4456665"/>
            <a:ext cx="10657135" cy="2413198"/>
          </a:xfrm>
        </p:spPr>
        <p:txBody>
          <a:bodyPr/>
          <a:lstStyle/>
          <a:p>
            <a:r>
              <a:rPr lang="en-US" sz="2000" dirty="0"/>
              <a:t>”As research of political socialization has shown, students not only learn from what they are being taught; they also learn – and often learn more and learn more strongly – from many of the other situations in which they take part.” – </a:t>
            </a:r>
            <a:r>
              <a:rPr lang="en-US" sz="2000" dirty="0" err="1"/>
              <a:t>Gert</a:t>
            </a:r>
            <a:r>
              <a:rPr lang="en-US" sz="2000" dirty="0"/>
              <a:t> </a:t>
            </a:r>
            <a:r>
              <a:rPr lang="en-US" sz="2000" dirty="0" err="1"/>
              <a:t>Biesta</a:t>
            </a:r>
            <a:r>
              <a:rPr lang="en-US" sz="2000" dirty="0"/>
              <a:t> 2006, 124.</a:t>
            </a: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325" b="2932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66521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7A3303-6989-8B8F-A4FC-833FE01D0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10296648" cy="621030"/>
          </a:xfrm>
        </p:spPr>
        <p:txBody>
          <a:bodyPr/>
          <a:lstStyle/>
          <a:p>
            <a:r>
              <a:rPr lang="fi-FI" dirty="0"/>
              <a:t>Työskentelyä ohjaavia apukysymyksiä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8B6F98-0ED5-5527-A53F-361CE78E9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255222"/>
            <a:ext cx="10940436" cy="4910629"/>
          </a:xfrm>
        </p:spPr>
        <p:txBody>
          <a:bodyPr>
            <a:normAutofit/>
          </a:bodyPr>
          <a:lstStyle/>
          <a:p>
            <a:r>
              <a:rPr lang="fi-FI" sz="2000" dirty="0"/>
              <a:t>Miten megatrendinne näyttäytyy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000" dirty="0"/>
              <a:t>Yksilön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000" dirty="0"/>
              <a:t>Koulun</a:t>
            </a:r>
          </a:p>
          <a:p>
            <a:pPr marL="612775" lvl="1" indent="-342900">
              <a:buFont typeface="+mj-lt"/>
              <a:buAutoNum type="alphaLcParenR"/>
            </a:pPr>
            <a:r>
              <a:rPr lang="fi-FI" sz="2000" dirty="0"/>
              <a:t>Koko yhteiskunnan näkökulmasta</a:t>
            </a:r>
          </a:p>
          <a:p>
            <a:pPr marL="340995" indent="-342900"/>
            <a:r>
              <a:rPr lang="fi-FI" sz="2000" dirty="0"/>
              <a:t>Onko syytä vahvistaa tai lieventää megatrendin näkymistä koulussa tai yhteiskunnassa laajemmin? Miksi?</a:t>
            </a:r>
            <a:endParaRPr lang="fi-FI" sz="2000" dirty="0">
              <a:ea typeface="Lato"/>
              <a:cs typeface="Lato"/>
            </a:endParaRPr>
          </a:p>
          <a:p>
            <a:pPr marL="340995" indent="-342900"/>
            <a:r>
              <a:rPr lang="fi-FI" sz="2000" dirty="0"/>
              <a:t>Miten tähän voi vaikuttaa yksilön/koulun/yhteiskunnan näkökulmasta? </a:t>
            </a:r>
            <a:endParaRPr lang="fi-FI" sz="2000" dirty="0">
              <a:ea typeface="Lato"/>
              <a:cs typeface="Lato"/>
            </a:endParaRPr>
          </a:p>
          <a:p>
            <a:pPr marL="340995" indent="-342900"/>
            <a:r>
              <a:rPr lang="fi-FI" sz="2000" dirty="0"/>
              <a:t>Mitä pitäisi tehdä/minkä muuttua </a:t>
            </a:r>
            <a:r>
              <a:rPr lang="fi-FI" sz="2000" dirty="0" err="1"/>
              <a:t>tmv</a:t>
            </a:r>
            <a:r>
              <a:rPr lang="fi-FI" sz="2000" dirty="0"/>
              <a:t>. jotta asiaan voitaisiin vaikuttaa? </a:t>
            </a:r>
            <a:endParaRPr lang="fi-FI" sz="2000" dirty="0">
              <a:ea typeface="Lato"/>
              <a:cs typeface="Lato"/>
            </a:endParaRPr>
          </a:p>
          <a:p>
            <a:pPr marL="340995" indent="-342900"/>
            <a:r>
              <a:rPr lang="fi-FI" sz="2000" dirty="0"/>
              <a:t>Mitä te tulevina opettajina voitte tehdä tarvittavan muutoksen eteen?</a:t>
            </a:r>
            <a:endParaRPr lang="fi-FI" sz="2000" dirty="0">
              <a:ea typeface="Lato"/>
              <a:cs typeface="Lato"/>
            </a:endParaRPr>
          </a:p>
          <a:p>
            <a:pPr marL="612775" lvl="1" indent="-342900"/>
            <a:r>
              <a:rPr lang="fi-FI" sz="2000" dirty="0"/>
              <a:t>Mitä työkaluja lukemanne tekstit ja katsomanne luennot antavat teille teeman käsittelyyn?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167EFFA-8521-3841-54D6-1FF722E9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16.2.2026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7924A0-F2B3-EC21-5EB4-DD7EF9E63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450E2A-9AEF-3457-71AD-91DDCE891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BBE136-38AE-1100-A1E7-39A70E0A6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76250"/>
            <a:ext cx="10296648" cy="590685"/>
          </a:xfrm>
        </p:spPr>
        <p:txBody>
          <a:bodyPr>
            <a:normAutofit fontScale="90000"/>
          </a:bodyPr>
          <a:lstStyle/>
          <a:p>
            <a:r>
              <a:rPr lang="fi-FI" dirty="0"/>
              <a:t>Teeman pedagogisointia ohjaavia kysymyksiä ja opsin yhdistäminen megatrendin käsittelyyn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E711D8-E05F-F3CA-81BA-F983F9AAB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889" y="1326924"/>
            <a:ext cx="10940436" cy="512607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endParaRPr lang="fi-FI" sz="2400" dirty="0"/>
          </a:p>
          <a:p>
            <a:r>
              <a:rPr lang="fi-FI" sz="2400" dirty="0"/>
              <a:t>Ydinkysymykset:</a:t>
            </a:r>
            <a:endParaRPr lang="fi-FI" dirty="0"/>
          </a:p>
          <a:p>
            <a:pPr marL="541020" lvl="1" indent="-271145">
              <a:buFont typeface="Aptos" panose="020B0604020202020204" pitchFamily="34" charset="0"/>
              <a:buChar char="→"/>
            </a:pPr>
            <a:r>
              <a:rPr lang="fi-FI" sz="2200" dirty="0">
                <a:ea typeface="Lato"/>
                <a:cs typeface="Lato"/>
              </a:rPr>
              <a:t> Miten megatrendinne näkyy opetussuunnitelman perusteissa? Mitä se velvoittaa teidät tekemään?</a:t>
            </a:r>
          </a:p>
          <a:p>
            <a:pPr marL="541020" lvl="1" indent="-271145">
              <a:buFont typeface="Aptos" panose="020B0604020202020204" pitchFamily="34" charset="0"/>
              <a:buChar char="→"/>
            </a:pPr>
            <a:r>
              <a:rPr lang="fi-FI" sz="2200" dirty="0"/>
              <a:t>Mikä teemastanne on olennaista tietää/ymmärtää, jotta siitä voi keskustella tai jotta sitä voi muutoin käsitellä?</a:t>
            </a:r>
            <a:endParaRPr lang="fi-FI" dirty="0"/>
          </a:p>
          <a:p>
            <a:pPr lvl="2" indent="-261620">
              <a:buFont typeface="Wingdings" panose="020B0004020202020204" pitchFamily="34" charset="0"/>
              <a:buChar char="§"/>
            </a:pPr>
            <a:r>
              <a:rPr lang="fi-FI" sz="1800" dirty="0"/>
              <a:t>Tätä voitte pohtia esityksenne pohjalta, jäikö jotakin olennaista pois, pitäisikö jotakin lisätä jne.</a:t>
            </a:r>
            <a:endParaRPr lang="fi-FI" sz="1800" dirty="0">
              <a:ea typeface="Lato"/>
              <a:cs typeface="Lato"/>
            </a:endParaRPr>
          </a:p>
          <a:p>
            <a:pPr marL="0" indent="0">
              <a:buNone/>
            </a:pPr>
            <a:r>
              <a:rPr lang="fi-FI" sz="2400" b="1" dirty="0">
                <a:ea typeface="Lato"/>
                <a:cs typeface="Lato"/>
              </a:rPr>
              <a:t>Megatrendit monialaisen oppimisen näkökulmasta:</a:t>
            </a:r>
          </a:p>
          <a:p>
            <a:r>
              <a:rPr lang="fi-FI" sz="2400" dirty="0">
                <a:ea typeface="Lato"/>
                <a:cs typeface="Lato"/>
              </a:rPr>
              <a:t>Mitä eri oppiaineet antavat megatrendin käsittelyyn?</a:t>
            </a:r>
          </a:p>
          <a:p>
            <a:r>
              <a:rPr lang="fi-FI" sz="2400" dirty="0"/>
              <a:t>Millainen työskentely/millaiset tehtävät tukee keskeisen aineksen ymmärtämistä/syventämistä/laajentamista?</a:t>
            </a:r>
            <a:endParaRPr lang="fi-FI" dirty="0"/>
          </a:p>
          <a:p>
            <a:r>
              <a:rPr lang="fi-FI" sz="2400" dirty="0"/>
              <a:t>Millaisilla työtavoilla megatrendiä voisi lähestyä koulussa? </a:t>
            </a:r>
          </a:p>
          <a:p>
            <a:r>
              <a:rPr lang="fi-FI" sz="2400" b="1" dirty="0">
                <a:ea typeface="Lato"/>
                <a:cs typeface="Lato"/>
              </a:rPr>
              <a:t>Hahmotelkaa pohdintojenne pohjalta esitykseenne ideoita, miten käsitellä megatrendiä koulussa. Huomioikaa, että osin käsittely voi olla vain henkilökunnan kesken, osin oppitunneilla.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19024B-8357-497B-59B3-64F5815D2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D9521-BE67-4899-9D66-A6004EC8346E}" type="datetime1">
              <a:rPr lang="fi-FI" smtClean="0"/>
              <a:t>16.2.2026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0EF3C0-C637-5CE0-DD46-26C3430B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JYU Since 1863.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FAEB58-B8CF-4375-F292-9842D0761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48902-A2E1-4711-A467-290FB9FE5D63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0869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1BA8F79-7026-5538-EA25-002A7D12B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D1380B-2505-F1F9-A063-5A7C2563D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2209" y="4360198"/>
            <a:ext cx="8728364" cy="113282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700">
                <a:solidFill>
                  <a:schemeClr val="tx1"/>
                </a:solidFill>
              </a:rPr>
              <a:t>Muistakaa kouluvierailu seuraavaan tapaamiseen mennessä!</a:t>
            </a:r>
          </a:p>
        </p:txBody>
      </p:sp>
      <p:sp>
        <p:nvSpPr>
          <p:cNvPr id="11" name="Subtitle 3">
            <a:extLst>
              <a:ext uri="{FF2B5EF4-FFF2-40B4-BE49-F238E27FC236}">
                <a16:creationId xmlns:a16="http://schemas.microsoft.com/office/drawing/2014/main" id="{4EDD7C6B-89CB-B365-DA8C-6575D728D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2209" y="5588747"/>
            <a:ext cx="8728364" cy="669527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200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2" name="Picture 1" descr="Colored pencils inside a pencil holder which is on top of a wood table">
            <a:extLst>
              <a:ext uri="{FF2B5EF4-FFF2-40B4-BE49-F238E27FC236}">
                <a16:creationId xmlns:a16="http://schemas.microsoft.com/office/drawing/2014/main" id="{D7B823FF-F6A5-0D45-2280-51FB5C9DC21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711"/>
          <a:stretch>
            <a:fillRect/>
          </a:stretch>
        </p:blipFill>
        <p:spPr>
          <a:xfrm>
            <a:off x="1402" y="1"/>
            <a:ext cx="6069588" cy="3941618"/>
          </a:xfrm>
          <a:prstGeom prst="rect">
            <a:avLst/>
          </a:prstGeom>
        </p:spPr>
      </p:pic>
      <p:pic>
        <p:nvPicPr>
          <p:cNvPr id="6" name="Picture Placeholder 5" descr="A group of people sitting around a table&#10;&#10;AI-generated content may be incorrect.">
            <a:extLst>
              <a:ext uri="{FF2B5EF4-FFF2-40B4-BE49-F238E27FC236}">
                <a16:creationId xmlns:a16="http://schemas.microsoft.com/office/drawing/2014/main" id="{48766791-F058-DBAC-342B-53330D42C96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 b="2916"/>
          <a:stretch>
            <a:fillRect/>
          </a:stretch>
        </p:blipFill>
        <p:spPr>
          <a:xfrm>
            <a:off x="6121884" y="1"/>
            <a:ext cx="6082555" cy="394161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4403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Metadata/LabelInfo.xml><?xml version="1.0" encoding="utf-8"?>
<clbl:labelList xmlns:clbl="http://schemas.microsoft.com/office/2020/mipLabelMetadata">
  <clbl:label id="{6c167213-36fa-43ce-a5b8-f5dde8fe5ad3}" enabled="1" method="Standard" siteId="{e9662d58-caa4-4bc1-b138-c8b1acab5a1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403</Words>
  <Application>Microsoft Office PowerPoint</Application>
  <PresentationFormat>Widescreen</PresentationFormat>
  <Paragraphs>48</Paragraphs>
  <Slides>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Lato</vt:lpstr>
      <vt:lpstr>Neue Haas Grotesk Text Pro</vt:lpstr>
      <vt:lpstr>Wingdings</vt:lpstr>
      <vt:lpstr>VanillaVTI</vt:lpstr>
      <vt:lpstr>KTKP020 Kestävä kasvatus ja yhteiskunta  4. opehuone</vt:lpstr>
      <vt:lpstr>Luentoihin ja oheislukemistoon liittyvät kysymykset:</vt:lpstr>
      <vt:lpstr>Megatrendin työstö Vaihe 2. Miten megatrendiä pitäisi käsitellä koulussa?</vt:lpstr>
      <vt:lpstr>Mitä on (yhteiskunnallinen) kasvatus? Miten sitä voi toteuttaa? – Eräs ajatus</vt:lpstr>
      <vt:lpstr>Työskentelyä ohjaavia apukysymyksiä</vt:lpstr>
      <vt:lpstr>Teeman pedagogisointia ohjaavia kysymyksiä ja opsin yhdistäminen megatrendin käsittelyyn</vt:lpstr>
      <vt:lpstr>Muistakaa kouluvierailu seuraavaan tapaamiseen mennessä!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Rönnberg, Paula</dc:creator>
  <cp:lastModifiedBy>Rönnberg, Paula</cp:lastModifiedBy>
  <cp:revision>3</cp:revision>
  <dcterms:created xsi:type="dcterms:W3CDTF">2026-02-16T09:51:46Z</dcterms:created>
  <dcterms:modified xsi:type="dcterms:W3CDTF">2026-02-16T12:52:07Z</dcterms:modified>
</cp:coreProperties>
</file>