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66" r:id="rId4"/>
    <p:sldId id="258" r:id="rId5"/>
    <p:sldId id="265" r:id="rId6"/>
    <p:sldId id="277" r:id="rId7"/>
    <p:sldId id="278" r:id="rId8"/>
    <p:sldId id="279" r:id="rId9"/>
    <p:sldId id="280" r:id="rId10"/>
    <p:sldId id="259" r:id="rId11"/>
    <p:sldId id="260" r:id="rId12"/>
    <p:sldId id="261" r:id="rId13"/>
    <p:sldId id="270" r:id="rId14"/>
    <p:sldId id="267" r:id="rId15"/>
    <p:sldId id="271" r:id="rId16"/>
    <p:sldId id="272" r:id="rId17"/>
    <p:sldId id="273" r:id="rId18"/>
    <p:sldId id="274" r:id="rId19"/>
    <p:sldId id="275" r:id="rId20"/>
    <p:sldId id="276" r:id="rId21"/>
    <p:sldId id="281" r:id="rId22"/>
    <p:sldId id="282" r:id="rId23"/>
    <p:sldId id="283"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ys Marlin" userId="ed58e00b3ec4c43b" providerId="LiveId" clId="{D5E18A44-6D7C-4208-A467-E57AC6F48063}"/>
    <pc:docChg chg="custSel modSld">
      <pc:chgData name="Cerys Marlin" userId="ed58e00b3ec4c43b" providerId="LiveId" clId="{D5E18A44-6D7C-4208-A467-E57AC6F48063}" dt="2019-11-29T12:50:10.410" v="21" actId="27636"/>
      <pc:docMkLst>
        <pc:docMk/>
      </pc:docMkLst>
      <pc:sldChg chg="modSp">
        <pc:chgData name="Cerys Marlin" userId="ed58e00b3ec4c43b" providerId="LiveId" clId="{D5E18A44-6D7C-4208-A467-E57AC6F48063}" dt="2019-11-29T12:50:10.410" v="21" actId="27636"/>
        <pc:sldMkLst>
          <pc:docMk/>
          <pc:sldMk cId="2458982249" sldId="283"/>
        </pc:sldMkLst>
        <pc:spChg chg="mod">
          <ac:chgData name="Cerys Marlin" userId="ed58e00b3ec4c43b" providerId="LiveId" clId="{D5E18A44-6D7C-4208-A467-E57AC6F48063}" dt="2019-11-29T12:50:10.410" v="21" actId="27636"/>
          <ac:spMkLst>
            <pc:docMk/>
            <pc:sldMk cId="2458982249" sldId="283"/>
            <ac:spMk id="3" creationId="{D98A854F-1629-461F-B706-F6D9FF75ADD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76EB9D5-7E1A-4433-8B21-2237CC26FA2C}" type="datetimeFigureOut">
              <a:rPr lang="en-US" smtClean="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9633998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6806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smtClean="0"/>
              <a:t>11/29/2019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006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9EF837-FEDB-44F2-8FB5-4F56FC548A33}" type="datetimeFigureOut">
              <a:rPr lang="en-US" smtClean="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62208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EC2AB55-62C0-407E-B706-C907B44B0BFC}" type="datetimeFigureOut">
              <a:rPr lang="en-US" smtClean="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79311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9FBB33F-FEF5-4E73-A5F9-307689FE77C6}" type="datetimeFigureOut">
              <a:rPr lang="en-US" smtClean="0"/>
              <a:t>11/29/2019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9841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6C5516DA-9D86-4E1E-A623-C11F9F74EB59}" type="datetimeFigureOut">
              <a:rPr lang="en-US" smtClean="0"/>
              <a:t>11/29/2019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240303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smtClean="0"/>
              <a:t>11/29/2019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904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smtClean="0"/>
              <a:t>11/29/2019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82980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D0B8D63-E026-4E54-B301-C824E1BD14F3}" type="datetimeFigureOut">
              <a:rPr lang="en-US" smtClean="0"/>
              <a:t>11/29/2019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45432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C423185-9573-406A-8068-0AB4F2335019}" type="datetimeFigureOut">
              <a:rPr lang="en-US" smtClean="0"/>
              <a:t>11/29/2019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32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C5516DA-9D86-4E1E-A623-C11F9F74EB59}" type="datetimeFigureOut">
              <a:rPr lang="en-US" smtClean="0"/>
              <a:t>11/29/2019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68465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13069-B6DE-428B-9343-096DF20374DD}"/>
              </a:ext>
            </a:extLst>
          </p:cNvPr>
          <p:cNvSpPr>
            <a:spLocks noGrp="1"/>
          </p:cNvSpPr>
          <p:nvPr>
            <p:ph type="ctrTitle"/>
          </p:nvPr>
        </p:nvSpPr>
        <p:spPr/>
        <p:txBody>
          <a:bodyPr/>
          <a:lstStyle/>
          <a:p>
            <a:r>
              <a:rPr lang="en-GB" dirty="0"/>
              <a:t>Plastic in the ocean</a:t>
            </a:r>
          </a:p>
        </p:txBody>
      </p:sp>
    </p:spTree>
    <p:extLst>
      <p:ext uri="{BB962C8B-B14F-4D97-AF65-F5344CB8AC3E}">
        <p14:creationId xmlns:p14="http://schemas.microsoft.com/office/powerpoint/2010/main" val="42253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CDE77E-9DE3-42C7-90A6-73C3854E3D0C}"/>
              </a:ext>
            </a:extLst>
          </p:cNvPr>
          <p:cNvPicPr>
            <a:picLocks noChangeAspect="1"/>
          </p:cNvPicPr>
          <p:nvPr/>
        </p:nvPicPr>
        <p:blipFill>
          <a:blip r:embed="rId2"/>
          <a:stretch>
            <a:fillRect/>
          </a:stretch>
        </p:blipFill>
        <p:spPr>
          <a:xfrm>
            <a:off x="7038401" y="526482"/>
            <a:ext cx="4133182" cy="5805031"/>
          </a:xfrm>
          <a:prstGeom prst="rect">
            <a:avLst/>
          </a:prstGeom>
        </p:spPr>
      </p:pic>
      <p:graphicFrame>
        <p:nvGraphicFramePr>
          <p:cNvPr id="5" name="Table 5">
            <a:extLst>
              <a:ext uri="{FF2B5EF4-FFF2-40B4-BE49-F238E27FC236}">
                <a16:creationId xmlns:a16="http://schemas.microsoft.com/office/drawing/2014/main" id="{0B88DAF4-9840-4D44-BBD4-9E3EFC304B6A}"/>
              </a:ext>
            </a:extLst>
          </p:cNvPr>
          <p:cNvGraphicFramePr>
            <a:graphicFrameLocks noGrp="1"/>
          </p:cNvGraphicFramePr>
          <p:nvPr>
            <p:extLst>
              <p:ext uri="{D42A27DB-BD31-4B8C-83A1-F6EECF244321}">
                <p14:modId xmlns:p14="http://schemas.microsoft.com/office/powerpoint/2010/main" val="792942198"/>
              </p:ext>
            </p:extLst>
          </p:nvPr>
        </p:nvGraphicFramePr>
        <p:xfrm>
          <a:off x="786296" y="1502832"/>
          <a:ext cx="4806122" cy="3852333"/>
        </p:xfrm>
        <a:graphic>
          <a:graphicData uri="http://schemas.openxmlformats.org/drawingml/2006/table">
            <a:tbl>
              <a:tblPr firstRow="1" bandRow="1">
                <a:tableStyleId>{72833802-FEF1-4C79-8D5D-14CF1EAF98D9}</a:tableStyleId>
              </a:tblPr>
              <a:tblGrid>
                <a:gridCol w="2403061">
                  <a:extLst>
                    <a:ext uri="{9D8B030D-6E8A-4147-A177-3AD203B41FA5}">
                      <a16:colId xmlns:a16="http://schemas.microsoft.com/office/drawing/2014/main" val="2207993900"/>
                    </a:ext>
                  </a:extLst>
                </a:gridCol>
                <a:gridCol w="2403061">
                  <a:extLst>
                    <a:ext uri="{9D8B030D-6E8A-4147-A177-3AD203B41FA5}">
                      <a16:colId xmlns:a16="http://schemas.microsoft.com/office/drawing/2014/main" val="4050313917"/>
                    </a:ext>
                  </a:extLst>
                </a:gridCol>
              </a:tblGrid>
              <a:tr h="988583">
                <a:tc>
                  <a:txBody>
                    <a:bodyPr/>
                    <a:lstStyle/>
                    <a:p>
                      <a:r>
                        <a:rPr lang="en-GB" dirty="0"/>
                        <a:t>Item</a:t>
                      </a:r>
                    </a:p>
                  </a:txBody>
                  <a:tcPr/>
                </a:tc>
                <a:tc>
                  <a:txBody>
                    <a:bodyPr/>
                    <a:lstStyle/>
                    <a:p>
                      <a:r>
                        <a:rPr lang="en-GB" dirty="0"/>
                        <a:t>Time taken to biodegrade (years)</a:t>
                      </a:r>
                    </a:p>
                  </a:txBody>
                  <a:tcPr/>
                </a:tc>
                <a:extLst>
                  <a:ext uri="{0D108BD9-81ED-4DB2-BD59-A6C34878D82A}">
                    <a16:rowId xmlns:a16="http://schemas.microsoft.com/office/drawing/2014/main" val="3360166156"/>
                  </a:ext>
                </a:extLst>
              </a:tr>
              <a:tr h="572750">
                <a:tc>
                  <a:txBody>
                    <a:bodyPr/>
                    <a:lstStyle/>
                    <a:p>
                      <a:r>
                        <a:rPr lang="en-GB" dirty="0"/>
                        <a:t>Aluminium can</a:t>
                      </a:r>
                    </a:p>
                  </a:txBody>
                  <a:tcPr/>
                </a:tc>
                <a:tc>
                  <a:txBody>
                    <a:bodyPr/>
                    <a:lstStyle/>
                    <a:p>
                      <a:r>
                        <a:rPr lang="en-GB" dirty="0"/>
                        <a:t>200</a:t>
                      </a:r>
                    </a:p>
                  </a:txBody>
                  <a:tcPr/>
                </a:tc>
                <a:extLst>
                  <a:ext uri="{0D108BD9-81ED-4DB2-BD59-A6C34878D82A}">
                    <a16:rowId xmlns:a16="http://schemas.microsoft.com/office/drawing/2014/main" val="576778889"/>
                  </a:ext>
                </a:extLst>
              </a:tr>
              <a:tr h="572750">
                <a:tc>
                  <a:txBody>
                    <a:bodyPr/>
                    <a:lstStyle/>
                    <a:p>
                      <a:r>
                        <a:rPr lang="en-GB" dirty="0"/>
                        <a:t>Leather</a:t>
                      </a:r>
                    </a:p>
                  </a:txBody>
                  <a:tcPr/>
                </a:tc>
                <a:tc>
                  <a:txBody>
                    <a:bodyPr/>
                    <a:lstStyle/>
                    <a:p>
                      <a:r>
                        <a:rPr lang="en-GB" dirty="0"/>
                        <a:t>50</a:t>
                      </a:r>
                    </a:p>
                  </a:txBody>
                  <a:tcPr/>
                </a:tc>
                <a:extLst>
                  <a:ext uri="{0D108BD9-81ED-4DB2-BD59-A6C34878D82A}">
                    <a16:rowId xmlns:a16="http://schemas.microsoft.com/office/drawing/2014/main" val="428999400"/>
                  </a:ext>
                </a:extLst>
              </a:tr>
              <a:tr h="572750">
                <a:tc>
                  <a:txBody>
                    <a:bodyPr/>
                    <a:lstStyle/>
                    <a:p>
                      <a:r>
                        <a:rPr lang="en-GB" dirty="0"/>
                        <a:t>Plastic bottle </a:t>
                      </a:r>
                    </a:p>
                  </a:txBody>
                  <a:tcPr/>
                </a:tc>
                <a:tc>
                  <a:txBody>
                    <a:bodyPr/>
                    <a:lstStyle/>
                    <a:p>
                      <a:r>
                        <a:rPr lang="en-GB" dirty="0"/>
                        <a:t>450</a:t>
                      </a:r>
                    </a:p>
                  </a:txBody>
                  <a:tcPr/>
                </a:tc>
                <a:extLst>
                  <a:ext uri="{0D108BD9-81ED-4DB2-BD59-A6C34878D82A}">
                    <a16:rowId xmlns:a16="http://schemas.microsoft.com/office/drawing/2014/main" val="1397756950"/>
                  </a:ext>
                </a:extLst>
              </a:tr>
              <a:tr h="572750">
                <a:tc>
                  <a:txBody>
                    <a:bodyPr/>
                    <a:lstStyle/>
                    <a:p>
                      <a:r>
                        <a:rPr lang="en-GB" dirty="0"/>
                        <a:t>Styrofoam cup</a:t>
                      </a:r>
                    </a:p>
                  </a:txBody>
                  <a:tcPr/>
                </a:tc>
                <a:tc>
                  <a:txBody>
                    <a:bodyPr/>
                    <a:lstStyle/>
                    <a:p>
                      <a:r>
                        <a:rPr lang="en-GB" dirty="0"/>
                        <a:t>50</a:t>
                      </a:r>
                    </a:p>
                  </a:txBody>
                  <a:tcPr/>
                </a:tc>
                <a:extLst>
                  <a:ext uri="{0D108BD9-81ED-4DB2-BD59-A6C34878D82A}">
                    <a16:rowId xmlns:a16="http://schemas.microsoft.com/office/drawing/2014/main" val="3167505565"/>
                  </a:ext>
                </a:extLst>
              </a:tr>
              <a:tr h="572750">
                <a:tc>
                  <a:txBody>
                    <a:bodyPr/>
                    <a:lstStyle/>
                    <a:p>
                      <a:r>
                        <a:rPr lang="en-GB" dirty="0"/>
                        <a:t>Wool socks</a:t>
                      </a:r>
                    </a:p>
                  </a:txBody>
                  <a:tcPr/>
                </a:tc>
                <a:tc>
                  <a:txBody>
                    <a:bodyPr/>
                    <a:lstStyle/>
                    <a:p>
                      <a:r>
                        <a:rPr lang="en-GB" dirty="0"/>
                        <a:t>1</a:t>
                      </a:r>
                    </a:p>
                  </a:txBody>
                  <a:tcPr/>
                </a:tc>
                <a:extLst>
                  <a:ext uri="{0D108BD9-81ED-4DB2-BD59-A6C34878D82A}">
                    <a16:rowId xmlns:a16="http://schemas.microsoft.com/office/drawing/2014/main" val="966025867"/>
                  </a:ext>
                </a:extLst>
              </a:tr>
            </a:tbl>
          </a:graphicData>
        </a:graphic>
      </p:graphicFrame>
    </p:spTree>
    <p:extLst>
      <p:ext uri="{BB962C8B-B14F-4D97-AF65-F5344CB8AC3E}">
        <p14:creationId xmlns:p14="http://schemas.microsoft.com/office/powerpoint/2010/main" val="755724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78861E-50B4-437C-B559-FA8CE70BFB0B}"/>
              </a:ext>
            </a:extLst>
          </p:cNvPr>
          <p:cNvPicPr>
            <a:picLocks noChangeAspect="1"/>
          </p:cNvPicPr>
          <p:nvPr/>
        </p:nvPicPr>
        <p:blipFill>
          <a:blip r:embed="rId2"/>
          <a:stretch>
            <a:fillRect/>
          </a:stretch>
        </p:blipFill>
        <p:spPr>
          <a:xfrm>
            <a:off x="7103166" y="583568"/>
            <a:ext cx="3975651" cy="5690861"/>
          </a:xfrm>
          <a:prstGeom prst="rect">
            <a:avLst/>
          </a:prstGeom>
        </p:spPr>
      </p:pic>
      <p:graphicFrame>
        <p:nvGraphicFramePr>
          <p:cNvPr id="3" name="Table 3">
            <a:extLst>
              <a:ext uri="{FF2B5EF4-FFF2-40B4-BE49-F238E27FC236}">
                <a16:creationId xmlns:a16="http://schemas.microsoft.com/office/drawing/2014/main" id="{BC6B01EA-EA7B-42B7-9BDC-B56FE0598126}"/>
              </a:ext>
            </a:extLst>
          </p:cNvPr>
          <p:cNvGraphicFramePr>
            <a:graphicFrameLocks noGrp="1"/>
          </p:cNvGraphicFramePr>
          <p:nvPr>
            <p:extLst>
              <p:ext uri="{D42A27DB-BD31-4B8C-83A1-F6EECF244321}">
                <p14:modId xmlns:p14="http://schemas.microsoft.com/office/powerpoint/2010/main" val="239224575"/>
              </p:ext>
            </p:extLst>
          </p:nvPr>
        </p:nvGraphicFramePr>
        <p:xfrm>
          <a:off x="865810" y="1178154"/>
          <a:ext cx="4223026" cy="4501690"/>
        </p:xfrm>
        <a:graphic>
          <a:graphicData uri="http://schemas.openxmlformats.org/drawingml/2006/table">
            <a:tbl>
              <a:tblPr firstRow="1" bandRow="1">
                <a:tableStyleId>{72833802-FEF1-4C79-8D5D-14CF1EAF98D9}</a:tableStyleId>
              </a:tblPr>
              <a:tblGrid>
                <a:gridCol w="2111513">
                  <a:extLst>
                    <a:ext uri="{9D8B030D-6E8A-4147-A177-3AD203B41FA5}">
                      <a16:colId xmlns:a16="http://schemas.microsoft.com/office/drawing/2014/main" val="1423040066"/>
                    </a:ext>
                  </a:extLst>
                </a:gridCol>
                <a:gridCol w="2111513">
                  <a:extLst>
                    <a:ext uri="{9D8B030D-6E8A-4147-A177-3AD203B41FA5}">
                      <a16:colId xmlns:a16="http://schemas.microsoft.com/office/drawing/2014/main" val="953469222"/>
                    </a:ext>
                  </a:extLst>
                </a:gridCol>
              </a:tblGrid>
              <a:tr h="1311172">
                <a:tc>
                  <a:txBody>
                    <a:bodyPr/>
                    <a:lstStyle/>
                    <a:p>
                      <a:r>
                        <a:rPr lang="en-GB" dirty="0"/>
                        <a:t>Year</a:t>
                      </a:r>
                    </a:p>
                  </a:txBody>
                  <a:tcPr/>
                </a:tc>
                <a:tc>
                  <a:txBody>
                    <a:bodyPr/>
                    <a:lstStyle/>
                    <a:p>
                      <a:r>
                        <a:rPr lang="en-GB" dirty="0"/>
                        <a:t>Global plastic production (million tons)</a:t>
                      </a:r>
                    </a:p>
                  </a:txBody>
                  <a:tcPr/>
                </a:tc>
                <a:extLst>
                  <a:ext uri="{0D108BD9-81ED-4DB2-BD59-A6C34878D82A}">
                    <a16:rowId xmlns:a16="http://schemas.microsoft.com/office/drawing/2014/main" val="1655899098"/>
                  </a:ext>
                </a:extLst>
              </a:tr>
              <a:tr h="531753">
                <a:tc>
                  <a:txBody>
                    <a:bodyPr/>
                    <a:lstStyle/>
                    <a:p>
                      <a:r>
                        <a:rPr lang="en-GB" dirty="0"/>
                        <a:t>1950</a:t>
                      </a:r>
                    </a:p>
                  </a:txBody>
                  <a:tcPr/>
                </a:tc>
                <a:tc>
                  <a:txBody>
                    <a:bodyPr/>
                    <a:lstStyle/>
                    <a:p>
                      <a:r>
                        <a:rPr lang="en-GB" dirty="0"/>
                        <a:t>0.35</a:t>
                      </a:r>
                    </a:p>
                  </a:txBody>
                  <a:tcPr/>
                </a:tc>
                <a:extLst>
                  <a:ext uri="{0D108BD9-81ED-4DB2-BD59-A6C34878D82A}">
                    <a16:rowId xmlns:a16="http://schemas.microsoft.com/office/drawing/2014/main" val="2936433626"/>
                  </a:ext>
                </a:extLst>
              </a:tr>
              <a:tr h="531753">
                <a:tc>
                  <a:txBody>
                    <a:bodyPr/>
                    <a:lstStyle/>
                    <a:p>
                      <a:r>
                        <a:rPr lang="en-GB" dirty="0"/>
                        <a:t>1970</a:t>
                      </a:r>
                    </a:p>
                  </a:txBody>
                  <a:tcPr/>
                </a:tc>
                <a:tc>
                  <a:txBody>
                    <a:bodyPr/>
                    <a:lstStyle/>
                    <a:p>
                      <a:r>
                        <a:rPr lang="en-GB" dirty="0"/>
                        <a:t>50</a:t>
                      </a:r>
                    </a:p>
                  </a:txBody>
                  <a:tcPr/>
                </a:tc>
                <a:extLst>
                  <a:ext uri="{0D108BD9-81ED-4DB2-BD59-A6C34878D82A}">
                    <a16:rowId xmlns:a16="http://schemas.microsoft.com/office/drawing/2014/main" val="1890083673"/>
                  </a:ext>
                </a:extLst>
              </a:tr>
              <a:tr h="531753">
                <a:tc>
                  <a:txBody>
                    <a:bodyPr/>
                    <a:lstStyle/>
                    <a:p>
                      <a:r>
                        <a:rPr lang="en-GB" dirty="0"/>
                        <a:t>1990</a:t>
                      </a:r>
                    </a:p>
                  </a:txBody>
                  <a:tcPr/>
                </a:tc>
                <a:tc>
                  <a:txBody>
                    <a:bodyPr/>
                    <a:lstStyle/>
                    <a:p>
                      <a:r>
                        <a:rPr lang="en-GB" dirty="0"/>
                        <a:t>100</a:t>
                      </a:r>
                    </a:p>
                  </a:txBody>
                  <a:tcPr/>
                </a:tc>
                <a:extLst>
                  <a:ext uri="{0D108BD9-81ED-4DB2-BD59-A6C34878D82A}">
                    <a16:rowId xmlns:a16="http://schemas.microsoft.com/office/drawing/2014/main" val="635130752"/>
                  </a:ext>
                </a:extLst>
              </a:tr>
              <a:tr h="531753">
                <a:tc>
                  <a:txBody>
                    <a:bodyPr/>
                    <a:lstStyle/>
                    <a:p>
                      <a:r>
                        <a:rPr lang="en-GB" dirty="0"/>
                        <a:t>2000</a:t>
                      </a:r>
                    </a:p>
                  </a:txBody>
                  <a:tcPr/>
                </a:tc>
                <a:tc>
                  <a:txBody>
                    <a:bodyPr/>
                    <a:lstStyle/>
                    <a:p>
                      <a:r>
                        <a:rPr lang="en-GB" dirty="0"/>
                        <a:t>200</a:t>
                      </a:r>
                    </a:p>
                  </a:txBody>
                  <a:tcPr/>
                </a:tc>
                <a:extLst>
                  <a:ext uri="{0D108BD9-81ED-4DB2-BD59-A6C34878D82A}">
                    <a16:rowId xmlns:a16="http://schemas.microsoft.com/office/drawing/2014/main" val="1002353476"/>
                  </a:ext>
                </a:extLst>
              </a:tr>
              <a:tr h="531753">
                <a:tc>
                  <a:txBody>
                    <a:bodyPr/>
                    <a:lstStyle/>
                    <a:p>
                      <a:r>
                        <a:rPr lang="en-GB" dirty="0"/>
                        <a:t>2010</a:t>
                      </a:r>
                    </a:p>
                  </a:txBody>
                  <a:tcPr/>
                </a:tc>
                <a:tc>
                  <a:txBody>
                    <a:bodyPr/>
                    <a:lstStyle/>
                    <a:p>
                      <a:r>
                        <a:rPr lang="en-GB" dirty="0"/>
                        <a:t>270</a:t>
                      </a:r>
                    </a:p>
                  </a:txBody>
                  <a:tcPr/>
                </a:tc>
                <a:extLst>
                  <a:ext uri="{0D108BD9-81ED-4DB2-BD59-A6C34878D82A}">
                    <a16:rowId xmlns:a16="http://schemas.microsoft.com/office/drawing/2014/main" val="1052418840"/>
                  </a:ext>
                </a:extLst>
              </a:tr>
              <a:tr h="531753">
                <a:tc>
                  <a:txBody>
                    <a:bodyPr/>
                    <a:lstStyle/>
                    <a:p>
                      <a:r>
                        <a:rPr lang="en-GB" dirty="0"/>
                        <a:t>2016</a:t>
                      </a:r>
                    </a:p>
                  </a:txBody>
                  <a:tcPr/>
                </a:tc>
                <a:tc>
                  <a:txBody>
                    <a:bodyPr/>
                    <a:lstStyle/>
                    <a:p>
                      <a:r>
                        <a:rPr lang="en-GB" dirty="0"/>
                        <a:t>335</a:t>
                      </a:r>
                    </a:p>
                  </a:txBody>
                  <a:tcPr/>
                </a:tc>
                <a:extLst>
                  <a:ext uri="{0D108BD9-81ED-4DB2-BD59-A6C34878D82A}">
                    <a16:rowId xmlns:a16="http://schemas.microsoft.com/office/drawing/2014/main" val="54317500"/>
                  </a:ext>
                </a:extLst>
              </a:tr>
            </a:tbl>
          </a:graphicData>
        </a:graphic>
      </p:graphicFrame>
    </p:spTree>
    <p:extLst>
      <p:ext uri="{BB962C8B-B14F-4D97-AF65-F5344CB8AC3E}">
        <p14:creationId xmlns:p14="http://schemas.microsoft.com/office/powerpoint/2010/main" val="12112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13021-A5E9-4D2C-9F01-617FF249F283}"/>
              </a:ext>
            </a:extLst>
          </p:cNvPr>
          <p:cNvPicPr>
            <a:picLocks noChangeAspect="1"/>
          </p:cNvPicPr>
          <p:nvPr/>
        </p:nvPicPr>
        <p:blipFill>
          <a:blip r:embed="rId2"/>
          <a:stretch>
            <a:fillRect/>
          </a:stretch>
        </p:blipFill>
        <p:spPr>
          <a:xfrm>
            <a:off x="6511343" y="737913"/>
            <a:ext cx="4769829" cy="5382172"/>
          </a:xfrm>
          <a:prstGeom prst="rect">
            <a:avLst/>
          </a:prstGeom>
        </p:spPr>
      </p:pic>
      <p:graphicFrame>
        <p:nvGraphicFramePr>
          <p:cNvPr id="3" name="Table 3">
            <a:extLst>
              <a:ext uri="{FF2B5EF4-FFF2-40B4-BE49-F238E27FC236}">
                <a16:creationId xmlns:a16="http://schemas.microsoft.com/office/drawing/2014/main" id="{0C1B23C5-3C41-4FCF-8617-1DA5D8670521}"/>
              </a:ext>
            </a:extLst>
          </p:cNvPr>
          <p:cNvGraphicFramePr>
            <a:graphicFrameLocks noGrp="1"/>
          </p:cNvGraphicFramePr>
          <p:nvPr>
            <p:extLst>
              <p:ext uri="{D42A27DB-BD31-4B8C-83A1-F6EECF244321}">
                <p14:modId xmlns:p14="http://schemas.microsoft.com/office/powerpoint/2010/main" val="3139743656"/>
              </p:ext>
            </p:extLst>
          </p:nvPr>
        </p:nvGraphicFramePr>
        <p:xfrm>
          <a:off x="1020416" y="1310743"/>
          <a:ext cx="4187688" cy="4236513"/>
        </p:xfrm>
        <a:graphic>
          <a:graphicData uri="http://schemas.openxmlformats.org/drawingml/2006/table">
            <a:tbl>
              <a:tblPr firstRow="1" bandRow="1">
                <a:tableStyleId>{72833802-FEF1-4C79-8D5D-14CF1EAF98D9}</a:tableStyleId>
              </a:tblPr>
              <a:tblGrid>
                <a:gridCol w="2093844">
                  <a:extLst>
                    <a:ext uri="{9D8B030D-6E8A-4147-A177-3AD203B41FA5}">
                      <a16:colId xmlns:a16="http://schemas.microsoft.com/office/drawing/2014/main" val="4082271053"/>
                    </a:ext>
                  </a:extLst>
                </a:gridCol>
                <a:gridCol w="2093844">
                  <a:extLst>
                    <a:ext uri="{9D8B030D-6E8A-4147-A177-3AD203B41FA5}">
                      <a16:colId xmlns:a16="http://schemas.microsoft.com/office/drawing/2014/main" val="2481159058"/>
                    </a:ext>
                  </a:extLst>
                </a:gridCol>
              </a:tblGrid>
              <a:tr h="737294">
                <a:tc>
                  <a:txBody>
                    <a:bodyPr/>
                    <a:lstStyle/>
                    <a:p>
                      <a:r>
                        <a:rPr lang="en-GB" dirty="0"/>
                        <a:t>Use </a:t>
                      </a:r>
                    </a:p>
                  </a:txBody>
                  <a:tcPr/>
                </a:tc>
                <a:tc>
                  <a:txBody>
                    <a:bodyPr/>
                    <a:lstStyle/>
                    <a:p>
                      <a:r>
                        <a:rPr lang="en-GB" dirty="0"/>
                        <a:t>Percentage of total plastic use</a:t>
                      </a:r>
                    </a:p>
                  </a:txBody>
                  <a:tcPr/>
                </a:tc>
                <a:extLst>
                  <a:ext uri="{0D108BD9-81ED-4DB2-BD59-A6C34878D82A}">
                    <a16:rowId xmlns:a16="http://schemas.microsoft.com/office/drawing/2014/main" val="4152913488"/>
                  </a:ext>
                </a:extLst>
              </a:tr>
              <a:tr h="427162">
                <a:tc>
                  <a:txBody>
                    <a:bodyPr/>
                    <a:lstStyle/>
                    <a:p>
                      <a:r>
                        <a:rPr lang="en-GB" dirty="0"/>
                        <a:t>Packaging</a:t>
                      </a:r>
                    </a:p>
                  </a:txBody>
                  <a:tcPr/>
                </a:tc>
                <a:tc>
                  <a:txBody>
                    <a:bodyPr/>
                    <a:lstStyle/>
                    <a:p>
                      <a:r>
                        <a:rPr lang="en-GB" dirty="0"/>
                        <a:t>36</a:t>
                      </a:r>
                    </a:p>
                  </a:txBody>
                  <a:tcPr/>
                </a:tc>
                <a:extLst>
                  <a:ext uri="{0D108BD9-81ED-4DB2-BD59-A6C34878D82A}">
                    <a16:rowId xmlns:a16="http://schemas.microsoft.com/office/drawing/2014/main" val="4238933655"/>
                  </a:ext>
                </a:extLst>
              </a:tr>
              <a:tr h="737294">
                <a:tc>
                  <a:txBody>
                    <a:bodyPr/>
                    <a:lstStyle/>
                    <a:p>
                      <a:r>
                        <a:rPr lang="en-GB" dirty="0"/>
                        <a:t>Building and construction</a:t>
                      </a:r>
                    </a:p>
                  </a:txBody>
                  <a:tcPr/>
                </a:tc>
                <a:tc>
                  <a:txBody>
                    <a:bodyPr/>
                    <a:lstStyle/>
                    <a:p>
                      <a:r>
                        <a:rPr lang="en-GB" dirty="0"/>
                        <a:t>16</a:t>
                      </a:r>
                    </a:p>
                  </a:txBody>
                  <a:tcPr/>
                </a:tc>
                <a:extLst>
                  <a:ext uri="{0D108BD9-81ED-4DB2-BD59-A6C34878D82A}">
                    <a16:rowId xmlns:a16="http://schemas.microsoft.com/office/drawing/2014/main" val="331693857"/>
                  </a:ext>
                </a:extLst>
              </a:tr>
              <a:tr h="427162">
                <a:tc>
                  <a:txBody>
                    <a:bodyPr/>
                    <a:lstStyle/>
                    <a:p>
                      <a:r>
                        <a:rPr lang="en-GB" dirty="0"/>
                        <a:t>Textiles</a:t>
                      </a:r>
                    </a:p>
                  </a:txBody>
                  <a:tcPr/>
                </a:tc>
                <a:tc>
                  <a:txBody>
                    <a:bodyPr/>
                    <a:lstStyle/>
                    <a:p>
                      <a:r>
                        <a:rPr lang="en-GB" dirty="0"/>
                        <a:t>15</a:t>
                      </a:r>
                    </a:p>
                  </a:txBody>
                  <a:tcPr/>
                </a:tc>
                <a:extLst>
                  <a:ext uri="{0D108BD9-81ED-4DB2-BD59-A6C34878D82A}">
                    <a16:rowId xmlns:a16="http://schemas.microsoft.com/office/drawing/2014/main" val="1435691499"/>
                  </a:ext>
                </a:extLst>
              </a:tr>
              <a:tr h="1053277">
                <a:tc>
                  <a:txBody>
                    <a:bodyPr/>
                    <a:lstStyle/>
                    <a:p>
                      <a:r>
                        <a:rPr lang="en-GB" dirty="0"/>
                        <a:t>Consumer products and electricals</a:t>
                      </a:r>
                    </a:p>
                  </a:txBody>
                  <a:tcPr/>
                </a:tc>
                <a:tc>
                  <a:txBody>
                    <a:bodyPr/>
                    <a:lstStyle/>
                    <a:p>
                      <a:r>
                        <a:rPr lang="en-GB" dirty="0"/>
                        <a:t>14</a:t>
                      </a:r>
                    </a:p>
                  </a:txBody>
                  <a:tcPr/>
                </a:tc>
                <a:extLst>
                  <a:ext uri="{0D108BD9-81ED-4DB2-BD59-A6C34878D82A}">
                    <a16:rowId xmlns:a16="http://schemas.microsoft.com/office/drawing/2014/main" val="420791130"/>
                  </a:ext>
                </a:extLst>
              </a:tr>
              <a:tr h="427162">
                <a:tc>
                  <a:txBody>
                    <a:bodyPr/>
                    <a:lstStyle/>
                    <a:p>
                      <a:r>
                        <a:rPr lang="en-GB" dirty="0"/>
                        <a:t>Transportation</a:t>
                      </a:r>
                    </a:p>
                  </a:txBody>
                  <a:tcPr/>
                </a:tc>
                <a:tc>
                  <a:txBody>
                    <a:bodyPr/>
                    <a:lstStyle/>
                    <a:p>
                      <a:r>
                        <a:rPr lang="en-GB" dirty="0"/>
                        <a:t>7</a:t>
                      </a:r>
                    </a:p>
                  </a:txBody>
                  <a:tcPr/>
                </a:tc>
                <a:extLst>
                  <a:ext uri="{0D108BD9-81ED-4DB2-BD59-A6C34878D82A}">
                    <a16:rowId xmlns:a16="http://schemas.microsoft.com/office/drawing/2014/main" val="3977441040"/>
                  </a:ext>
                </a:extLst>
              </a:tr>
              <a:tr h="427162">
                <a:tc>
                  <a:txBody>
                    <a:bodyPr/>
                    <a:lstStyle/>
                    <a:p>
                      <a:r>
                        <a:rPr lang="en-GB" dirty="0"/>
                        <a:t>Other</a:t>
                      </a:r>
                    </a:p>
                  </a:txBody>
                  <a:tcPr/>
                </a:tc>
                <a:tc>
                  <a:txBody>
                    <a:bodyPr/>
                    <a:lstStyle/>
                    <a:p>
                      <a:r>
                        <a:rPr lang="en-GB" dirty="0"/>
                        <a:t>12</a:t>
                      </a:r>
                    </a:p>
                  </a:txBody>
                  <a:tcPr/>
                </a:tc>
                <a:extLst>
                  <a:ext uri="{0D108BD9-81ED-4DB2-BD59-A6C34878D82A}">
                    <a16:rowId xmlns:a16="http://schemas.microsoft.com/office/drawing/2014/main" val="2901300892"/>
                  </a:ext>
                </a:extLst>
              </a:tr>
            </a:tbl>
          </a:graphicData>
        </a:graphic>
      </p:graphicFrame>
    </p:spTree>
    <p:extLst>
      <p:ext uri="{BB962C8B-B14F-4D97-AF65-F5344CB8AC3E}">
        <p14:creationId xmlns:p14="http://schemas.microsoft.com/office/powerpoint/2010/main" val="1252636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4CD07-6A37-4177-9AF8-E416F56DE511}"/>
              </a:ext>
            </a:extLst>
          </p:cNvPr>
          <p:cNvSpPr>
            <a:spLocks noGrp="1"/>
          </p:cNvSpPr>
          <p:nvPr>
            <p:ph type="title"/>
          </p:nvPr>
        </p:nvSpPr>
        <p:spPr>
          <a:xfrm>
            <a:off x="707136" y="2720340"/>
            <a:ext cx="4726255" cy="1417320"/>
          </a:xfrm>
        </p:spPr>
        <p:txBody>
          <a:bodyPr>
            <a:normAutofit/>
          </a:bodyPr>
          <a:lstStyle/>
          <a:p>
            <a:r>
              <a:rPr lang="en-GB" dirty="0"/>
              <a:t>8 reasons to refuse single-use plastic</a:t>
            </a:r>
          </a:p>
        </p:txBody>
      </p:sp>
      <p:pic>
        <p:nvPicPr>
          <p:cNvPr id="3" name="Picture 2">
            <a:extLst>
              <a:ext uri="{FF2B5EF4-FFF2-40B4-BE49-F238E27FC236}">
                <a16:creationId xmlns:a16="http://schemas.microsoft.com/office/drawing/2014/main" id="{7746FACD-07E1-4A09-92EA-D62298184E88}"/>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216429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9C6B6-5760-40BE-9E6F-66432A589F9E}"/>
              </a:ext>
            </a:extLst>
          </p:cNvPr>
          <p:cNvSpPr>
            <a:spLocks noGrp="1"/>
          </p:cNvSpPr>
          <p:nvPr>
            <p:ph type="title"/>
          </p:nvPr>
        </p:nvSpPr>
        <p:spPr/>
        <p:txBody>
          <a:bodyPr/>
          <a:lstStyle/>
          <a:p>
            <a:r>
              <a:rPr lang="en-GB" dirty="0"/>
              <a:t>6 tips on reducing plastic</a:t>
            </a:r>
          </a:p>
        </p:txBody>
      </p:sp>
      <p:sp>
        <p:nvSpPr>
          <p:cNvPr id="3" name="TextBox 2">
            <a:extLst>
              <a:ext uri="{FF2B5EF4-FFF2-40B4-BE49-F238E27FC236}">
                <a16:creationId xmlns:a16="http://schemas.microsoft.com/office/drawing/2014/main" id="{EEBFB04D-4642-4A83-9C17-317775373BD3}"/>
              </a:ext>
            </a:extLst>
          </p:cNvPr>
          <p:cNvSpPr txBox="1"/>
          <p:nvPr/>
        </p:nvSpPr>
        <p:spPr>
          <a:xfrm>
            <a:off x="5599043" y="3429000"/>
            <a:ext cx="993913" cy="461665"/>
          </a:xfrm>
          <a:prstGeom prst="rect">
            <a:avLst/>
          </a:prstGeom>
          <a:noFill/>
        </p:spPr>
        <p:txBody>
          <a:bodyPr wrap="square" rtlCol="0">
            <a:spAutoFit/>
          </a:bodyPr>
          <a:lstStyle/>
          <a:p>
            <a:r>
              <a:rPr lang="en-GB" sz="2400" dirty="0"/>
              <a:t>Video</a:t>
            </a:r>
          </a:p>
        </p:txBody>
      </p:sp>
    </p:spTree>
    <p:extLst>
      <p:ext uri="{BB962C8B-B14F-4D97-AF65-F5344CB8AC3E}">
        <p14:creationId xmlns:p14="http://schemas.microsoft.com/office/powerpoint/2010/main" val="110045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FD6F-1C04-4E99-AD93-AFC4A8892420}"/>
              </a:ext>
            </a:extLst>
          </p:cNvPr>
          <p:cNvSpPr>
            <a:spLocks noGrp="1"/>
          </p:cNvSpPr>
          <p:nvPr>
            <p:ph type="ctrTitle"/>
          </p:nvPr>
        </p:nvSpPr>
        <p:spPr/>
        <p:txBody>
          <a:bodyPr/>
          <a:lstStyle/>
          <a:p>
            <a:r>
              <a:rPr lang="en-GB" dirty="0"/>
              <a:t>Experiment</a:t>
            </a:r>
          </a:p>
        </p:txBody>
      </p:sp>
      <p:sp>
        <p:nvSpPr>
          <p:cNvPr id="3" name="Subtitle 2">
            <a:extLst>
              <a:ext uri="{FF2B5EF4-FFF2-40B4-BE49-F238E27FC236}">
                <a16:creationId xmlns:a16="http://schemas.microsoft.com/office/drawing/2014/main" id="{C7808450-1BB1-4FC6-AA4F-6DB85B75D48D}"/>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430317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F722-44D8-4DE9-BDF2-A55384B74E31}"/>
              </a:ext>
            </a:extLst>
          </p:cNvPr>
          <p:cNvSpPr>
            <a:spLocks noGrp="1"/>
          </p:cNvSpPr>
          <p:nvPr>
            <p:ph type="title"/>
          </p:nvPr>
        </p:nvSpPr>
        <p:spPr/>
        <p:txBody>
          <a:bodyPr/>
          <a:lstStyle/>
          <a:p>
            <a:r>
              <a:rPr lang="en-GB" dirty="0"/>
              <a:t>What is it and why?</a:t>
            </a:r>
          </a:p>
        </p:txBody>
      </p:sp>
      <p:sp>
        <p:nvSpPr>
          <p:cNvPr id="3" name="Content Placeholder 2">
            <a:extLst>
              <a:ext uri="{FF2B5EF4-FFF2-40B4-BE49-F238E27FC236}">
                <a16:creationId xmlns:a16="http://schemas.microsoft.com/office/drawing/2014/main" id="{82B4B394-35AB-4EF4-8582-D4F2CC5F0350}"/>
              </a:ext>
            </a:extLst>
          </p:cNvPr>
          <p:cNvSpPr>
            <a:spLocks noGrp="1"/>
          </p:cNvSpPr>
          <p:nvPr>
            <p:ph idx="1"/>
          </p:nvPr>
        </p:nvSpPr>
        <p:spPr>
          <a:xfrm>
            <a:off x="185530" y="2517913"/>
            <a:ext cx="11873948" cy="4108174"/>
          </a:xfrm>
        </p:spPr>
        <p:txBody>
          <a:bodyPr>
            <a:normAutofit fontScale="92500" lnSpcReduction="20000"/>
          </a:bodyPr>
          <a:lstStyle/>
          <a:p>
            <a:pPr marL="0" indent="0">
              <a:buNone/>
            </a:pPr>
            <a:r>
              <a:rPr lang="en-GB" sz="2600" dirty="0"/>
              <a:t>As plastic bottles are the main contributor to plastic pollution we challenged ourselves to come up with a product that could act as a water bottle but wasn’t made out of plastic.</a:t>
            </a:r>
          </a:p>
          <a:p>
            <a:pPr marL="0" indent="0">
              <a:buNone/>
            </a:pPr>
            <a:r>
              <a:rPr lang="en-GB" sz="2600" dirty="0"/>
              <a:t> The reason we are doing this is because as our population increases as a vast rate the demand for single use plastic is also increasing and so a majority of this plastic finds its way into our beautiful oceans and is damaging our marine life. Not only does this plastic harm wildlife, plastic doesn’t biodegrade so it just breaks into smaller pieces of plastic called micro plastics. Micro plastics are then eaten by smaller fish as they think it is food, these smaller fish are then eaten by things further up the food chain, for example squid and sharks. Micro plastics also find their way into fish such as tuna and lots of the human population eat tuna causing us to have micro plastics in our stomach. We do not yet know how bad this could be for the human body.  </a:t>
            </a:r>
          </a:p>
          <a:p>
            <a:pPr marL="0" indent="0">
              <a:buNone/>
            </a:pPr>
            <a:r>
              <a:rPr lang="en-GB" sz="2600" dirty="0"/>
              <a:t>The PowerPoint that we used to help us with our tasks pointed us in the direction of spherification.</a:t>
            </a:r>
          </a:p>
          <a:p>
            <a:pPr marL="0" indent="0">
              <a:buNone/>
            </a:pPr>
            <a:endParaRPr lang="en-GB" dirty="0"/>
          </a:p>
        </p:txBody>
      </p:sp>
    </p:spTree>
    <p:extLst>
      <p:ext uri="{BB962C8B-B14F-4D97-AF65-F5344CB8AC3E}">
        <p14:creationId xmlns:p14="http://schemas.microsoft.com/office/powerpoint/2010/main" val="212850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E807-35F0-46DB-8B61-2210BB961F9F}"/>
              </a:ext>
            </a:extLst>
          </p:cNvPr>
          <p:cNvSpPr>
            <a:spLocks noGrp="1"/>
          </p:cNvSpPr>
          <p:nvPr>
            <p:ph type="title"/>
          </p:nvPr>
        </p:nvSpPr>
        <p:spPr/>
        <p:txBody>
          <a:bodyPr/>
          <a:lstStyle/>
          <a:p>
            <a:r>
              <a:rPr lang="en-GB" dirty="0"/>
              <a:t>what is spherification?</a:t>
            </a:r>
          </a:p>
        </p:txBody>
      </p:sp>
      <p:sp>
        <p:nvSpPr>
          <p:cNvPr id="3" name="Content Placeholder 2">
            <a:extLst>
              <a:ext uri="{FF2B5EF4-FFF2-40B4-BE49-F238E27FC236}">
                <a16:creationId xmlns:a16="http://schemas.microsoft.com/office/drawing/2014/main" id="{436030A7-F01A-4209-AEC4-082F78EA1DEE}"/>
              </a:ext>
            </a:extLst>
          </p:cNvPr>
          <p:cNvSpPr>
            <a:spLocks noGrp="1"/>
          </p:cNvSpPr>
          <p:nvPr>
            <p:ph idx="1"/>
          </p:nvPr>
        </p:nvSpPr>
        <p:spPr>
          <a:xfrm>
            <a:off x="437323" y="2638044"/>
            <a:ext cx="5181599" cy="3908530"/>
          </a:xfrm>
        </p:spPr>
        <p:txBody>
          <a:bodyPr>
            <a:normAutofit lnSpcReduction="10000"/>
          </a:bodyPr>
          <a:lstStyle/>
          <a:p>
            <a:pPr marL="0" indent="0">
              <a:buNone/>
            </a:pPr>
            <a:r>
              <a:rPr lang="en-GB" sz="2400" dirty="0"/>
              <a:t>Spherification is a culinary process that requires sodium alginate and calcium chloride to shape a liquid into squishy spheres. The way it works is that when the 2 chemicals come into contact they react and form a membrane around the liquid and so you are able to transport the liquid and have it whenever you desire. The membrane is also edible and so no waste is produced from this product. </a:t>
            </a:r>
          </a:p>
        </p:txBody>
      </p:sp>
      <p:pic>
        <p:nvPicPr>
          <p:cNvPr id="4" name="Picture 3">
            <a:extLst>
              <a:ext uri="{FF2B5EF4-FFF2-40B4-BE49-F238E27FC236}">
                <a16:creationId xmlns:a16="http://schemas.microsoft.com/office/drawing/2014/main" id="{4FD19B07-442C-472D-BF71-4642246A97F8}"/>
              </a:ext>
            </a:extLst>
          </p:cNvPr>
          <p:cNvPicPr>
            <a:picLocks noChangeAspect="1"/>
          </p:cNvPicPr>
          <p:nvPr/>
        </p:nvPicPr>
        <p:blipFill>
          <a:blip r:embed="rId2"/>
          <a:stretch>
            <a:fillRect/>
          </a:stretch>
        </p:blipFill>
        <p:spPr>
          <a:xfrm>
            <a:off x="6755972" y="2959615"/>
            <a:ext cx="4275144" cy="2388246"/>
          </a:xfrm>
          <a:prstGeom prst="rect">
            <a:avLst/>
          </a:prstGeom>
        </p:spPr>
      </p:pic>
    </p:spTree>
    <p:extLst>
      <p:ext uri="{BB962C8B-B14F-4D97-AF65-F5344CB8AC3E}">
        <p14:creationId xmlns:p14="http://schemas.microsoft.com/office/powerpoint/2010/main" val="1658480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FAEF1-E77D-408A-A16E-4A7F2CC38824}"/>
              </a:ext>
            </a:extLst>
          </p:cNvPr>
          <p:cNvSpPr>
            <a:spLocks noGrp="1"/>
          </p:cNvSpPr>
          <p:nvPr>
            <p:ph type="title"/>
          </p:nvPr>
        </p:nvSpPr>
        <p:spPr/>
        <p:txBody>
          <a:bodyPr/>
          <a:lstStyle/>
          <a:p>
            <a:r>
              <a:rPr lang="en-GB" dirty="0"/>
              <a:t>what will we need?</a:t>
            </a:r>
          </a:p>
        </p:txBody>
      </p:sp>
      <p:sp>
        <p:nvSpPr>
          <p:cNvPr id="3" name="Content Placeholder 2">
            <a:extLst>
              <a:ext uri="{FF2B5EF4-FFF2-40B4-BE49-F238E27FC236}">
                <a16:creationId xmlns:a16="http://schemas.microsoft.com/office/drawing/2014/main" id="{52B77F51-D944-437B-815F-4A55ADAB470C}"/>
              </a:ext>
            </a:extLst>
          </p:cNvPr>
          <p:cNvSpPr>
            <a:spLocks noGrp="1"/>
          </p:cNvSpPr>
          <p:nvPr>
            <p:ph idx="1"/>
          </p:nvPr>
        </p:nvSpPr>
        <p:spPr/>
        <p:txBody>
          <a:bodyPr/>
          <a:lstStyle/>
          <a:p>
            <a:pPr marL="0" indent="0">
              <a:buNone/>
            </a:pPr>
            <a:r>
              <a:rPr lang="en-GB" sz="2400" dirty="0"/>
              <a:t>To carry out this project we needed:</a:t>
            </a:r>
          </a:p>
          <a:p>
            <a:r>
              <a:rPr lang="en-GB" sz="2400" dirty="0"/>
              <a:t>5g calcium lactate </a:t>
            </a:r>
          </a:p>
          <a:p>
            <a:r>
              <a:rPr lang="en-GB" sz="2400" dirty="0"/>
              <a:t>500ml distilled water</a:t>
            </a:r>
          </a:p>
          <a:p>
            <a:r>
              <a:rPr lang="en-GB" sz="2400" dirty="0"/>
              <a:t>2.5g sodium alginate </a:t>
            </a:r>
          </a:p>
          <a:p>
            <a:r>
              <a:rPr lang="en-GB" sz="2400" dirty="0"/>
              <a:t>250ml fruit puree juice</a:t>
            </a:r>
          </a:p>
          <a:p>
            <a:pPr marL="0" indent="0">
              <a:buNone/>
            </a:pPr>
            <a:endParaRPr lang="en-GB" dirty="0"/>
          </a:p>
        </p:txBody>
      </p:sp>
    </p:spTree>
    <p:extLst>
      <p:ext uri="{BB962C8B-B14F-4D97-AF65-F5344CB8AC3E}">
        <p14:creationId xmlns:p14="http://schemas.microsoft.com/office/powerpoint/2010/main" val="288547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45A6A-AE2A-4FDB-8608-8E6D6FEAC6FC}"/>
              </a:ext>
            </a:extLst>
          </p:cNvPr>
          <p:cNvSpPr>
            <a:spLocks noGrp="1"/>
          </p:cNvSpPr>
          <p:nvPr>
            <p:ph type="title"/>
          </p:nvPr>
        </p:nvSpPr>
        <p:spPr/>
        <p:txBody>
          <a:bodyPr/>
          <a:lstStyle/>
          <a:p>
            <a:r>
              <a:rPr lang="en-GB" dirty="0"/>
              <a:t>How will we do it?</a:t>
            </a:r>
          </a:p>
        </p:txBody>
      </p:sp>
      <p:sp>
        <p:nvSpPr>
          <p:cNvPr id="3" name="Content Placeholder 2">
            <a:extLst>
              <a:ext uri="{FF2B5EF4-FFF2-40B4-BE49-F238E27FC236}">
                <a16:creationId xmlns:a16="http://schemas.microsoft.com/office/drawing/2014/main" id="{EE36BF62-C95B-4E60-A541-243E4E353CDE}"/>
              </a:ext>
            </a:extLst>
          </p:cNvPr>
          <p:cNvSpPr>
            <a:spLocks noGrp="1"/>
          </p:cNvSpPr>
          <p:nvPr>
            <p:ph idx="1"/>
          </p:nvPr>
        </p:nvSpPr>
        <p:spPr>
          <a:xfrm>
            <a:off x="119270" y="2385392"/>
            <a:ext cx="12072729" cy="4472608"/>
          </a:xfrm>
        </p:spPr>
        <p:txBody>
          <a:bodyPr>
            <a:normAutofit fontScale="85000" lnSpcReduction="20000"/>
          </a:bodyPr>
          <a:lstStyle/>
          <a:p>
            <a:pPr marL="0" indent="0">
              <a:buNone/>
            </a:pPr>
            <a:r>
              <a:rPr lang="en-GB" sz="2800" dirty="0"/>
              <a:t>The method: </a:t>
            </a:r>
          </a:p>
          <a:p>
            <a:pPr marL="514350" indent="-514350">
              <a:buFont typeface="+mj-lt"/>
              <a:buAutoNum type="arabicPeriod"/>
            </a:pPr>
            <a:r>
              <a:rPr lang="en-GB" sz="2800" dirty="0"/>
              <a:t>Firstly we needed to add the 5g of calcium lactate to the 500ml of water and blend until there were lots of air bubbles and all of the calcium lactate had dissolved. Then leave the bowl containing the calcium lactate and water to settle for an hour.</a:t>
            </a:r>
          </a:p>
          <a:p>
            <a:pPr marL="514350" indent="-514350">
              <a:buFont typeface="+mj-lt"/>
              <a:buAutoNum type="arabicPeriod"/>
            </a:pPr>
            <a:r>
              <a:rPr lang="en-GB" sz="2800" dirty="0"/>
              <a:t>We then needed to blend our fresh fruit to get the puree juice. Once we had obtained this we needed to use a hand-held immersion blender to mix the sodium alginate into the puree. This process took a long time. </a:t>
            </a:r>
          </a:p>
          <a:p>
            <a:pPr marL="514350" indent="-514350">
              <a:buFont typeface="+mj-lt"/>
              <a:buAutoNum type="arabicPeriod"/>
            </a:pPr>
            <a:r>
              <a:rPr lang="en-GB" sz="2800" dirty="0"/>
              <a:t>Using a teaspoon, scoop up the berry mixture and gently pour the mixture into the calcium bath and leave the bubble to “cook” for 1 minute in the bath, turning the bubble over several times halfway through the “cooking2 time. </a:t>
            </a:r>
          </a:p>
          <a:p>
            <a:pPr marL="514350" indent="-514350">
              <a:buFont typeface="+mj-lt"/>
              <a:buAutoNum type="arabicPeriod"/>
            </a:pPr>
            <a:r>
              <a:rPr lang="en-GB" sz="2800" dirty="0"/>
              <a:t>Gently remove the “sphere” from the bath using a slotted spoon and transfer it into a clean water bath to rinse off any excess calcium on its surface. Remove and place into a second water bath to ensure all excess solution is removed. </a:t>
            </a:r>
          </a:p>
          <a:p>
            <a:pPr marL="0" indent="0">
              <a:buNone/>
            </a:pPr>
            <a:endParaRPr lang="en-GB" dirty="0"/>
          </a:p>
        </p:txBody>
      </p:sp>
    </p:spTree>
    <p:extLst>
      <p:ext uri="{BB962C8B-B14F-4D97-AF65-F5344CB8AC3E}">
        <p14:creationId xmlns:p14="http://schemas.microsoft.com/office/powerpoint/2010/main" val="3701844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B173-19A3-4BED-A011-E0F6C48DCE0B}"/>
              </a:ext>
            </a:extLst>
          </p:cNvPr>
          <p:cNvSpPr>
            <a:spLocks noGrp="1"/>
          </p:cNvSpPr>
          <p:nvPr>
            <p:ph type="title"/>
          </p:nvPr>
        </p:nvSpPr>
        <p:spPr/>
        <p:txBody>
          <a:bodyPr/>
          <a:lstStyle/>
          <a:p>
            <a:r>
              <a:rPr lang="en-GB" dirty="0"/>
              <a:t>What is the issue?</a:t>
            </a:r>
          </a:p>
        </p:txBody>
      </p:sp>
      <p:sp>
        <p:nvSpPr>
          <p:cNvPr id="3" name="Content Placeholder 2">
            <a:extLst>
              <a:ext uri="{FF2B5EF4-FFF2-40B4-BE49-F238E27FC236}">
                <a16:creationId xmlns:a16="http://schemas.microsoft.com/office/drawing/2014/main" id="{BA22FCCE-D5D5-4F3B-B20D-CA30AD37A7F8}"/>
              </a:ext>
            </a:extLst>
          </p:cNvPr>
          <p:cNvSpPr>
            <a:spLocks noGrp="1"/>
          </p:cNvSpPr>
          <p:nvPr>
            <p:ph idx="1"/>
          </p:nvPr>
        </p:nvSpPr>
        <p:spPr>
          <a:xfrm>
            <a:off x="2231136" y="2486206"/>
            <a:ext cx="7729728" cy="2636321"/>
          </a:xfrm>
        </p:spPr>
        <p:txBody>
          <a:bodyPr/>
          <a:lstStyle/>
          <a:p>
            <a:pPr marL="0" indent="0">
              <a:buNone/>
            </a:pPr>
            <a:r>
              <a:rPr lang="en-GB" sz="2400" dirty="0"/>
              <a:t>Over years the demand for plastic drastically increased. Every year 8 million tons of plastic enters our oceans damaging marine life, which will eventually cause major problems with life on earth.</a:t>
            </a:r>
          </a:p>
          <a:p>
            <a:pPr marL="0" indent="0">
              <a:buNone/>
            </a:pPr>
            <a:r>
              <a:rPr lang="en-GB" sz="2400" dirty="0"/>
              <a:t>Our project is focusing on ways we can help stop this world issue.</a:t>
            </a:r>
          </a:p>
          <a:p>
            <a:pPr marL="0" indent="0">
              <a:buNone/>
            </a:pPr>
            <a:endParaRPr lang="en-GB" dirty="0"/>
          </a:p>
        </p:txBody>
      </p:sp>
      <p:pic>
        <p:nvPicPr>
          <p:cNvPr id="4" name="Picture 3">
            <a:extLst>
              <a:ext uri="{FF2B5EF4-FFF2-40B4-BE49-F238E27FC236}">
                <a16:creationId xmlns:a16="http://schemas.microsoft.com/office/drawing/2014/main" id="{8E8DC217-9A9D-441D-AEFE-254EAAD44241}"/>
              </a:ext>
            </a:extLst>
          </p:cNvPr>
          <p:cNvPicPr>
            <a:picLocks noChangeAspect="1"/>
          </p:cNvPicPr>
          <p:nvPr/>
        </p:nvPicPr>
        <p:blipFill>
          <a:blip r:embed="rId2"/>
          <a:stretch>
            <a:fillRect/>
          </a:stretch>
        </p:blipFill>
        <p:spPr>
          <a:xfrm>
            <a:off x="154886" y="4997958"/>
            <a:ext cx="2552700" cy="1790700"/>
          </a:xfrm>
          <a:prstGeom prst="rect">
            <a:avLst/>
          </a:prstGeom>
        </p:spPr>
      </p:pic>
      <p:pic>
        <p:nvPicPr>
          <p:cNvPr id="5" name="Picture 4">
            <a:extLst>
              <a:ext uri="{FF2B5EF4-FFF2-40B4-BE49-F238E27FC236}">
                <a16:creationId xmlns:a16="http://schemas.microsoft.com/office/drawing/2014/main" id="{26AAA8C7-9016-4123-AD75-02DBE4B72D20}"/>
              </a:ext>
            </a:extLst>
          </p:cNvPr>
          <p:cNvPicPr>
            <a:picLocks noChangeAspect="1"/>
          </p:cNvPicPr>
          <p:nvPr/>
        </p:nvPicPr>
        <p:blipFill>
          <a:blip r:embed="rId3"/>
          <a:stretch>
            <a:fillRect/>
          </a:stretch>
        </p:blipFill>
        <p:spPr>
          <a:xfrm>
            <a:off x="9484414" y="4988251"/>
            <a:ext cx="2552700" cy="1790700"/>
          </a:xfrm>
          <a:prstGeom prst="rect">
            <a:avLst/>
          </a:prstGeom>
        </p:spPr>
      </p:pic>
      <p:pic>
        <p:nvPicPr>
          <p:cNvPr id="6" name="Picture 5">
            <a:extLst>
              <a:ext uri="{FF2B5EF4-FFF2-40B4-BE49-F238E27FC236}">
                <a16:creationId xmlns:a16="http://schemas.microsoft.com/office/drawing/2014/main" id="{7FAA4F03-4764-4586-B9D4-FBCE37318E29}"/>
              </a:ext>
            </a:extLst>
          </p:cNvPr>
          <p:cNvPicPr>
            <a:picLocks noChangeAspect="1"/>
          </p:cNvPicPr>
          <p:nvPr/>
        </p:nvPicPr>
        <p:blipFill>
          <a:blip r:embed="rId4"/>
          <a:stretch>
            <a:fillRect/>
          </a:stretch>
        </p:blipFill>
        <p:spPr>
          <a:xfrm>
            <a:off x="4819650" y="4997958"/>
            <a:ext cx="2552700" cy="1790700"/>
          </a:xfrm>
          <a:prstGeom prst="rect">
            <a:avLst/>
          </a:prstGeom>
        </p:spPr>
      </p:pic>
    </p:spTree>
    <p:extLst>
      <p:ext uri="{BB962C8B-B14F-4D97-AF65-F5344CB8AC3E}">
        <p14:creationId xmlns:p14="http://schemas.microsoft.com/office/powerpoint/2010/main" val="2958917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EFF11-4A40-4621-A114-8332055C31B2}"/>
              </a:ext>
            </a:extLst>
          </p:cNvPr>
          <p:cNvSpPr>
            <a:spLocks noGrp="1"/>
          </p:cNvSpPr>
          <p:nvPr>
            <p:ph type="title"/>
          </p:nvPr>
        </p:nvSpPr>
        <p:spPr/>
        <p:txBody>
          <a:bodyPr/>
          <a:lstStyle/>
          <a:p>
            <a:r>
              <a:rPr lang="en-GB" dirty="0"/>
              <a:t>Problems we encountered</a:t>
            </a:r>
          </a:p>
        </p:txBody>
      </p:sp>
      <p:sp>
        <p:nvSpPr>
          <p:cNvPr id="3" name="Content Placeholder 2">
            <a:extLst>
              <a:ext uri="{FF2B5EF4-FFF2-40B4-BE49-F238E27FC236}">
                <a16:creationId xmlns:a16="http://schemas.microsoft.com/office/drawing/2014/main" id="{96711146-DF55-458F-A9E8-5F85F11F5040}"/>
              </a:ext>
            </a:extLst>
          </p:cNvPr>
          <p:cNvSpPr>
            <a:spLocks noGrp="1"/>
          </p:cNvSpPr>
          <p:nvPr>
            <p:ph idx="1"/>
          </p:nvPr>
        </p:nvSpPr>
        <p:spPr>
          <a:xfrm>
            <a:off x="1957080" y="2492269"/>
            <a:ext cx="8463369" cy="3974792"/>
          </a:xfrm>
        </p:spPr>
        <p:txBody>
          <a:bodyPr>
            <a:normAutofit lnSpcReduction="10000"/>
          </a:bodyPr>
          <a:lstStyle/>
          <a:p>
            <a:pPr marL="0" indent="0">
              <a:buNone/>
            </a:pPr>
            <a:r>
              <a:rPr lang="en-GB" sz="2400" dirty="0"/>
              <a:t>We followed the instructions very carefully and when it came to placing our solutions in the calcium bath our membranes didn’t form and we couldn’t understand why. We kept replacing the calcium bath as it was very dirty from our failed attempts but that wasn’t the problem. We believed that the issue was the thickness of our sodium alginate puree so to solve this we watered it down and added more sodium alginate. After many more goes our experiment started to produce positive results so we were very happy. The only thing we would improve if we were to carry out this experiment again is the shapes of our spheres because they weren’t very round.</a:t>
            </a:r>
          </a:p>
        </p:txBody>
      </p:sp>
    </p:spTree>
    <p:extLst>
      <p:ext uri="{BB962C8B-B14F-4D97-AF65-F5344CB8AC3E}">
        <p14:creationId xmlns:p14="http://schemas.microsoft.com/office/powerpoint/2010/main" val="4125032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CD9DA-297C-4D98-AE79-4F0FA05689F1}"/>
              </a:ext>
            </a:extLst>
          </p:cNvPr>
          <p:cNvSpPr>
            <a:spLocks noGrp="1"/>
          </p:cNvSpPr>
          <p:nvPr>
            <p:ph type="title"/>
          </p:nvPr>
        </p:nvSpPr>
        <p:spPr/>
        <p:txBody>
          <a:bodyPr/>
          <a:lstStyle/>
          <a:p>
            <a:r>
              <a:rPr lang="en-GB" dirty="0"/>
              <a:t>Branding</a:t>
            </a:r>
          </a:p>
        </p:txBody>
      </p:sp>
      <p:pic>
        <p:nvPicPr>
          <p:cNvPr id="4" name="Content Placeholder 3">
            <a:extLst>
              <a:ext uri="{FF2B5EF4-FFF2-40B4-BE49-F238E27FC236}">
                <a16:creationId xmlns:a16="http://schemas.microsoft.com/office/drawing/2014/main" id="{7CB3417B-6D78-4613-9CD8-84AEDD6F6533}"/>
              </a:ext>
            </a:extLst>
          </p:cNvPr>
          <p:cNvPicPr>
            <a:picLocks noGrp="1" noChangeAspect="1"/>
          </p:cNvPicPr>
          <p:nvPr>
            <p:ph idx="1"/>
          </p:nvPr>
        </p:nvPicPr>
        <p:blipFill>
          <a:blip r:embed="rId2"/>
          <a:stretch>
            <a:fillRect/>
          </a:stretch>
        </p:blipFill>
        <p:spPr>
          <a:xfrm>
            <a:off x="8436830" y="2706498"/>
            <a:ext cx="3397361" cy="3402754"/>
          </a:xfrm>
          <a:prstGeom prst="rect">
            <a:avLst/>
          </a:prstGeom>
        </p:spPr>
      </p:pic>
      <p:sp>
        <p:nvSpPr>
          <p:cNvPr id="5" name="TextBox 4">
            <a:extLst>
              <a:ext uri="{FF2B5EF4-FFF2-40B4-BE49-F238E27FC236}">
                <a16:creationId xmlns:a16="http://schemas.microsoft.com/office/drawing/2014/main" id="{676DD7CF-7ACA-4D92-A3EC-C6BAF38DAD54}"/>
              </a:ext>
            </a:extLst>
          </p:cNvPr>
          <p:cNvSpPr txBox="1"/>
          <p:nvPr/>
        </p:nvSpPr>
        <p:spPr>
          <a:xfrm>
            <a:off x="212275" y="2365487"/>
            <a:ext cx="7977569" cy="4678204"/>
          </a:xfrm>
          <a:prstGeom prst="rect">
            <a:avLst/>
          </a:prstGeom>
          <a:noFill/>
        </p:spPr>
        <p:txBody>
          <a:bodyPr wrap="square" rtlCol="0">
            <a:spAutoFit/>
          </a:bodyPr>
          <a:lstStyle/>
          <a:p>
            <a:r>
              <a:rPr lang="en-GB" sz="2000" dirty="0"/>
              <a:t>Who is our target audience?</a:t>
            </a:r>
          </a:p>
          <a:p>
            <a:r>
              <a:rPr lang="en-GB" sz="2000" dirty="0"/>
              <a:t>Everyone!</a:t>
            </a:r>
          </a:p>
          <a:p>
            <a:endParaRPr lang="en-GB" sz="2000" dirty="0"/>
          </a:p>
          <a:p>
            <a:r>
              <a:rPr lang="en-GB" sz="2000" dirty="0"/>
              <a:t>How would we advertise?</a:t>
            </a:r>
          </a:p>
          <a:p>
            <a:r>
              <a:rPr lang="en-GB" sz="2000" dirty="0"/>
              <a:t>Social media is a big platform, we could sponsor other campaigns also raising awareness about ocean plastic</a:t>
            </a:r>
          </a:p>
          <a:p>
            <a:endParaRPr lang="en-GB" sz="2000" dirty="0"/>
          </a:p>
          <a:p>
            <a:r>
              <a:rPr lang="en-GB" sz="2000" dirty="0"/>
              <a:t>Is there any competition?</a:t>
            </a:r>
          </a:p>
          <a:p>
            <a:r>
              <a:rPr lang="en-GB" sz="2000" dirty="0"/>
              <a:t>At the moment there is no competition, however if there were to be a ban on plastic bottles we hope this idea will grow</a:t>
            </a:r>
          </a:p>
          <a:p>
            <a:endParaRPr lang="en-GB" sz="2000" dirty="0"/>
          </a:p>
          <a:p>
            <a:r>
              <a:rPr lang="en-GB" sz="2000" dirty="0"/>
              <a:t>How would we price them?</a:t>
            </a:r>
          </a:p>
          <a:p>
            <a:r>
              <a:rPr lang="en-GB" sz="2000" dirty="0"/>
              <a:t>Our pricing would have to compete with bottled items but would also have to cover the cost of the making process</a:t>
            </a:r>
          </a:p>
          <a:p>
            <a:endParaRPr lang="en-GB" dirty="0"/>
          </a:p>
        </p:txBody>
      </p:sp>
    </p:spTree>
    <p:extLst>
      <p:ext uri="{BB962C8B-B14F-4D97-AF65-F5344CB8AC3E}">
        <p14:creationId xmlns:p14="http://schemas.microsoft.com/office/powerpoint/2010/main" val="86544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6161-4F4D-4427-803E-6554C7823DFC}"/>
              </a:ext>
            </a:extLst>
          </p:cNvPr>
          <p:cNvSpPr>
            <a:spLocks noGrp="1"/>
          </p:cNvSpPr>
          <p:nvPr>
            <p:ph type="title"/>
          </p:nvPr>
        </p:nvSpPr>
        <p:spPr/>
        <p:txBody>
          <a:bodyPr/>
          <a:lstStyle/>
          <a:p>
            <a:r>
              <a:rPr lang="en-GB" dirty="0"/>
              <a:t>How would we package them?</a:t>
            </a:r>
          </a:p>
        </p:txBody>
      </p:sp>
      <p:sp>
        <p:nvSpPr>
          <p:cNvPr id="3" name="Content Placeholder 2">
            <a:extLst>
              <a:ext uri="{FF2B5EF4-FFF2-40B4-BE49-F238E27FC236}">
                <a16:creationId xmlns:a16="http://schemas.microsoft.com/office/drawing/2014/main" id="{0EBC8717-8668-414A-A078-8B976352A62A}"/>
              </a:ext>
            </a:extLst>
          </p:cNvPr>
          <p:cNvSpPr>
            <a:spLocks noGrp="1"/>
          </p:cNvSpPr>
          <p:nvPr>
            <p:ph idx="1"/>
          </p:nvPr>
        </p:nvSpPr>
        <p:spPr>
          <a:xfrm>
            <a:off x="284922" y="2638044"/>
            <a:ext cx="11622156" cy="3696495"/>
          </a:xfrm>
        </p:spPr>
        <p:txBody>
          <a:bodyPr>
            <a:normAutofit/>
          </a:bodyPr>
          <a:lstStyle/>
          <a:p>
            <a:pPr marL="0" indent="0">
              <a:buNone/>
            </a:pPr>
            <a:r>
              <a:rPr lang="en-GB" sz="2400" dirty="0"/>
              <a:t>Packaging solutions can be made from </a:t>
            </a:r>
            <a:r>
              <a:rPr lang="en-GB" sz="2400" dirty="0" err="1"/>
              <a:t>Notpla</a:t>
            </a:r>
            <a:r>
              <a:rPr lang="en-GB" sz="2400" dirty="0"/>
              <a:t>, a material made from seaweed and plants which disappear naturally within 4-6 weeks. </a:t>
            </a:r>
            <a:r>
              <a:rPr lang="en-GB" sz="2400" dirty="0" err="1"/>
              <a:t>Notpla</a:t>
            </a:r>
            <a:r>
              <a:rPr lang="en-GB" sz="2400" dirty="0"/>
              <a:t> is made from one of natures most renewables resource, brown seaweed.</a:t>
            </a:r>
          </a:p>
          <a:p>
            <a:pPr marL="0" indent="0">
              <a:buNone/>
            </a:pPr>
            <a:r>
              <a:rPr lang="en-GB" sz="2400" dirty="0"/>
              <a:t>Other ideas for storage once bought:</a:t>
            </a:r>
          </a:p>
          <a:p>
            <a:r>
              <a:rPr lang="en-GB" sz="2400" dirty="0"/>
              <a:t>In water (so the bubbles don’t pop)</a:t>
            </a:r>
          </a:p>
          <a:p>
            <a:r>
              <a:rPr lang="en-GB" sz="2400" dirty="0"/>
              <a:t>In reusable containers</a:t>
            </a:r>
          </a:p>
          <a:p>
            <a:r>
              <a:rPr lang="en-GB" sz="2400" dirty="0"/>
              <a:t>Definitely should not store them with any sharp items such as knives as they could pop</a:t>
            </a:r>
          </a:p>
          <a:p>
            <a:r>
              <a:rPr lang="en-GB" sz="2400" dirty="0"/>
              <a:t>In the fridge so they don’t expire if they are filled with juice and similar products</a:t>
            </a:r>
          </a:p>
          <a:p>
            <a:endParaRPr lang="en-GB" dirty="0"/>
          </a:p>
        </p:txBody>
      </p:sp>
    </p:spTree>
    <p:extLst>
      <p:ext uri="{BB962C8B-B14F-4D97-AF65-F5344CB8AC3E}">
        <p14:creationId xmlns:p14="http://schemas.microsoft.com/office/powerpoint/2010/main" val="607573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730C-4AB9-48AB-9C70-83F1C45E7C5E}"/>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D98A854F-1629-461F-B706-F6D9FF75ADDD}"/>
              </a:ext>
            </a:extLst>
          </p:cNvPr>
          <p:cNvSpPr>
            <a:spLocks noGrp="1"/>
          </p:cNvSpPr>
          <p:nvPr>
            <p:ph idx="1"/>
          </p:nvPr>
        </p:nvSpPr>
        <p:spPr>
          <a:xfrm>
            <a:off x="848139" y="2638044"/>
            <a:ext cx="10270435" cy="3722999"/>
          </a:xfrm>
        </p:spPr>
        <p:txBody>
          <a:bodyPr>
            <a:normAutofit/>
          </a:bodyPr>
          <a:lstStyle/>
          <a:p>
            <a:pPr marL="0" indent="0">
              <a:buNone/>
            </a:pPr>
            <a:r>
              <a:rPr lang="en-GB" sz="2400" dirty="0"/>
              <a:t>Overall we believe that the project as a whole went very well and the workshops we partook in really benefitted the group, we believe that the activity we enjoyed the most was the spherification as it was the most hands on task. The task gave us a chance to co-operate together and try something no one had done before. The tasks leading up to the spherification during the week were also very informative and gave the group lots of knowledge about plastics in the ocean and how we can cut down as well as influencing others to help cut down on plastic usage. We have learnt throughout the week that plastic pollution is a global issue and we have learnt how other countries are helping to fight the issue </a:t>
            </a:r>
          </a:p>
        </p:txBody>
      </p:sp>
    </p:spTree>
    <p:extLst>
      <p:ext uri="{BB962C8B-B14F-4D97-AF65-F5344CB8AC3E}">
        <p14:creationId xmlns:p14="http://schemas.microsoft.com/office/powerpoint/2010/main" val="2458982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D82C-609E-4E9D-89C4-D7B65534E40B}"/>
              </a:ext>
            </a:extLst>
          </p:cNvPr>
          <p:cNvSpPr>
            <a:spLocks noGrp="1"/>
          </p:cNvSpPr>
          <p:nvPr>
            <p:ph type="ctrTitle"/>
          </p:nvPr>
        </p:nvSpPr>
        <p:spPr/>
        <p:txBody>
          <a:bodyPr/>
          <a:lstStyle/>
          <a:p>
            <a:r>
              <a:rPr lang="en-GB" dirty="0"/>
              <a:t>Thank You</a:t>
            </a:r>
          </a:p>
        </p:txBody>
      </p:sp>
    </p:spTree>
    <p:extLst>
      <p:ext uri="{BB962C8B-B14F-4D97-AF65-F5344CB8AC3E}">
        <p14:creationId xmlns:p14="http://schemas.microsoft.com/office/powerpoint/2010/main" val="3734015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F91-C1D0-4D74-B546-24FAB3B95C46}"/>
              </a:ext>
            </a:extLst>
          </p:cNvPr>
          <p:cNvSpPr>
            <a:spLocks noGrp="1"/>
          </p:cNvSpPr>
          <p:nvPr>
            <p:ph type="title"/>
          </p:nvPr>
        </p:nvSpPr>
        <p:spPr/>
        <p:txBody>
          <a:bodyPr/>
          <a:lstStyle/>
          <a:p>
            <a:r>
              <a:rPr lang="en-GB" dirty="0"/>
              <a:t>How we feel</a:t>
            </a:r>
          </a:p>
        </p:txBody>
      </p:sp>
      <p:sp>
        <p:nvSpPr>
          <p:cNvPr id="3" name="Content Placeholder 2">
            <a:extLst>
              <a:ext uri="{FF2B5EF4-FFF2-40B4-BE49-F238E27FC236}">
                <a16:creationId xmlns:a16="http://schemas.microsoft.com/office/drawing/2014/main" id="{DE740041-614B-49A1-B658-8E8E32EEE2F6}"/>
              </a:ext>
            </a:extLst>
          </p:cNvPr>
          <p:cNvSpPr>
            <a:spLocks noGrp="1"/>
          </p:cNvSpPr>
          <p:nvPr>
            <p:ph idx="1"/>
          </p:nvPr>
        </p:nvSpPr>
        <p:spPr>
          <a:xfrm>
            <a:off x="2231136" y="2638044"/>
            <a:ext cx="9046464" cy="4001295"/>
          </a:xfrm>
        </p:spPr>
        <p:txBody>
          <a:bodyPr>
            <a:normAutofit fontScale="92500" lnSpcReduction="10000"/>
          </a:bodyPr>
          <a:lstStyle/>
          <a:p>
            <a:pPr marL="0" indent="0">
              <a:buNone/>
            </a:pPr>
            <a:r>
              <a:rPr lang="en-GB" sz="2600" dirty="0"/>
              <a:t>When we started the project we established why we feel it is important:</a:t>
            </a:r>
          </a:p>
          <a:p>
            <a:r>
              <a:rPr lang="en-GB" sz="2600" dirty="0"/>
              <a:t>Worried about the future and future generations</a:t>
            </a:r>
          </a:p>
          <a:p>
            <a:r>
              <a:rPr lang="en-GB" sz="2600" dirty="0"/>
              <a:t>Mad at how the government are doing nothing about it</a:t>
            </a:r>
          </a:p>
          <a:p>
            <a:r>
              <a:rPr lang="en-GB" sz="2600" dirty="0"/>
              <a:t>Angry because some people ignore the effects that plastic pollution can have on animals and humans just because they don’t want to change their lifestyles</a:t>
            </a:r>
          </a:p>
          <a:p>
            <a:r>
              <a:rPr lang="en-GB" sz="2600" dirty="0"/>
              <a:t>Concerned about our wildlife being destroyed</a:t>
            </a:r>
          </a:p>
          <a:p>
            <a:r>
              <a:rPr lang="en-GB" sz="2600" dirty="0"/>
              <a:t>Scared because we don’t know what happens next</a:t>
            </a:r>
          </a:p>
          <a:p>
            <a:endParaRPr lang="en-GB" dirty="0"/>
          </a:p>
        </p:txBody>
      </p:sp>
    </p:spTree>
    <p:extLst>
      <p:ext uri="{BB962C8B-B14F-4D97-AF65-F5344CB8AC3E}">
        <p14:creationId xmlns:p14="http://schemas.microsoft.com/office/powerpoint/2010/main" val="1969823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15F9-A63E-40E7-8094-777C13D4C1D6}"/>
              </a:ext>
            </a:extLst>
          </p:cNvPr>
          <p:cNvSpPr>
            <a:spLocks noGrp="1"/>
          </p:cNvSpPr>
          <p:nvPr>
            <p:ph type="title"/>
          </p:nvPr>
        </p:nvSpPr>
        <p:spPr/>
        <p:txBody>
          <a:bodyPr/>
          <a:lstStyle/>
          <a:p>
            <a:r>
              <a:rPr lang="en-GB" dirty="0"/>
              <a:t>What ways do we most use plastic?</a:t>
            </a:r>
          </a:p>
        </p:txBody>
      </p:sp>
      <p:sp>
        <p:nvSpPr>
          <p:cNvPr id="3" name="Content Placeholder 2">
            <a:extLst>
              <a:ext uri="{FF2B5EF4-FFF2-40B4-BE49-F238E27FC236}">
                <a16:creationId xmlns:a16="http://schemas.microsoft.com/office/drawing/2014/main" id="{DF0190A7-7031-40B5-BDCF-CADD09C145F4}"/>
              </a:ext>
            </a:extLst>
          </p:cNvPr>
          <p:cNvSpPr>
            <a:spLocks noGrp="1"/>
          </p:cNvSpPr>
          <p:nvPr>
            <p:ph idx="1"/>
          </p:nvPr>
        </p:nvSpPr>
        <p:spPr>
          <a:xfrm>
            <a:off x="165652" y="2293124"/>
            <a:ext cx="11860695" cy="3127015"/>
          </a:xfrm>
        </p:spPr>
        <p:txBody>
          <a:bodyPr>
            <a:normAutofit/>
          </a:bodyPr>
          <a:lstStyle/>
          <a:p>
            <a:pPr marL="0" indent="0">
              <a:buNone/>
            </a:pPr>
            <a:r>
              <a:rPr lang="en-GB" sz="2400" dirty="0"/>
              <a:t>The use and production of plastic has drastically increased in recent years. There are many ways in which we use plastic:</a:t>
            </a:r>
          </a:p>
          <a:p>
            <a:r>
              <a:rPr lang="en-GB" sz="2400" dirty="0"/>
              <a:t>There is a very large percentage of plastic used in the home. Food is commonly wrapped in PVC cling film, packaged in plastic tubs and stored in plastic bottles. </a:t>
            </a:r>
          </a:p>
          <a:p>
            <a:r>
              <a:rPr lang="en-GB" sz="2400" dirty="0"/>
              <a:t>Trains, planes, automobiles and even ships all extensively use plastic. </a:t>
            </a:r>
          </a:p>
          <a:p>
            <a:r>
              <a:rPr lang="en-GB" sz="2400" dirty="0"/>
              <a:t>A vast amount of plastic grocery bags are also being used even though better alternatives are available everywhere.</a:t>
            </a:r>
          </a:p>
          <a:p>
            <a:pPr marL="0" indent="0">
              <a:buNone/>
            </a:pPr>
            <a:endParaRPr lang="en-GB" sz="1600" dirty="0"/>
          </a:p>
        </p:txBody>
      </p:sp>
      <p:pic>
        <p:nvPicPr>
          <p:cNvPr id="4" name="Picture 3">
            <a:extLst>
              <a:ext uri="{FF2B5EF4-FFF2-40B4-BE49-F238E27FC236}">
                <a16:creationId xmlns:a16="http://schemas.microsoft.com/office/drawing/2014/main" id="{32E0AB51-ABF5-4F5E-B793-D2B8F1694AA7}"/>
              </a:ext>
            </a:extLst>
          </p:cNvPr>
          <p:cNvPicPr>
            <a:picLocks noChangeAspect="1"/>
          </p:cNvPicPr>
          <p:nvPr/>
        </p:nvPicPr>
        <p:blipFill>
          <a:blip r:embed="rId2"/>
          <a:stretch>
            <a:fillRect/>
          </a:stretch>
        </p:blipFill>
        <p:spPr>
          <a:xfrm>
            <a:off x="4786311" y="5021770"/>
            <a:ext cx="2619375" cy="1743075"/>
          </a:xfrm>
          <a:prstGeom prst="rect">
            <a:avLst/>
          </a:prstGeom>
        </p:spPr>
      </p:pic>
    </p:spTree>
    <p:extLst>
      <p:ext uri="{BB962C8B-B14F-4D97-AF65-F5344CB8AC3E}">
        <p14:creationId xmlns:p14="http://schemas.microsoft.com/office/powerpoint/2010/main" val="2712825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5567-3DC9-4ABD-9D2B-6AA11E62228E}"/>
              </a:ext>
            </a:extLst>
          </p:cNvPr>
          <p:cNvSpPr>
            <a:spLocks noGrp="1"/>
          </p:cNvSpPr>
          <p:nvPr>
            <p:ph type="title"/>
          </p:nvPr>
        </p:nvSpPr>
        <p:spPr/>
        <p:txBody>
          <a:bodyPr/>
          <a:lstStyle/>
          <a:p>
            <a:r>
              <a:rPr lang="en-GB" dirty="0"/>
              <a:t>Types of plastic</a:t>
            </a:r>
          </a:p>
        </p:txBody>
      </p:sp>
      <p:sp>
        <p:nvSpPr>
          <p:cNvPr id="3" name="Content Placeholder 2">
            <a:extLst>
              <a:ext uri="{FF2B5EF4-FFF2-40B4-BE49-F238E27FC236}">
                <a16:creationId xmlns:a16="http://schemas.microsoft.com/office/drawing/2014/main" id="{BC89F7AC-B8FE-44E9-8AF7-CF349353A7E0}"/>
              </a:ext>
            </a:extLst>
          </p:cNvPr>
          <p:cNvSpPr>
            <a:spLocks noGrp="1"/>
          </p:cNvSpPr>
          <p:nvPr>
            <p:ph idx="1"/>
          </p:nvPr>
        </p:nvSpPr>
        <p:spPr>
          <a:xfrm>
            <a:off x="251791" y="2398643"/>
            <a:ext cx="11688418" cy="4214191"/>
          </a:xfrm>
        </p:spPr>
        <p:txBody>
          <a:bodyPr>
            <a:normAutofit fontScale="92500"/>
          </a:bodyPr>
          <a:lstStyle/>
          <a:p>
            <a:pPr marL="0" indent="0">
              <a:buNone/>
            </a:pPr>
            <a:r>
              <a:rPr lang="en-GB" sz="2400" dirty="0"/>
              <a:t>PETE – Polyethylene Terephthalate</a:t>
            </a:r>
          </a:p>
          <a:p>
            <a:r>
              <a:rPr lang="en-GB" sz="2400" dirty="0"/>
              <a:t>Is commonly used for fizzy drinks, water bottles and salad trays. PETE is widely recycled back into the manufacturing of items such as textiles, clothing, food and beverage containers and even carpet.</a:t>
            </a:r>
          </a:p>
          <a:p>
            <a:pPr marL="0" indent="0">
              <a:buNone/>
            </a:pPr>
            <a:r>
              <a:rPr lang="en-GB" sz="2400" dirty="0"/>
              <a:t>HDPE – High Density Polyethylene</a:t>
            </a:r>
          </a:p>
          <a:p>
            <a:r>
              <a:rPr lang="en-GB" sz="2400" dirty="0"/>
              <a:t>Is used for milk bottles, bleach, detergents and some shampoo bottles. The main characteristics are:</a:t>
            </a:r>
          </a:p>
          <a:p>
            <a:pPr>
              <a:buFontTx/>
              <a:buChar char="-"/>
            </a:pPr>
            <a:r>
              <a:rPr lang="en-GB" sz="2400" dirty="0"/>
              <a:t>Translucent</a:t>
            </a:r>
          </a:p>
          <a:p>
            <a:pPr>
              <a:buFontTx/>
              <a:buChar char="-"/>
            </a:pPr>
            <a:r>
              <a:rPr lang="en-GB" sz="2400" dirty="0"/>
              <a:t>Fairly stiff and hard; can be scratched with a fingernail</a:t>
            </a:r>
          </a:p>
          <a:p>
            <a:pPr>
              <a:buFontTx/>
              <a:buChar char="-"/>
            </a:pPr>
            <a:r>
              <a:rPr lang="en-GB" sz="2400" dirty="0"/>
              <a:t>Easily cut with smooth edges</a:t>
            </a:r>
          </a:p>
          <a:p>
            <a:pPr>
              <a:buFontTx/>
              <a:buChar char="-"/>
            </a:pPr>
            <a:r>
              <a:rPr lang="en-GB" sz="2400" dirty="0"/>
              <a:t>Floats in water</a:t>
            </a:r>
          </a:p>
        </p:txBody>
      </p:sp>
    </p:spTree>
    <p:extLst>
      <p:ext uri="{BB962C8B-B14F-4D97-AF65-F5344CB8AC3E}">
        <p14:creationId xmlns:p14="http://schemas.microsoft.com/office/powerpoint/2010/main" val="899159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48793-8076-4F59-947C-246301170974}"/>
              </a:ext>
            </a:extLst>
          </p:cNvPr>
          <p:cNvSpPr>
            <a:spLocks noGrp="1"/>
          </p:cNvSpPr>
          <p:nvPr>
            <p:ph type="title"/>
          </p:nvPr>
        </p:nvSpPr>
        <p:spPr/>
        <p:txBody>
          <a:bodyPr/>
          <a:lstStyle/>
          <a:p>
            <a:r>
              <a:rPr lang="en-GB" dirty="0"/>
              <a:t>Types of plastic</a:t>
            </a:r>
          </a:p>
        </p:txBody>
      </p:sp>
      <p:sp>
        <p:nvSpPr>
          <p:cNvPr id="3" name="Content Placeholder 2">
            <a:extLst>
              <a:ext uri="{FF2B5EF4-FFF2-40B4-BE49-F238E27FC236}">
                <a16:creationId xmlns:a16="http://schemas.microsoft.com/office/drawing/2014/main" id="{8C544DE0-727B-42EC-A8FF-4FAC218FC388}"/>
              </a:ext>
            </a:extLst>
          </p:cNvPr>
          <p:cNvSpPr>
            <a:spLocks noGrp="1"/>
          </p:cNvSpPr>
          <p:nvPr>
            <p:ph idx="1"/>
          </p:nvPr>
        </p:nvSpPr>
        <p:spPr>
          <a:xfrm>
            <a:off x="755374" y="2638044"/>
            <a:ext cx="10972800" cy="3378443"/>
          </a:xfrm>
        </p:spPr>
        <p:txBody>
          <a:bodyPr>
            <a:normAutofit lnSpcReduction="10000"/>
          </a:bodyPr>
          <a:lstStyle/>
          <a:p>
            <a:pPr marL="0" indent="0">
              <a:buNone/>
            </a:pPr>
            <a:r>
              <a:rPr lang="en-GB" sz="2400" dirty="0"/>
              <a:t>PVC – Polyvinyl Chloride and UPVC – </a:t>
            </a:r>
            <a:r>
              <a:rPr lang="en-GB" sz="2400" dirty="0" err="1"/>
              <a:t>Unplasticized</a:t>
            </a:r>
            <a:r>
              <a:rPr lang="en-GB" sz="2400" dirty="0"/>
              <a:t> Polyvinyl Chloride</a:t>
            </a:r>
          </a:p>
          <a:p>
            <a:r>
              <a:rPr lang="en-GB" sz="2400" dirty="0"/>
              <a:t>There is only one difference between PVC and UPVC and that is that PVC contains BPA and phthalates, which are two plasticizers that make it more flexible. The “U” in UPVC stands for </a:t>
            </a:r>
            <a:r>
              <a:rPr lang="en-GB" sz="2400" dirty="0" err="1"/>
              <a:t>unplasticized</a:t>
            </a:r>
            <a:r>
              <a:rPr lang="en-GB" sz="2400" dirty="0"/>
              <a:t> because it doesn’t have these extra materials, it is often called rigid plastic. UPVC’s are:</a:t>
            </a:r>
          </a:p>
          <a:p>
            <a:pPr>
              <a:buFontTx/>
              <a:buChar char="-"/>
            </a:pPr>
            <a:r>
              <a:rPr lang="en-GB" sz="2400" dirty="0"/>
              <a:t>Transparent unless pigment has been added</a:t>
            </a:r>
          </a:p>
          <a:p>
            <a:pPr>
              <a:buFontTx/>
              <a:buChar char="-"/>
            </a:pPr>
            <a:r>
              <a:rPr lang="en-GB" sz="2400" dirty="0"/>
              <a:t>Stiff and hard</a:t>
            </a:r>
          </a:p>
          <a:p>
            <a:pPr>
              <a:buFontTx/>
              <a:buChar char="-"/>
            </a:pPr>
            <a:r>
              <a:rPr lang="en-GB" sz="2400" dirty="0"/>
              <a:t>Easily cut out with smooth edges</a:t>
            </a:r>
          </a:p>
        </p:txBody>
      </p:sp>
    </p:spTree>
    <p:extLst>
      <p:ext uri="{BB962C8B-B14F-4D97-AF65-F5344CB8AC3E}">
        <p14:creationId xmlns:p14="http://schemas.microsoft.com/office/powerpoint/2010/main" val="21030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A7AA-711A-45DD-8344-A49EFD493394}"/>
              </a:ext>
            </a:extLst>
          </p:cNvPr>
          <p:cNvSpPr>
            <a:spLocks noGrp="1"/>
          </p:cNvSpPr>
          <p:nvPr>
            <p:ph type="title"/>
          </p:nvPr>
        </p:nvSpPr>
        <p:spPr/>
        <p:txBody>
          <a:bodyPr/>
          <a:lstStyle/>
          <a:p>
            <a:r>
              <a:rPr lang="en-GB" dirty="0"/>
              <a:t>Types of plastic</a:t>
            </a:r>
          </a:p>
        </p:txBody>
      </p:sp>
      <p:sp>
        <p:nvSpPr>
          <p:cNvPr id="3" name="Content Placeholder 2">
            <a:extLst>
              <a:ext uri="{FF2B5EF4-FFF2-40B4-BE49-F238E27FC236}">
                <a16:creationId xmlns:a16="http://schemas.microsoft.com/office/drawing/2014/main" id="{4245DF49-7546-429A-A94E-439C4BBA0A0A}"/>
              </a:ext>
            </a:extLst>
          </p:cNvPr>
          <p:cNvSpPr>
            <a:spLocks noGrp="1"/>
          </p:cNvSpPr>
          <p:nvPr>
            <p:ph idx="1"/>
          </p:nvPr>
        </p:nvSpPr>
        <p:spPr>
          <a:xfrm>
            <a:off x="715617" y="2791325"/>
            <a:ext cx="10760765" cy="3101983"/>
          </a:xfrm>
        </p:spPr>
        <p:txBody>
          <a:bodyPr>
            <a:normAutofit fontScale="92500" lnSpcReduction="10000"/>
          </a:bodyPr>
          <a:lstStyle/>
          <a:p>
            <a:pPr marL="0" indent="0">
              <a:buNone/>
            </a:pPr>
            <a:r>
              <a:rPr lang="en-GB" sz="2600" dirty="0"/>
              <a:t>LDPE – Low Density Polyethylene</a:t>
            </a:r>
          </a:p>
          <a:p>
            <a:r>
              <a:rPr lang="en-GB" sz="2600" dirty="0"/>
              <a:t>Is commonly used for bin liners, packaging film, squeezable bottles and carrier bags. These are the main characteristics:</a:t>
            </a:r>
          </a:p>
          <a:p>
            <a:pPr>
              <a:buFontTx/>
              <a:buChar char="-"/>
            </a:pPr>
            <a:r>
              <a:rPr lang="en-GB" sz="2600" dirty="0"/>
              <a:t>Translucent</a:t>
            </a:r>
          </a:p>
          <a:p>
            <a:pPr>
              <a:buFontTx/>
              <a:buChar char="-"/>
            </a:pPr>
            <a:r>
              <a:rPr lang="en-GB" sz="2600" dirty="0"/>
              <a:t>Fairly flexible, easily scratched</a:t>
            </a:r>
          </a:p>
          <a:p>
            <a:pPr>
              <a:buFontTx/>
              <a:buChar char="-"/>
            </a:pPr>
            <a:r>
              <a:rPr lang="en-GB" sz="2600" dirty="0"/>
              <a:t>Easily cut with smooth edges</a:t>
            </a:r>
          </a:p>
          <a:p>
            <a:pPr>
              <a:buFontTx/>
              <a:buChar char="-"/>
            </a:pPr>
            <a:r>
              <a:rPr lang="en-GB" sz="2600" dirty="0"/>
              <a:t>Floats in water</a:t>
            </a:r>
          </a:p>
          <a:p>
            <a:pPr>
              <a:buFontTx/>
              <a:buChar char="-"/>
            </a:pPr>
            <a:endParaRPr lang="en-GB" dirty="0"/>
          </a:p>
        </p:txBody>
      </p:sp>
    </p:spTree>
    <p:extLst>
      <p:ext uri="{BB962C8B-B14F-4D97-AF65-F5344CB8AC3E}">
        <p14:creationId xmlns:p14="http://schemas.microsoft.com/office/powerpoint/2010/main" val="190662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E2EE-F01B-4989-A7E3-E39CF171F427}"/>
              </a:ext>
            </a:extLst>
          </p:cNvPr>
          <p:cNvSpPr>
            <a:spLocks noGrp="1"/>
          </p:cNvSpPr>
          <p:nvPr>
            <p:ph type="title"/>
          </p:nvPr>
        </p:nvSpPr>
        <p:spPr/>
        <p:txBody>
          <a:bodyPr/>
          <a:lstStyle/>
          <a:p>
            <a:r>
              <a:rPr lang="en-GB" dirty="0"/>
              <a:t>Types of plastic</a:t>
            </a:r>
          </a:p>
        </p:txBody>
      </p:sp>
      <p:sp>
        <p:nvSpPr>
          <p:cNvPr id="3" name="Content Placeholder 2">
            <a:extLst>
              <a:ext uri="{FF2B5EF4-FFF2-40B4-BE49-F238E27FC236}">
                <a16:creationId xmlns:a16="http://schemas.microsoft.com/office/drawing/2014/main" id="{62D3BA99-1531-421F-8291-975C0AD02137}"/>
              </a:ext>
            </a:extLst>
          </p:cNvPr>
          <p:cNvSpPr>
            <a:spLocks noGrp="1"/>
          </p:cNvSpPr>
          <p:nvPr>
            <p:ph idx="1"/>
          </p:nvPr>
        </p:nvSpPr>
        <p:spPr>
          <a:xfrm>
            <a:off x="993913" y="2638044"/>
            <a:ext cx="9952383" cy="3802513"/>
          </a:xfrm>
        </p:spPr>
        <p:txBody>
          <a:bodyPr/>
          <a:lstStyle/>
          <a:p>
            <a:pPr marL="0" indent="0">
              <a:buNone/>
            </a:pPr>
            <a:r>
              <a:rPr lang="en-GB" sz="2400" dirty="0"/>
              <a:t>PP – Polypropylene</a:t>
            </a:r>
          </a:p>
          <a:p>
            <a:r>
              <a:rPr lang="en-GB" sz="2400" dirty="0"/>
              <a:t>Is used in the packaging of food and non-food containers, margarine tubs, microwaveable meal trays.</a:t>
            </a:r>
          </a:p>
          <a:p>
            <a:pPr>
              <a:buFontTx/>
              <a:buChar char="-"/>
            </a:pPr>
            <a:r>
              <a:rPr lang="en-GB" sz="2400" dirty="0"/>
              <a:t>Translucent</a:t>
            </a:r>
          </a:p>
          <a:p>
            <a:pPr>
              <a:buFontTx/>
              <a:buChar char="-"/>
            </a:pPr>
            <a:r>
              <a:rPr lang="en-GB" sz="2400" dirty="0"/>
              <a:t>Stiff, hard can be scratched by a fingernail</a:t>
            </a:r>
          </a:p>
          <a:p>
            <a:pPr>
              <a:buFontTx/>
              <a:buChar char="-"/>
            </a:pPr>
            <a:r>
              <a:rPr lang="en-GB" sz="2400" dirty="0"/>
              <a:t>Easily cut but can have white cut marks</a:t>
            </a:r>
          </a:p>
          <a:p>
            <a:pPr>
              <a:buFontTx/>
              <a:buChar char="-"/>
            </a:pPr>
            <a:r>
              <a:rPr lang="en-GB" sz="2400" dirty="0"/>
              <a:t>Floats in water</a:t>
            </a:r>
          </a:p>
          <a:p>
            <a:pPr marL="0" indent="0">
              <a:buNone/>
            </a:pPr>
            <a:endParaRPr lang="en-GB" dirty="0"/>
          </a:p>
        </p:txBody>
      </p:sp>
    </p:spTree>
    <p:extLst>
      <p:ext uri="{BB962C8B-B14F-4D97-AF65-F5344CB8AC3E}">
        <p14:creationId xmlns:p14="http://schemas.microsoft.com/office/powerpoint/2010/main" val="352666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CDF49-F4EF-43D2-B2F4-B1050FB29C97}"/>
              </a:ext>
            </a:extLst>
          </p:cNvPr>
          <p:cNvSpPr>
            <a:spLocks noGrp="1"/>
          </p:cNvSpPr>
          <p:nvPr>
            <p:ph type="title"/>
          </p:nvPr>
        </p:nvSpPr>
        <p:spPr/>
        <p:txBody>
          <a:bodyPr/>
          <a:lstStyle/>
          <a:p>
            <a:r>
              <a:rPr lang="en-GB" dirty="0"/>
              <a:t>Types of plastic</a:t>
            </a:r>
          </a:p>
        </p:txBody>
      </p:sp>
      <p:sp>
        <p:nvSpPr>
          <p:cNvPr id="3" name="Content Placeholder 2">
            <a:extLst>
              <a:ext uri="{FF2B5EF4-FFF2-40B4-BE49-F238E27FC236}">
                <a16:creationId xmlns:a16="http://schemas.microsoft.com/office/drawing/2014/main" id="{F43BDAB2-0A44-4655-8298-489F9103326A}"/>
              </a:ext>
            </a:extLst>
          </p:cNvPr>
          <p:cNvSpPr>
            <a:spLocks noGrp="1"/>
          </p:cNvSpPr>
          <p:nvPr>
            <p:ph idx="1"/>
          </p:nvPr>
        </p:nvSpPr>
        <p:spPr>
          <a:xfrm>
            <a:off x="1245703" y="2638044"/>
            <a:ext cx="9819861" cy="2384529"/>
          </a:xfrm>
        </p:spPr>
        <p:txBody>
          <a:bodyPr>
            <a:normAutofit/>
          </a:bodyPr>
          <a:lstStyle/>
          <a:p>
            <a:pPr marL="0" indent="0">
              <a:buNone/>
            </a:pPr>
            <a:r>
              <a:rPr lang="en-GB" sz="2600" dirty="0"/>
              <a:t>PS – Polystyrene </a:t>
            </a:r>
          </a:p>
          <a:p>
            <a:r>
              <a:rPr lang="en-GB" sz="2600" dirty="0"/>
              <a:t>Is most commonly known for its packaging protection uses especially electronic goods and toys whilst in transit. It is also used for packaging some foods such as hamburger boxes, egg cartons, and yoghurts. PS is not typically recycled.  </a:t>
            </a:r>
          </a:p>
          <a:p>
            <a:endParaRPr lang="en-GB" dirty="0"/>
          </a:p>
        </p:txBody>
      </p:sp>
    </p:spTree>
    <p:extLst>
      <p:ext uri="{BB962C8B-B14F-4D97-AF65-F5344CB8AC3E}">
        <p14:creationId xmlns:p14="http://schemas.microsoft.com/office/powerpoint/2010/main" val="347996249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94</TotalTime>
  <Words>1559</Words>
  <Application>Microsoft Office PowerPoint</Application>
  <PresentationFormat>Widescreen</PresentationFormat>
  <Paragraphs>134</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Gill Sans MT</vt:lpstr>
      <vt:lpstr>Parcel</vt:lpstr>
      <vt:lpstr>Plastic in the ocean</vt:lpstr>
      <vt:lpstr>What is the issue?</vt:lpstr>
      <vt:lpstr>How we feel</vt:lpstr>
      <vt:lpstr>What ways do we most use plastic?</vt:lpstr>
      <vt:lpstr>Types of plastic</vt:lpstr>
      <vt:lpstr>Types of plastic</vt:lpstr>
      <vt:lpstr>Types of plastic</vt:lpstr>
      <vt:lpstr>Types of plastic</vt:lpstr>
      <vt:lpstr>Types of plastic</vt:lpstr>
      <vt:lpstr>PowerPoint Presentation</vt:lpstr>
      <vt:lpstr>PowerPoint Presentation</vt:lpstr>
      <vt:lpstr>PowerPoint Presentation</vt:lpstr>
      <vt:lpstr>8 reasons to refuse single-use plastic</vt:lpstr>
      <vt:lpstr>6 tips on reducing plastic</vt:lpstr>
      <vt:lpstr>Experiment</vt:lpstr>
      <vt:lpstr>What is it and why?</vt:lpstr>
      <vt:lpstr>what is spherification?</vt:lpstr>
      <vt:lpstr>what will we need?</vt:lpstr>
      <vt:lpstr>How will we do it?</vt:lpstr>
      <vt:lpstr>Problems we encountered</vt:lpstr>
      <vt:lpstr>Branding</vt:lpstr>
      <vt:lpstr>How would we package them?</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 in the ocean</dc:title>
  <dc:creator>Cerys Marlin</dc:creator>
  <cp:lastModifiedBy>Cerys Marlin</cp:lastModifiedBy>
  <cp:revision>11</cp:revision>
  <dcterms:created xsi:type="dcterms:W3CDTF">2019-11-29T11:15:51Z</dcterms:created>
  <dcterms:modified xsi:type="dcterms:W3CDTF">2019-11-29T12:50:15Z</dcterms:modified>
</cp:coreProperties>
</file>